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62" r:id="rId3"/>
    <p:sldId id="257" r:id="rId4"/>
    <p:sldId id="258"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59" r:id="rId21"/>
    <p:sldId id="260" r:id="rId22"/>
    <p:sldId id="26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C43FB9-72D7-4ADB-AF0D-0ED59BF43938}" type="datetimeFigureOut">
              <a:rPr lang="en-US" smtClean="0"/>
              <a:pPr/>
              <a:t>10/19/2021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D064FF-7F0D-429F-8D42-00188B89E2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64FF-7F0D-429F-8D42-00188B89E2BB}"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10/19/2021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lab.research.google.com/github/adityamukherjee42/Ocular-Disease-Recognition-/blob/main/Occular_disease_preprocessing.ipynb" TargetMode="External"/><Relationship Id="rId2" Type="http://schemas.openxmlformats.org/officeDocument/2006/relationships/hyperlink" Target="https://colab.research.google.com/drive/17fn_JbMUsWom9Ry74vT8UDa8m301uxyF" TargetMode="External"/><Relationship Id="rId1" Type="http://schemas.openxmlformats.org/officeDocument/2006/relationships/slideLayout" Target="../slideLayouts/slideLayout2.xml"/><Relationship Id="rId4" Type="http://schemas.openxmlformats.org/officeDocument/2006/relationships/hyperlink" Target="https://github.com/adityamukherjee42/Ocular-Disease-Recogni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lab.research.google.com/github/adityamukherjee42/Ocular-Disease-Recognition-/blob/main/Occular_disease_preprocessing.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-Aditya </a:t>
            </a:r>
            <a:r>
              <a:rPr lang="en-IN" dirty="0" err="1" smtClean="0"/>
              <a:t>Mukherjee</a:t>
            </a:r>
            <a:endParaRPr lang="en-IN" dirty="0" smtClean="0"/>
          </a:p>
          <a:p>
            <a:r>
              <a:rPr lang="en-IN" dirty="0" smtClean="0"/>
              <a:t>RA1911003010210</a:t>
            </a:r>
            <a:endParaRPr lang="en-US" dirty="0"/>
          </a:p>
        </p:txBody>
      </p:sp>
      <p:sp>
        <p:nvSpPr>
          <p:cNvPr id="2" name="Title 1"/>
          <p:cNvSpPr>
            <a:spLocks noGrp="1"/>
          </p:cNvSpPr>
          <p:nvPr>
            <p:ph type="ctrTitle"/>
          </p:nvPr>
        </p:nvSpPr>
        <p:spPr/>
        <p:txBody>
          <a:bodyPr/>
          <a:lstStyle/>
          <a:p>
            <a:r>
              <a:rPr lang="en-IN" dirty="0" smtClean="0"/>
              <a:t>OCCULAR DISEASE RECOGNITION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Building </a:t>
            </a:r>
            <a:r>
              <a:rPr lang="en-US" dirty="0" err="1" smtClean="0"/>
              <a:t>Convolutional</a:t>
            </a:r>
            <a:r>
              <a:rPr lang="en-US" dirty="0" smtClean="0"/>
              <a:t> Neural Network</a:t>
            </a:r>
            <a:br>
              <a:rPr lang="en-US" dirty="0" smtClean="0"/>
            </a:br>
            <a:endParaRPr lang="en-US" dirty="0"/>
          </a:p>
        </p:txBody>
      </p:sp>
      <p:sp>
        <p:nvSpPr>
          <p:cNvPr id="3" name="Content Placeholder 2"/>
          <p:cNvSpPr>
            <a:spLocks noGrp="1"/>
          </p:cNvSpPr>
          <p:nvPr>
            <p:ph sz="quarter" idx="1"/>
          </p:nvPr>
        </p:nvSpPr>
        <p:spPr/>
        <p:txBody>
          <a:bodyPr>
            <a:normAutofit fontScale="92500"/>
          </a:bodyPr>
          <a:lstStyle/>
          <a:p>
            <a:r>
              <a:rPr lang="en-US" dirty="0" smtClean="0"/>
              <a:t>In deep learning, a </a:t>
            </a:r>
            <a:r>
              <a:rPr lang="en-US" dirty="0" err="1" smtClean="0"/>
              <a:t>convolutional</a:t>
            </a:r>
            <a:r>
              <a:rPr lang="en-US" dirty="0" smtClean="0"/>
              <a:t> neural network (CNN) is a class of deep neural networks, most commonly applied to analyzing visual imagery.</a:t>
            </a:r>
          </a:p>
          <a:p>
            <a:r>
              <a:rPr lang="en-US" dirty="0" smtClean="0"/>
              <a:t> Input layer takes 250x250 RGB images. The first 2D convolution layer shifts over the input image using a window of the size of 3x3 pixels to extract features and save them on a multi-dimensional array, in my example number of filters for the first layer equals 64, </a:t>
            </a:r>
          </a:p>
          <a:p>
            <a:r>
              <a:rPr lang="en-US" dirty="0" smtClean="0"/>
              <a:t>And to reduce </a:t>
            </a:r>
            <a:r>
              <a:rPr lang="en-US" dirty="0" err="1" smtClean="0"/>
              <a:t>overfitting</a:t>
            </a:r>
            <a:r>
              <a:rPr lang="en-US" dirty="0" smtClean="0"/>
              <a:t> and computation time  , a </a:t>
            </a:r>
            <a:r>
              <a:rPr lang="en-US" dirty="0" err="1" smtClean="0"/>
              <a:t>maxpool</a:t>
            </a:r>
            <a:r>
              <a:rPr lang="en-US" dirty="0" smtClean="0"/>
              <a:t> layer was used so the cube or the image size will be (50, 50, 32)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IN" dirty="0" err="1" smtClean="0"/>
              <a:t>Similary</a:t>
            </a:r>
            <a:r>
              <a:rPr lang="en-IN" dirty="0" smtClean="0"/>
              <a:t> more layers were created with similar parameters</a:t>
            </a:r>
          </a:p>
          <a:p>
            <a:r>
              <a:rPr lang="en-US" dirty="0" smtClean="0"/>
              <a:t>After each convolution layer, a rectified linear activation function (</a:t>
            </a:r>
            <a:r>
              <a:rPr lang="en-US" dirty="0" err="1" smtClean="0"/>
              <a:t>ReLU</a:t>
            </a:r>
            <a:r>
              <a:rPr lang="en-US" dirty="0" smtClean="0"/>
              <a:t>) is applied. Activation has the authority to decide if neuron needs to be activated or not measuring the weighted sum. </a:t>
            </a:r>
            <a:r>
              <a:rPr lang="en-US" dirty="0" err="1" smtClean="0"/>
              <a:t>ReLU</a:t>
            </a:r>
            <a:r>
              <a:rPr lang="en-US" dirty="0" smtClean="0"/>
              <a:t> returns the value provided as input directly, or the value 0.0 if the input is 0.0 or less. Because rectified linear units are nearly linear, they preserve many of the properties that make linear models easy to optimize with gradient-based methods. They also preserve many of the properties that make the linear model generalize well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dirty="0" smtClean="0"/>
              <a:t>And A Dropout layer with 60% percent drop out rate was created to create more </a:t>
            </a:r>
            <a:r>
              <a:rPr lang="en-IN" dirty="0" err="1" smtClean="0"/>
              <a:t>varations</a:t>
            </a:r>
            <a:r>
              <a:rPr lang="en-IN" dirty="0" smtClean="0"/>
              <a:t> and avoid </a:t>
            </a:r>
            <a:r>
              <a:rPr lang="en-IN" dirty="0" err="1" smtClean="0"/>
              <a:t>overfitting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a:t>
            </a:r>
            <a:endParaRPr lang="en-US" dirty="0"/>
          </a:p>
        </p:txBody>
      </p:sp>
      <p:sp>
        <p:nvSpPr>
          <p:cNvPr id="3" name="Content Placeholder 2"/>
          <p:cNvSpPr>
            <a:spLocks noGrp="1"/>
          </p:cNvSpPr>
          <p:nvPr>
            <p:ph sz="quarter" idx="1"/>
          </p:nvPr>
        </p:nvSpPr>
        <p:spPr/>
        <p:txBody>
          <a:bodyPr>
            <a:normAutofit fontScale="92500"/>
          </a:bodyPr>
          <a:lstStyle/>
          <a:p>
            <a:r>
              <a:rPr lang="en-IN" dirty="0" smtClean="0"/>
              <a:t>For Training , K-Fold cross validation technique was used </a:t>
            </a:r>
          </a:p>
          <a:p>
            <a:r>
              <a:rPr lang="en-US" dirty="0" smtClean="0"/>
              <a:t>Cross-validation is a </a:t>
            </a:r>
            <a:r>
              <a:rPr lang="en-US" dirty="0" err="1" smtClean="0"/>
              <a:t>resampling</a:t>
            </a:r>
            <a:r>
              <a:rPr lang="en-US" dirty="0" smtClean="0"/>
              <a:t> procedure used to evaluate machine learning models on a limited data sample.</a:t>
            </a:r>
          </a:p>
          <a:p>
            <a:r>
              <a:rPr lang="en-US" dirty="0" smtClean="0"/>
              <a:t>The procedure has a single parameter called k that refers to the number of groups that a given data sample is to be split into. As such, the procedure is often called k-fold cross-validation. When a specific value for k is chosen, it may be used in place of k in the reference to the model, such as k=10 becoming 10-fold cross-validation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metrics</a:t>
            </a:r>
            <a:endParaRPr lang="en-US" dirty="0"/>
          </a:p>
        </p:txBody>
      </p:sp>
      <p:pic>
        <p:nvPicPr>
          <p:cNvPr id="4" name="Content Placeholder 3" descr="Metrics.jpg"/>
          <p:cNvPicPr>
            <a:picLocks noGrp="1" noChangeAspect="1"/>
          </p:cNvPicPr>
          <p:nvPr>
            <p:ph sz="quarter" idx="1"/>
          </p:nvPr>
        </p:nvPicPr>
        <p:blipFill>
          <a:blip r:embed="rId3"/>
          <a:stretch>
            <a:fillRect/>
          </a:stretch>
        </p:blipFill>
        <p:spPr>
          <a:xfrm>
            <a:off x="2819400" y="2743200"/>
            <a:ext cx="3441874" cy="157035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bjectDiagram1.jpg"/>
          <p:cNvPicPr>
            <a:picLocks noGrp="1" noChangeAspect="1"/>
          </p:cNvPicPr>
          <p:nvPr>
            <p:ph sz="quarter" idx="4294967295"/>
          </p:nvPr>
        </p:nvPicPr>
        <p:blipFill>
          <a:blip r:embed="rId2"/>
          <a:stretch>
            <a:fillRect/>
          </a:stretch>
        </p:blipFill>
        <p:spPr>
          <a:xfrm>
            <a:off x="1905000" y="228600"/>
            <a:ext cx="5638800" cy="6112431"/>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sz="quarter" idx="1"/>
          </p:nvPr>
        </p:nvSpPr>
        <p:spPr/>
        <p:txBody>
          <a:bodyPr>
            <a:normAutofit lnSpcReduction="10000"/>
          </a:bodyPr>
          <a:lstStyle/>
          <a:p>
            <a:r>
              <a:rPr lang="en-US" dirty="0" smtClean="0"/>
              <a:t>In this new age of Big data, my aim here was to create a universal pipeline using </a:t>
            </a:r>
            <a:r>
              <a:rPr lang="en-US" dirty="0" err="1" smtClean="0"/>
              <a:t>pytorch</a:t>
            </a:r>
            <a:r>
              <a:rPr lang="en-US" dirty="0" smtClean="0"/>
              <a:t> so that anyone starting off can see this and take it as an inspiration</a:t>
            </a:r>
          </a:p>
          <a:p>
            <a:r>
              <a:rPr lang="en-US" dirty="0" smtClean="0"/>
              <a:t>Also while this pipeline was created , It was kept in mind that that it will be trained again with more points that will result in better accuracy</a:t>
            </a:r>
          </a:p>
          <a:p>
            <a:r>
              <a:rPr lang="en-US" dirty="0" smtClean="0"/>
              <a:t>The usage of this software ,can be widespread.</a:t>
            </a:r>
          </a:p>
          <a:p>
            <a:r>
              <a:rPr lang="en-US" dirty="0" smtClean="0"/>
              <a:t>Medical with machine learning is need of the hour as with insufficient doctors available especially in the village places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Pandemic has also emphasized the same, The huge loss of life could have been reduced if we had an infrastructure where inaccessible people could have been diagnosed using a mobile app or the net</a:t>
            </a:r>
          </a:p>
          <a:p>
            <a:r>
              <a:rPr lang="en-US" dirty="0" smtClean="0"/>
              <a:t>While Internet is still inaccessible in some areas, the advancement is a necessary in this age</a:t>
            </a:r>
          </a:p>
          <a:p>
            <a:r>
              <a:rPr lang="en-US" dirty="0" smtClean="0"/>
              <a:t>Also with cases like fake doctors or  doctors making human errors can be eliminated with the use of Software and technologies like this</a:t>
            </a:r>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smtClean="0"/>
              <a:t>Thus,keeping</a:t>
            </a:r>
            <a:r>
              <a:rPr lang="en-US" dirty="0" smtClean="0"/>
              <a:t> all of this in mind this project was created</a:t>
            </a:r>
          </a:p>
          <a:p>
            <a:r>
              <a:rPr lang="en-US" dirty="0" smtClean="0"/>
              <a:t>Further up gradation like training the model with more images and giving it an frontend and hosting it on the net will be done</a:t>
            </a:r>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links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hlinkClick r:id="rId2"/>
              </a:rPr>
              <a:t>https://</a:t>
            </a:r>
            <a:r>
              <a:rPr lang="en-US" dirty="0" smtClean="0">
                <a:hlinkClick r:id="rId2"/>
              </a:rPr>
              <a:t>colab.research.google.com/drive/17fn_JbMUsWom9Ry74vT8UDa8m301uxyF#scrollTo=WywrSAdKGzWw</a:t>
            </a:r>
            <a:endParaRPr lang="en-US" dirty="0" smtClean="0"/>
          </a:p>
          <a:p>
            <a:endParaRPr lang="en-US" dirty="0" smtClean="0"/>
          </a:p>
          <a:p>
            <a:r>
              <a:rPr lang="en-US" dirty="0" smtClean="0">
                <a:hlinkClick r:id="rId3"/>
              </a:rPr>
              <a:t>https://colab.research.google.com/github/adityamukherjee42/Ocular-Disease-Recognition-/</a:t>
            </a:r>
            <a:r>
              <a:rPr lang="en-US" dirty="0" smtClean="0">
                <a:hlinkClick r:id="rId3"/>
              </a:rPr>
              <a:t>blob/main/Occular_disease_preprocessing.ipynb#scrollTo=k5dJoabfhyn4</a:t>
            </a:r>
            <a:endParaRPr lang="en-US" dirty="0" smtClean="0"/>
          </a:p>
          <a:p>
            <a:endParaRPr lang="en-US" dirty="0" smtClean="0"/>
          </a:p>
          <a:p>
            <a:r>
              <a:rPr lang="en-US" dirty="0" smtClean="0">
                <a:hlinkClick r:id="rId4"/>
              </a:rPr>
              <a:t>https://</a:t>
            </a:r>
            <a:r>
              <a:rPr lang="en-US" dirty="0" smtClean="0">
                <a:hlinkClick r:id="rId4"/>
              </a:rPr>
              <a:t>github.com/adityamukherjee42/Ocular-Disease-Recognition-</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Acknowledgement</a:t>
            </a:r>
            <a:endParaRPr lang="en-US" dirty="0"/>
          </a:p>
        </p:txBody>
      </p:sp>
      <p:sp>
        <p:nvSpPr>
          <p:cNvPr id="3" name="Content Placeholder 2"/>
          <p:cNvSpPr>
            <a:spLocks noGrp="1"/>
          </p:cNvSpPr>
          <p:nvPr>
            <p:ph sz="quarter" idx="1"/>
          </p:nvPr>
        </p:nvSpPr>
        <p:spPr/>
        <p:txBody>
          <a:bodyPr/>
          <a:lstStyle/>
          <a:p>
            <a:r>
              <a:rPr lang="en-IN" dirty="0" smtClean="0"/>
              <a:t>I would like to thank </a:t>
            </a:r>
            <a:r>
              <a:rPr lang="en-US" dirty="0" err="1" smtClean="0"/>
              <a:t>Grzegorz</a:t>
            </a:r>
            <a:r>
              <a:rPr lang="en-US" dirty="0" smtClean="0"/>
              <a:t> </a:t>
            </a:r>
            <a:r>
              <a:rPr lang="en-US" dirty="0" err="1" smtClean="0"/>
              <a:t>Meller</a:t>
            </a:r>
            <a:r>
              <a:rPr lang="en-US" dirty="0" smtClean="0"/>
              <a:t> for the inspiration to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54000"/>
            <a:ext cx="8229600" cy="1143000"/>
          </a:xfrm>
        </p:spPr>
        <p:txBody>
          <a:bodyPr/>
          <a:lstStyle/>
          <a:p>
            <a:pPr algn="ctr"/>
            <a:r>
              <a:rPr lang="en-IN" dirty="0" smtClean="0"/>
              <a:t>Stack used</a:t>
            </a:r>
            <a:endParaRPr lang="en-US" dirty="0"/>
          </a:p>
        </p:txBody>
      </p:sp>
      <p:sp>
        <p:nvSpPr>
          <p:cNvPr id="3" name="Content Placeholder 2"/>
          <p:cNvSpPr>
            <a:spLocks noGrp="1"/>
          </p:cNvSpPr>
          <p:nvPr>
            <p:ph idx="4294967295"/>
          </p:nvPr>
        </p:nvSpPr>
        <p:spPr>
          <a:xfrm>
            <a:off x="609600" y="1600200"/>
            <a:ext cx="7620000" cy="2057400"/>
          </a:xfrm>
        </p:spPr>
        <p:txBody>
          <a:bodyPr/>
          <a:lstStyle/>
          <a:p>
            <a:r>
              <a:rPr lang="en-IN" dirty="0" err="1" smtClean="0"/>
              <a:t>Pytorch</a:t>
            </a:r>
            <a:r>
              <a:rPr lang="en-IN" dirty="0" smtClean="0"/>
              <a:t>-For creating CNN</a:t>
            </a:r>
          </a:p>
          <a:p>
            <a:r>
              <a:rPr lang="en-IN" dirty="0" err="1" smtClean="0"/>
              <a:t>Opencv</a:t>
            </a:r>
            <a:r>
              <a:rPr lang="en-IN" dirty="0" smtClean="0"/>
              <a:t>-For image Augmentation</a:t>
            </a:r>
          </a:p>
          <a:p>
            <a:r>
              <a:rPr lang="en-IN" dirty="0" err="1" smtClean="0"/>
              <a:t>Streamlit</a:t>
            </a:r>
            <a:r>
              <a:rPr lang="en-IN" dirty="0" smtClean="0"/>
              <a:t>-For frontend</a:t>
            </a:r>
            <a:endParaRPr lang="en-US" dirty="0"/>
          </a:p>
        </p:txBody>
      </p:sp>
      <p:sp>
        <p:nvSpPr>
          <p:cNvPr id="4" name="Title 1"/>
          <p:cNvSpPr txBox="1">
            <a:spLocks/>
          </p:cNvSpPr>
          <p:nvPr/>
        </p:nvSpPr>
        <p:spPr>
          <a:xfrm>
            <a:off x="381000" y="3429000"/>
            <a:ext cx="8229600" cy="1143000"/>
          </a:xfrm>
          <a:prstGeom prst="rect">
            <a:avLst/>
          </a:prstGeom>
        </p:spPr>
        <p:txBody>
          <a:bodyPr vert="horz" lIns="91440" tIns="45720" rIns="91440" bIns="45720" rtlCol="0" anchor="ctr">
            <a:normAutofit/>
          </a:bodyPr>
          <a:lstStyle/>
          <a:p>
            <a:pPr marL="54864" marR="0" lvl="0" indent="0" algn="ctr" defTabSz="914400" fontAlgn="auto">
              <a:lnSpc>
                <a:spcPct val="100000"/>
              </a:lnSpc>
              <a:spcBef>
                <a:spcPct val="0"/>
              </a:spcBef>
              <a:spcAft>
                <a:spcPts val="0"/>
              </a:spcAft>
              <a:buClrTx/>
              <a:buSzTx/>
              <a:tabLst/>
              <a:defRPr/>
            </a:pPr>
            <a:r>
              <a:rPr lang="en-IN" sz="4600" dirty="0" smtClean="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Dataset used</a:t>
            </a:r>
            <a:endParaRPr lang="en-US" sz="4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endParaRPr>
          </a:p>
        </p:txBody>
      </p:sp>
      <p:sp>
        <p:nvSpPr>
          <p:cNvPr id="5" name="Content Placeholder 2"/>
          <p:cNvSpPr txBox="1">
            <a:spLocks/>
          </p:cNvSpPr>
          <p:nvPr/>
        </p:nvSpPr>
        <p:spPr>
          <a:xfrm>
            <a:off x="609600" y="4495800"/>
            <a:ext cx="8229600" cy="2057400"/>
          </a:xfrm>
          <a:prstGeom prst="rect">
            <a:avLst/>
          </a:prstGeom>
        </p:spPr>
        <p:txBody>
          <a:bodyPr vert="horz" lIns="91440" tIns="45720" rIns="91440" bIns="45720" rtlCol="0">
            <a:normAutofit/>
          </a:bodyPr>
          <a:lstStyle/>
          <a:p>
            <a:pPr marL="292100" lvl="0" indent="-292100">
              <a:buClr>
                <a:schemeClr val="accent1"/>
              </a:buClr>
              <a:buSzPct val="70000"/>
              <a:buFont typeface="Wingdings 2"/>
              <a:buChar char=""/>
            </a:pPr>
            <a:r>
              <a:rPr lang="en-US" sz="3200" dirty="0" smtClean="0"/>
              <a:t>https://www.kaggle.com/kondwani/eye-disease-dataset</a:t>
            </a: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Refrence</a:t>
            </a:r>
            <a:endParaRPr lang="en-US" dirty="0"/>
          </a:p>
        </p:txBody>
      </p:sp>
      <p:sp>
        <p:nvSpPr>
          <p:cNvPr id="3" name="Content Placeholder 2"/>
          <p:cNvSpPr>
            <a:spLocks noGrp="1"/>
          </p:cNvSpPr>
          <p:nvPr>
            <p:ph sz="quarter" idx="1"/>
          </p:nvPr>
        </p:nvSpPr>
        <p:spPr/>
        <p:txBody>
          <a:bodyPr/>
          <a:lstStyle/>
          <a:p>
            <a:r>
              <a:rPr lang="en-US" dirty="0" smtClean="0"/>
              <a:t>https://towardsdatascience.com/ocular-disease-recognition-using-convolutional-neural-networks-c04d63a7a2da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3" name="Content Placeholder 2"/>
          <p:cNvSpPr>
            <a:spLocks noGrp="1"/>
          </p:cNvSpPr>
          <p:nvPr>
            <p:ph sz="quarter" idx="1"/>
          </p:nvPr>
        </p:nvSpPr>
        <p:spPr/>
        <p:txBody>
          <a:bodyPr>
            <a:normAutofit/>
          </a:bodyPr>
          <a:lstStyle/>
          <a:p>
            <a:r>
              <a:rPr lang="en-US" b="1" dirty="0" smtClean="0"/>
              <a:t>Approximately 12 million people </a:t>
            </a:r>
            <a:r>
              <a:rPr lang="en-US" dirty="0" smtClean="0"/>
              <a:t>every year suffer from eye diseases like </a:t>
            </a:r>
            <a:r>
              <a:rPr lang="en-US" b="1" dirty="0" smtClean="0"/>
              <a:t>macular degeneration, glaucoma, and cataracts</a:t>
            </a:r>
          </a:p>
          <a:p>
            <a:r>
              <a:rPr lang="en-IN" dirty="0" smtClean="0"/>
              <a:t>Some of these are not even in detected and if left alone it can be fatal sometimes</a:t>
            </a:r>
          </a:p>
          <a:p>
            <a:r>
              <a:rPr lang="en-IN" dirty="0" smtClean="0"/>
              <a:t>The equipment required for the detection can also be costly also weather the doctor remained equipped to decipher is a question too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IN" dirty="0" smtClean="0"/>
              <a:t>Thus my answer to this problem statement was to create a Image classifier using </a:t>
            </a:r>
            <a:r>
              <a:rPr lang="en-IN" dirty="0" err="1" smtClean="0"/>
              <a:t>pytorch</a:t>
            </a:r>
            <a:r>
              <a:rPr lang="en-IN" dirty="0" smtClean="0"/>
              <a:t>, that is trained on over 2000 images of eye problems and can then help you identify if you have any problem in your eye or not from just a click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Intorduction</a:t>
            </a:r>
            <a:endParaRPr lang="en-US" dirty="0"/>
          </a:p>
        </p:txBody>
      </p:sp>
      <p:sp>
        <p:nvSpPr>
          <p:cNvPr id="3" name="Content Placeholder 2"/>
          <p:cNvSpPr>
            <a:spLocks noGrp="1"/>
          </p:cNvSpPr>
          <p:nvPr>
            <p:ph sz="quarter" idx="1"/>
          </p:nvPr>
        </p:nvSpPr>
        <p:spPr/>
        <p:txBody>
          <a:bodyPr>
            <a:normAutofit fontScale="32500" lnSpcReduction="20000"/>
          </a:bodyPr>
          <a:lstStyle/>
          <a:p>
            <a:r>
              <a:rPr lang="en-US" sz="7400" dirty="0" smtClean="0"/>
              <a:t>Early ocular disease detection is an economic and effective way to prevent blindness caused by diabetes, glaucoma, cataract, age-related macular degeneration (AMD), and many other diseases. </a:t>
            </a:r>
          </a:p>
          <a:p>
            <a:r>
              <a:rPr lang="en-US" sz="7400" dirty="0" smtClean="0"/>
              <a:t>According to World Health Organization (WHO) at present, at least 2.2 billion people around the world have vision impairments, of whom at least 1 billion have a vision impairment that could have been prevented.</a:t>
            </a:r>
          </a:p>
          <a:p>
            <a:r>
              <a:rPr lang="en-US" sz="7400" dirty="0" smtClean="0"/>
              <a:t> Rapid and automatic detection of diseases is critical and urgent in reducing the ophthalmologist’s workload and prevents vision damage of patients.</a:t>
            </a:r>
          </a:p>
          <a:p>
            <a:r>
              <a:rPr lang="en-US" sz="4600" dirty="0" smtClean="0"/>
              <a:t> </a:t>
            </a:r>
            <a:r>
              <a:rPr lang="en-US" sz="6700" dirty="0" smtClean="0"/>
              <a:t>Computer vision and deep learning can automatically detect ocular diseases after providing high-quality medical eye </a:t>
            </a:r>
            <a:r>
              <a:rPr lang="en-US" sz="6700" dirty="0" err="1" smtClean="0"/>
              <a:t>fundus</a:t>
            </a:r>
            <a:r>
              <a:rPr lang="en-US" sz="6700" dirty="0" smtClean="0"/>
              <a:t>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dirty="0" smtClean="0"/>
              <a:t>Thus, this projects works on creating an accurate and well to do Project in the eye funds recognition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Ocular Disease Intelligent Recognition (ODIR) is a structured ophthalmic database of 5,000 patients with age, color </a:t>
            </a:r>
            <a:r>
              <a:rPr lang="en-US" dirty="0" err="1" smtClean="0"/>
              <a:t>fundus</a:t>
            </a:r>
            <a:r>
              <a:rPr lang="en-US" dirty="0" smtClean="0"/>
              <a:t> photographs from left and right eyes, and doctors’ diagnostic keywords from doctors.</a:t>
            </a:r>
          </a:p>
          <a:p>
            <a:r>
              <a:rPr lang="en-US" dirty="0" smtClean="0"/>
              <a:t> This dataset is meant to represent the ‘‘real-life’’ set of patient information collected by </a:t>
            </a:r>
            <a:r>
              <a:rPr lang="en-US" dirty="0" err="1" smtClean="0"/>
              <a:t>Shanggong</a:t>
            </a:r>
            <a:r>
              <a:rPr lang="en-US" dirty="0" smtClean="0"/>
              <a:t> Medical Technology Co., Ltd. from different hospitals/medical centers in China.</a:t>
            </a:r>
          </a:p>
          <a:p>
            <a:r>
              <a:rPr lang="en-US" dirty="0" smtClean="0"/>
              <a:t> In these institutions, </a:t>
            </a:r>
            <a:r>
              <a:rPr lang="en-US" dirty="0" err="1" smtClean="0"/>
              <a:t>fundus</a:t>
            </a:r>
            <a:r>
              <a:rPr lang="en-US" dirty="0" smtClean="0"/>
              <a:t> images are captured by various cameras in the market, such as Canon, </a:t>
            </a:r>
            <a:r>
              <a:rPr lang="en-US" dirty="0" err="1" smtClean="0"/>
              <a:t>Zeiss</a:t>
            </a:r>
            <a:r>
              <a:rPr lang="en-US" dirty="0" smtClean="0"/>
              <a:t>, and </a:t>
            </a:r>
            <a:r>
              <a:rPr lang="en-US" dirty="0" err="1" smtClean="0"/>
              <a:t>Kowa</a:t>
            </a:r>
            <a:r>
              <a:rPr lang="en-US" dirty="0" smtClean="0"/>
              <a:t>, resulting in varied image resolutions. </a:t>
            </a:r>
          </a:p>
          <a:p>
            <a:r>
              <a:rPr lang="en-US" dirty="0" smtClean="0"/>
              <a:t>Annotations were labeled by trained human readers with quality control management. They classify patients into eight labels including normal (N), diabetes (D), glaucoma (G), cataract (C), AMD (A), hypertension (H), myopia (M), and other diseases/abnormalities (O).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smtClean="0"/>
              <a:t>After preliminary data exploration I found the following main challenges of the ODIR dataset:</a:t>
            </a:r>
          </a:p>
          <a:p>
            <a:r>
              <a:rPr lang="en-US" dirty="0" smtClean="0"/>
              <a:t>Highly unbalanced data. Most images are classified as normal (1140 examples), while specific diseases like for example hypertension have only 100 occurrences in the dataset.</a:t>
            </a:r>
          </a:p>
          <a:p>
            <a:r>
              <a:rPr lang="en-US" dirty="0" smtClean="0"/>
              <a:t>The dataset contains multi-label diseases because each eye can have not only one single disease but also a combination of many.</a:t>
            </a:r>
          </a:p>
          <a:p>
            <a:r>
              <a:rPr lang="en-US" dirty="0" smtClean="0"/>
              <a:t>Images labeled as “other diseases/abnormalities” (O) contain images associated to more than 10 different diseases stretching the variability to a greater extent.</a:t>
            </a:r>
          </a:p>
          <a:p>
            <a:r>
              <a:rPr lang="en-US" dirty="0" smtClean="0"/>
              <a:t>·Very big and different image resolutions. Most images have sizes of around 2976x2976 or 2592x1728 pixels.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IN" dirty="0" smtClean="0"/>
              <a:t>Certain data pre processing was done on the images to help overcome this problems</a:t>
            </a:r>
          </a:p>
          <a:p>
            <a:r>
              <a:rPr lang="en-IN" dirty="0" smtClean="0"/>
              <a:t>This was done using </a:t>
            </a:r>
            <a:r>
              <a:rPr lang="en-IN" dirty="0" err="1" smtClean="0"/>
              <a:t>opencv</a:t>
            </a:r>
            <a:r>
              <a:rPr lang="en-IN" dirty="0" smtClean="0"/>
              <a:t> module </a:t>
            </a:r>
          </a:p>
          <a:p>
            <a:r>
              <a:rPr lang="en-IN" dirty="0" smtClean="0"/>
              <a:t>As the number of images was less , Image augmentation techniques was used to help increase the test metrics</a:t>
            </a:r>
          </a:p>
          <a:p>
            <a:r>
              <a:rPr lang="en-IN" dirty="0" smtClean="0"/>
              <a:t>The were done in the following file</a:t>
            </a:r>
          </a:p>
          <a:p>
            <a:r>
              <a:rPr lang="en-IN" dirty="0" smtClean="0">
                <a:hlinkClick r:id="rId2"/>
              </a:rPr>
              <a:t>https://colab.research.google.com/github/adityamukherjee42/Ocular-Disease-Recognition-/blob/main/Occular_disease_preprocessing.ipynb#scrollTo=qK0DU--zmv6u</a:t>
            </a:r>
            <a:r>
              <a:rPr lang="en-IN" dirty="0" smtClean="0"/>
              <a:t> </a:t>
            </a:r>
          </a:p>
          <a:p>
            <a:endParaRPr lang="en-IN" dirty="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205</TotalTime>
  <Words>1136</Words>
  <Application>Microsoft Office PowerPoint</Application>
  <PresentationFormat>On-screen Show (4:3)</PresentationFormat>
  <Paragraphs>69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OCCULAR DISEASE RECOGNITION</vt:lpstr>
      <vt:lpstr>Acknowledgement</vt:lpstr>
      <vt:lpstr>Abstract</vt:lpstr>
      <vt:lpstr>Slide 4</vt:lpstr>
      <vt:lpstr>Intorduction</vt:lpstr>
      <vt:lpstr>Slide 6</vt:lpstr>
      <vt:lpstr>Dataset</vt:lpstr>
      <vt:lpstr>Slide 8</vt:lpstr>
      <vt:lpstr>Slide 9</vt:lpstr>
      <vt:lpstr>  Building Convolutional Neural Network </vt:lpstr>
      <vt:lpstr>Slide 11</vt:lpstr>
      <vt:lpstr>Slide 12</vt:lpstr>
      <vt:lpstr>Training</vt:lpstr>
      <vt:lpstr>Result metrics</vt:lpstr>
      <vt:lpstr>Slide 15</vt:lpstr>
      <vt:lpstr>Conclusion</vt:lpstr>
      <vt:lpstr>Slide 17</vt:lpstr>
      <vt:lpstr>Slide 18</vt:lpstr>
      <vt:lpstr>Important links</vt:lpstr>
      <vt:lpstr>Stack used</vt:lpstr>
      <vt:lpstr>Refrence</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OCCULAR DISEASE RECOGNITION</dc:title>
  <dc:creator>Aditya</dc:creator>
  <cp:lastModifiedBy>Aditya</cp:lastModifiedBy>
  <cp:revision>14</cp:revision>
  <dcterms:created xsi:type="dcterms:W3CDTF">2006-08-16T00:00:00Z</dcterms:created>
  <dcterms:modified xsi:type="dcterms:W3CDTF">2021-10-19T16:35:28Z</dcterms:modified>
</cp:coreProperties>
</file>