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921244-E208-49CD-2AEE-518DF94F2B11}" v="343" dt="2022-08-06T17:27:39.060"/>
    <p1510:client id="{E065F0BC-B752-1BF8-E57C-43A679974CAB}" v="206" dt="2022-08-12T12:20:44.688"/>
    <p1510:client id="{E40E6E98-1BE8-456B-B488-144B7831AED6}" v="34" dt="2022-07-09T21:56:44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6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7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6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6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7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0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6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7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1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8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4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rnal.darmajaya.ac.id/index.php/JurnalBisnis/comment/view/1281/0/175416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sz="4400" i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INFO 6105 – Data Science Engineering Methods &amp; Tools </a:t>
            </a:r>
            <a:b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</a:br>
            <a:endParaRPr lang="en-US" sz="4400">
              <a:solidFill>
                <a:schemeClr val="tx1">
                  <a:lumMod val="85000"/>
                  <a:lumOff val="1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731" y="4152900"/>
            <a:ext cx="5078996" cy="1554562"/>
          </a:xfrm>
        </p:spPr>
        <p:txBody>
          <a:bodyPr vert="horz" lIns="0" tIns="0" rIns="91440" bIns="0" rtlCol="0">
            <a:normAutofit/>
          </a:bodyPr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ea typeface="Source Sans Pro"/>
                <a:cs typeface="Calibri"/>
              </a:rPr>
              <a:t>Final Project: Spotify Music Prediction Algorithm</a:t>
            </a:r>
            <a:endParaRPr lang="en-US" sz="1800">
              <a:solidFill>
                <a:schemeClr val="tx1">
                  <a:lumMod val="85000"/>
                  <a:lumOff val="15000"/>
                </a:schemeClr>
              </a:solidFill>
              <a:ea typeface="Source Sans Pro"/>
            </a:endParaRP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ea typeface="Source Sans Pro"/>
              </a:rPr>
              <a:t>Team Members:</a:t>
            </a: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ea typeface="Source Sans Pro"/>
              </a:rPr>
              <a:t>1. Aditya Mulik</a:t>
            </a:r>
            <a:endParaRPr lang="en-US" sz="1800">
              <a:solidFill>
                <a:schemeClr val="tx1">
                  <a:lumMod val="85000"/>
                  <a:lumOff val="15000"/>
                </a:schemeClr>
              </a:solidFill>
              <a:ea typeface="Source Sans Pro"/>
              <a:cs typeface="Calibri"/>
            </a:endParaRP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ea typeface="Source Sans Pro"/>
              </a:rPr>
              <a:t>2. Tushar Kurhekar</a:t>
            </a:r>
            <a:endParaRPr lang="en-US" sz="1800">
              <a:solidFill>
                <a:schemeClr val="tx1">
                  <a:lumMod val="85000"/>
                  <a:lumOff val="15000"/>
                </a:schemeClr>
              </a:solidFill>
              <a:ea typeface="Source Sans Pro"/>
              <a:cs typeface="Calibri"/>
            </a:endParaRPr>
          </a:p>
        </p:txBody>
      </p:sp>
      <p:pic>
        <p:nvPicPr>
          <p:cNvPr id="57" name="Picture 56" descr="Different science and technology icons on a green background">
            <a:extLst>
              <a:ext uri="{FF2B5EF4-FFF2-40B4-BE49-F238E27FC236}">
                <a16:creationId xmlns:a16="http://schemas.microsoft.com/office/drawing/2014/main" id="{3E568E0F-98CC-26AE-90B5-4584CB669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0" r="32720" b="4"/>
          <a:stretch/>
        </p:blipFill>
        <p:spPr>
          <a:xfrm>
            <a:off x="7616215" y="10"/>
            <a:ext cx="4575785" cy="685799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8" name="Freeform: Shape 1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8CB4F-BB55-CFD9-B611-5E385664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3400" b="1" i="0">
                <a:solidFill>
                  <a:schemeClr val="bg1"/>
                </a:solidFill>
                <a:ea typeface="Source Sans Pro Light"/>
              </a:rPr>
              <a:t>Spotify Music Prediction Algorithm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E83855-B536-9E2E-9CD4-5FB802FC7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0" tIns="0" rIns="91440" bIns="0" rtlCol="0">
            <a:normAutofit/>
          </a:bodyPr>
          <a:lstStyle/>
          <a:p>
            <a:pPr marL="1905" indent="0">
              <a:buNone/>
            </a:pPr>
            <a:endParaRPr lang="en-US" sz="2000">
              <a:solidFill>
                <a:schemeClr val="bg1">
                  <a:alpha val="60000"/>
                </a:schemeClr>
              </a:solidFill>
              <a:ea typeface="Source Sans Pro"/>
            </a:endParaRPr>
          </a:p>
          <a:p>
            <a:pPr marL="1905" indent="0">
              <a:buNone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  <a:ea typeface="Source Sans Pro"/>
              </a:rPr>
              <a:t>Purpose of the Model?</a:t>
            </a:r>
          </a:p>
          <a:p>
            <a:pPr marL="1905" indent="0">
              <a:buNone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  <a:ea typeface="Source Sans Pro"/>
              </a:rPr>
              <a:t>To identify the popularity of a track using the track's attributes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005BB0E-429D-D401-BF43-724E3D865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10" r="-2" b="-2"/>
          <a:stretch/>
        </p:blipFill>
        <p:spPr>
          <a:xfrm>
            <a:off x="5411053" y="1842184"/>
            <a:ext cx="6123042" cy="3173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6C20EC-704C-3CF9-C97F-94E95A315FBE}"/>
              </a:ext>
            </a:extLst>
          </p:cNvPr>
          <p:cNvSpPr txBox="1"/>
          <p:nvPr/>
        </p:nvSpPr>
        <p:spPr>
          <a:xfrm>
            <a:off x="9179110" y="4815760"/>
            <a:ext cx="224612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64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6" name="Rectangle 315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reeform: Shape 317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DD351-E103-D234-7AD5-15A7DA69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Journey</a:t>
            </a:r>
          </a:p>
        </p:txBody>
      </p:sp>
      <p:pic>
        <p:nvPicPr>
          <p:cNvPr id="311" name="Picture 311" descr="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6B20732-F5BA-B938-6A6A-ABD4459DF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649501"/>
            <a:ext cx="10744200" cy="33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46F102A6-2863-96D1-2B88-E303228A0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408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3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CAA7-8376-A9EA-CA76-02175E33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Data Analysis &amp; Visualization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02C12F-6290-F1B3-9DE8-26AD88445427}"/>
              </a:ext>
            </a:extLst>
          </p:cNvPr>
          <p:cNvSpPr txBox="1"/>
          <p:nvPr/>
        </p:nvSpPr>
        <p:spPr>
          <a:xfrm>
            <a:off x="525516" y="3417573"/>
            <a:ext cx="4593021" cy="26198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Some Observations from the HeatMap</a:t>
            </a:r>
            <a:r>
              <a:rPr lang="en-US"/>
              <a:t>:</a:t>
            </a:r>
            <a:br>
              <a:rPr lang="en-US"/>
            </a:br>
            <a:br>
              <a:rPr lang="en-US"/>
            </a:br>
            <a:r>
              <a:rPr lang="en-US"/>
              <a:t>The best features with the highest correlation which are used for feature engineering are acousticness, instrumentalness, loudness and energy</a:t>
            </a:r>
          </a:p>
        </p:txBody>
      </p:sp>
    </p:spTree>
    <p:extLst>
      <p:ext uri="{BB962C8B-B14F-4D97-AF65-F5344CB8AC3E}">
        <p14:creationId xmlns:p14="http://schemas.microsoft.com/office/powerpoint/2010/main" val="355853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A8FBD-4D0C-E0D1-5756-E0144AE3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Data Analysis &amp; Wrangling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5B1F-5C6F-EC1A-189A-728EB9291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rgbClr val="FEFFFF"/>
                </a:solidFill>
                <a:cs typeface="Calibri"/>
              </a:rPr>
              <a:t>We have sorted data by popularity of music</a:t>
            </a:r>
          </a:p>
          <a:p>
            <a:r>
              <a:rPr lang="en-US" sz="2200">
                <a:solidFill>
                  <a:srgbClr val="FEFFFF"/>
                </a:solidFill>
                <a:cs typeface="Calibri"/>
              </a:rPr>
              <a:t>Converting the music duration to minutes</a:t>
            </a:r>
          </a:p>
          <a:p>
            <a:r>
              <a:rPr lang="en-US" sz="2200">
                <a:solidFill>
                  <a:srgbClr val="FEFFFF"/>
                </a:solidFill>
                <a:cs typeface="Calibri"/>
              </a:rPr>
              <a:t>Identifying outliers such as music which are larger than an hour (Attached Screenshot)</a:t>
            </a:r>
          </a:p>
          <a:p>
            <a:pPr marL="0" indent="0">
              <a:buNone/>
            </a:pPr>
            <a:endParaRPr lang="en-US" sz="2200">
              <a:solidFill>
                <a:srgbClr val="FEFFFF"/>
              </a:solidFill>
              <a:cs typeface="Calibri"/>
            </a:endParaRPr>
          </a:p>
        </p:txBody>
      </p:sp>
      <p:pic>
        <p:nvPicPr>
          <p:cNvPr id="4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8C1550C-0AB4-810B-71DE-D2CA4EBD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536435"/>
            <a:ext cx="6539075" cy="34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AECF-320B-294B-8A57-75279052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>
                <a:cs typeface="Calibri Light"/>
              </a:rPr>
              <a:t>Splitting Data for attaining max accuracy</a:t>
            </a:r>
            <a:endParaRPr lang="en-US" sz="360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041D6AC-4805-A017-E635-6980100A1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2" r="19115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6939-989B-BD0F-D855-D2B0CEBF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cs typeface="Calibri"/>
              </a:rPr>
              <a:t>We have split data in test, train and validation dataset and build the model and received an </a:t>
            </a:r>
            <a:r>
              <a:rPr lang="en-US" sz="1800" b="1">
                <a:cs typeface="Calibri"/>
              </a:rPr>
              <a:t>80% accuracy</a:t>
            </a:r>
            <a:r>
              <a:rPr lang="en-US" sz="1800">
                <a:cs typeface="Calibri"/>
              </a:rPr>
              <a:t> on the validation dataset.</a:t>
            </a:r>
          </a:p>
        </p:txBody>
      </p:sp>
    </p:spTree>
    <p:extLst>
      <p:ext uri="{BB962C8B-B14F-4D97-AF65-F5344CB8AC3E}">
        <p14:creationId xmlns:p14="http://schemas.microsoft.com/office/powerpoint/2010/main" val="398851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78E63A9-41F7-CEEC-6140-453DF663A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" r="-1" b="14047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9DB40A-B3C4-0210-BB2B-14822D32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Model  - Hyperparameter Tuning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A61F-902F-2B79-9474-42B2CA526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cs typeface="Calibri"/>
              </a:rPr>
              <a:t>We have tuned the model by hyperparameter tuning with the best possible solution for KNN Classification models 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Here the tool used in RandomizedSearchCV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1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2A83C4-A502-2742-AA3E-0A806CC6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FFFFFE"/>
                </a:solidFill>
                <a:cs typeface="Calibri Light"/>
              </a:rPr>
              <a:t>Conclusion</a:t>
            </a:r>
            <a:endParaRPr lang="en-US" sz="3600">
              <a:solidFill>
                <a:srgbClr val="FFFF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E304-EE4D-9E43-E979-E9757E97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Calibri"/>
              </a:rPr>
              <a:t>We trained our model, performed </a:t>
            </a:r>
            <a:r>
              <a:rPr lang="en-US" sz="1800" dirty="0" err="1">
                <a:cs typeface="Calibri"/>
              </a:rPr>
              <a:t>hyperparamter</a:t>
            </a:r>
            <a:r>
              <a:rPr lang="en-US" sz="1800" dirty="0">
                <a:cs typeface="Calibri"/>
              </a:rPr>
              <a:t> tuning and KNN classification model was the best fit for this type of data which received an accuracy score of </a:t>
            </a:r>
            <a:r>
              <a:rPr lang="en-US" sz="1800" b="1" dirty="0">
                <a:cs typeface="Calibri"/>
              </a:rPr>
              <a:t>approximately 76%</a:t>
            </a:r>
            <a:r>
              <a:rPr lang="en-US" sz="1800" dirty="0">
                <a:cs typeface="Calibri"/>
              </a:rPr>
              <a:t> which ensures no overfitting or underfitting of data.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B29B4418-45C2-0DBC-1E25-04A4F4738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896" y="4537436"/>
            <a:ext cx="3955472" cy="6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3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296EF-F2D3-E099-8E48-691882F9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3424189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7F54453-2343-6A00-0873-44A1F278D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60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INFO 6105 – Data Science Engineering Methods &amp; Tools  </vt:lpstr>
      <vt:lpstr>Spotify Music Prediction Algorithm</vt:lpstr>
      <vt:lpstr>Machine Learning Journey</vt:lpstr>
      <vt:lpstr>Data Analysis &amp; Visualization</vt:lpstr>
      <vt:lpstr>Data Analysis &amp; Wrangling</vt:lpstr>
      <vt:lpstr>Splitting Data for attaining max accuracy</vt:lpstr>
      <vt:lpstr>Model  - Hyperparameter Tuning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6105 – Data Science Engineering Methods &amp; Tools (Final Project)</dc:title>
  <dc:creator/>
  <cp:lastModifiedBy/>
  <cp:revision>170</cp:revision>
  <dcterms:created xsi:type="dcterms:W3CDTF">2022-07-09T21:45:03Z</dcterms:created>
  <dcterms:modified xsi:type="dcterms:W3CDTF">2022-08-12T12:40:15Z</dcterms:modified>
</cp:coreProperties>
</file>