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6" r:id="rId6"/>
    <p:sldId id="268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Kumbh Sans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88">
          <p15:clr>
            <a:srgbClr val="A4A3A4"/>
          </p15:clr>
        </p15:guide>
        <p15:guide id="3" pos="7392">
          <p15:clr>
            <a:srgbClr val="A4A3A4"/>
          </p15:clr>
        </p15:guide>
        <p15:guide id="4" orient="horz" pos="672">
          <p15:clr>
            <a:srgbClr val="A4A3A4"/>
          </p15:clr>
        </p15:guide>
        <p15:guide id="5" orient="horz" pos="216">
          <p15:clr>
            <a:srgbClr val="A4A3A4"/>
          </p15:clr>
        </p15:guide>
        <p15:guide id="6" orient="horz" pos="381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bl18unPoZe+OcgG0pHCIwtlAa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4"/>
    <p:restoredTop sz="94692"/>
  </p:normalViewPr>
  <p:slideViewPr>
    <p:cSldViewPr snapToGrid="0">
      <p:cViewPr varScale="1">
        <p:scale>
          <a:sx n="53" d="100"/>
          <a:sy n="53" d="100"/>
        </p:scale>
        <p:origin x="168" y="1504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8F85F56-3CE6-21ED-8232-B150C419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>
            <a:extLst>
              <a:ext uri="{FF2B5EF4-FFF2-40B4-BE49-F238E27FC236}">
                <a16:creationId xmlns:a16="http://schemas.microsoft.com/office/drawing/2014/main" id="{0837DB76-CFD7-3C81-166D-F67F0385B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:notes">
            <a:extLst>
              <a:ext uri="{FF2B5EF4-FFF2-40B4-BE49-F238E27FC236}">
                <a16:creationId xmlns:a16="http://schemas.microsoft.com/office/drawing/2014/main" id="{86D0A353-F04E-A321-DFD2-EFBC62758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15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E8F178E3-4FCA-D3E0-457E-C063A6746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>
            <a:extLst>
              <a:ext uri="{FF2B5EF4-FFF2-40B4-BE49-F238E27FC236}">
                <a16:creationId xmlns:a16="http://schemas.microsoft.com/office/drawing/2014/main" id="{747D0C43-6B7F-A6B6-1533-3682FABC8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:notes">
            <a:extLst>
              <a:ext uri="{FF2B5EF4-FFF2-40B4-BE49-F238E27FC236}">
                <a16:creationId xmlns:a16="http://schemas.microsoft.com/office/drawing/2014/main" id="{3BF2F50B-B568-472A-48B2-4D263F7081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23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F52EF00-F86C-7B2B-95DA-3BA231B1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>
            <a:extLst>
              <a:ext uri="{FF2B5EF4-FFF2-40B4-BE49-F238E27FC236}">
                <a16:creationId xmlns:a16="http://schemas.microsoft.com/office/drawing/2014/main" id="{1FBBBA7F-C739-B7C0-C614-F0D7CF9B0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:notes">
            <a:extLst>
              <a:ext uri="{FF2B5EF4-FFF2-40B4-BE49-F238E27FC236}">
                <a16:creationId xmlns:a16="http://schemas.microsoft.com/office/drawing/2014/main" id="{35747ED6-E66A-EE48-4A96-CC0754B70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4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2D1FC7F-28B1-268A-44BB-8A615B7F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>
            <a:extLst>
              <a:ext uri="{FF2B5EF4-FFF2-40B4-BE49-F238E27FC236}">
                <a16:creationId xmlns:a16="http://schemas.microsoft.com/office/drawing/2014/main" id="{66E3186A-80F0-630F-ADA7-7FCD36529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:notes">
            <a:extLst>
              <a:ext uri="{FF2B5EF4-FFF2-40B4-BE49-F238E27FC236}">
                <a16:creationId xmlns:a16="http://schemas.microsoft.com/office/drawing/2014/main" id="{3184F215-F971-D999-D889-6D9F6CCBC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33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2747"/>
              </a:buClr>
              <a:buSzPts val="2800"/>
              <a:buFont typeface="Garamond"/>
              <a:buChar char="›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2747"/>
              </a:buClr>
              <a:buSzPts val="2400"/>
              <a:buFont typeface="Garamond"/>
              <a:buChar char="›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2747"/>
              </a:buClr>
              <a:buSzPts val="2000"/>
              <a:buFont typeface="Garamond"/>
              <a:buChar char="›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2747"/>
              </a:buClr>
              <a:buSzPts val="1800"/>
              <a:buFont typeface="Garamond"/>
              <a:buChar char="›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2747"/>
              </a:buClr>
              <a:buSzPts val="1800"/>
              <a:buFont typeface="Garamond"/>
              <a:buChar char="›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sz="4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813388" y="6126295"/>
            <a:ext cx="3378600" cy="7386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dt" idx="10"/>
          </p:nvPr>
        </p:nvSpPr>
        <p:spPr>
          <a:xfrm>
            <a:off x="10589873" y="6313050"/>
            <a:ext cx="127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April 2025</a:t>
            </a:r>
            <a:endParaRPr sz="1600" dirty="0">
              <a:solidFill>
                <a:schemeClr val="lt1"/>
              </a:solidFill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0" y="6495609"/>
            <a:ext cx="9299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2" name="Google Shape;92;p1"/>
          <p:cNvGrpSpPr/>
          <p:nvPr/>
        </p:nvGrpSpPr>
        <p:grpSpPr>
          <a:xfrm>
            <a:off x="1616244" y="3485475"/>
            <a:ext cx="8959511" cy="1065658"/>
            <a:chOff x="810509" y="2509973"/>
            <a:chExt cx="8959511" cy="1065658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810509" y="2509973"/>
              <a:ext cx="89403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700" dirty="0" err="1">
                  <a:solidFill>
                    <a:srgbClr val="552D84"/>
                  </a:solidFill>
                  <a:latin typeface="Garamond"/>
                  <a:ea typeface="Garamond"/>
                  <a:cs typeface="Garamond"/>
                  <a:sym typeface="Garamond"/>
                </a:rPr>
                <a:t>AlgoReel</a:t>
              </a:r>
              <a:endParaRPr sz="1100" dirty="0">
                <a:solidFill>
                  <a:srgbClr val="552D84"/>
                </a:solidFill>
              </a:endParaRPr>
            </a:p>
          </p:txBody>
        </p:sp>
        <p:cxnSp>
          <p:nvCxnSpPr>
            <p:cNvPr id="94" name="Google Shape;94;p1"/>
            <p:cNvCxnSpPr/>
            <p:nvPr/>
          </p:nvCxnSpPr>
          <p:spPr>
            <a:xfrm rot="10800000" flipH="1">
              <a:off x="810520" y="3572031"/>
              <a:ext cx="8959500" cy="36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00" y="1475098"/>
            <a:ext cx="6468102" cy="93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>
            <a:off x="8631310" y="179850"/>
            <a:ext cx="3378634" cy="738600"/>
            <a:chOff x="684699" y="2988605"/>
            <a:chExt cx="3202800" cy="738600"/>
          </a:xfrm>
        </p:grpSpPr>
        <p:sp>
          <p:nvSpPr>
            <p:cNvPr id="98" name="Google Shape;98;p1"/>
            <p:cNvSpPr/>
            <p:nvPr/>
          </p:nvSpPr>
          <p:spPr>
            <a:xfrm>
              <a:off x="684699" y="2988605"/>
              <a:ext cx="3202800" cy="738600"/>
            </a:xfrm>
            <a:prstGeom prst="rect">
              <a:avLst/>
            </a:prstGeom>
            <a:solidFill>
              <a:srgbClr val="552D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1168965" y="3136365"/>
              <a:ext cx="2342204" cy="443100"/>
              <a:chOff x="1411178" y="4878862"/>
              <a:chExt cx="2342204" cy="443100"/>
            </a:xfrm>
          </p:grpSpPr>
          <p:sp>
            <p:nvSpPr>
              <p:cNvPr id="100" name="Google Shape;100;p1"/>
              <p:cNvSpPr txBox="1"/>
              <p:nvPr/>
            </p:nvSpPr>
            <p:spPr>
              <a:xfrm>
                <a:off x="1793782" y="4989557"/>
                <a:ext cx="1959600" cy="2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Data Science Bootcamp</a:t>
                </a:r>
                <a:endParaRPr b="0" u="none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101" name="Google Shape;101;p1"/>
              <p:cNvCxnSpPr/>
              <p:nvPr/>
            </p:nvCxnSpPr>
            <p:spPr>
              <a:xfrm>
                <a:off x="1411178" y="4878862"/>
                <a:ext cx="0" cy="44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76250" y="365125"/>
            <a:ext cx="56307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dirty="0">
                <a:solidFill>
                  <a:srgbClr val="552D84"/>
                </a:solidFill>
              </a:rPr>
              <a:t>Goals</a:t>
            </a:r>
            <a:endParaRPr dirty="0">
              <a:solidFill>
                <a:srgbClr val="552D84"/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11600752" y="182562"/>
            <a:ext cx="388513" cy="365125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0" y="365125"/>
            <a:ext cx="275700" cy="7017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743D7-08F4-2C9E-AEFE-5A6EA82B7326}"/>
              </a:ext>
            </a:extLst>
          </p:cNvPr>
          <p:cNvSpPr txBox="1"/>
          <p:nvPr/>
        </p:nvSpPr>
        <p:spPr>
          <a:xfrm>
            <a:off x="5663519" y="3192462"/>
            <a:ext cx="5682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accent5"/>
                </a:solidFill>
              </a:rPr>
              <a:t>Ever </a:t>
            </a:r>
            <a:r>
              <a:rPr lang="en-US" sz="2000" b="1" dirty="0"/>
              <a:t> </a:t>
            </a:r>
            <a:r>
              <a:rPr lang="en-US" sz="2000" dirty="0"/>
              <a:t>spent more  time choosing a movie than watching one? Yeah.. us too. </a:t>
            </a:r>
          </a:p>
        </p:txBody>
      </p:sp>
      <p:grpSp>
        <p:nvGrpSpPr>
          <p:cNvPr id="4" name="Google Shape;97;p1">
            <a:extLst>
              <a:ext uri="{FF2B5EF4-FFF2-40B4-BE49-F238E27FC236}">
                <a16:creationId xmlns:a16="http://schemas.microsoft.com/office/drawing/2014/main" id="{E3D1D7A9-9888-45D2-F7E7-3288AE3E9285}"/>
              </a:ext>
            </a:extLst>
          </p:cNvPr>
          <p:cNvGrpSpPr/>
          <p:nvPr/>
        </p:nvGrpSpPr>
        <p:grpSpPr>
          <a:xfrm>
            <a:off x="8813366" y="6119400"/>
            <a:ext cx="3378634" cy="738600"/>
            <a:chOff x="684699" y="2988605"/>
            <a:chExt cx="3202800" cy="738600"/>
          </a:xfrm>
        </p:grpSpPr>
        <p:sp>
          <p:nvSpPr>
            <p:cNvPr id="5" name="Google Shape;98;p1">
              <a:extLst>
                <a:ext uri="{FF2B5EF4-FFF2-40B4-BE49-F238E27FC236}">
                  <a16:creationId xmlns:a16="http://schemas.microsoft.com/office/drawing/2014/main" id="{92523A19-252C-0D9D-ECDC-9968986A858A}"/>
                </a:ext>
              </a:extLst>
            </p:cNvPr>
            <p:cNvSpPr/>
            <p:nvPr/>
          </p:nvSpPr>
          <p:spPr>
            <a:xfrm>
              <a:off x="684699" y="2988605"/>
              <a:ext cx="3202800" cy="738600"/>
            </a:xfrm>
            <a:prstGeom prst="rect">
              <a:avLst/>
            </a:prstGeom>
            <a:solidFill>
              <a:srgbClr val="552D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6" name="Google Shape;99;p1">
              <a:extLst>
                <a:ext uri="{FF2B5EF4-FFF2-40B4-BE49-F238E27FC236}">
                  <a16:creationId xmlns:a16="http://schemas.microsoft.com/office/drawing/2014/main" id="{B0AEFD22-876A-4C44-4A43-C8620C53D24A}"/>
                </a:ext>
              </a:extLst>
            </p:cNvPr>
            <p:cNvGrpSpPr/>
            <p:nvPr/>
          </p:nvGrpSpPr>
          <p:grpSpPr>
            <a:xfrm>
              <a:off x="1168965" y="3136365"/>
              <a:ext cx="2342204" cy="443100"/>
              <a:chOff x="1411178" y="4878862"/>
              <a:chExt cx="2342204" cy="443100"/>
            </a:xfrm>
          </p:grpSpPr>
          <p:sp>
            <p:nvSpPr>
              <p:cNvPr id="7" name="Google Shape;100;p1">
                <a:extLst>
                  <a:ext uri="{FF2B5EF4-FFF2-40B4-BE49-F238E27FC236}">
                    <a16:creationId xmlns:a16="http://schemas.microsoft.com/office/drawing/2014/main" id="{76F85AAF-3F9A-AE18-8111-863AE5DBECD1}"/>
                  </a:ext>
                </a:extLst>
              </p:cNvPr>
              <p:cNvSpPr txBox="1"/>
              <p:nvPr/>
            </p:nvSpPr>
            <p:spPr>
              <a:xfrm>
                <a:off x="1793782" y="4989557"/>
                <a:ext cx="1959600" cy="2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Data Science Bootcamp</a:t>
                </a:r>
                <a:endParaRPr b="0" u="none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8" name="Google Shape;101;p1">
                <a:extLst>
                  <a:ext uri="{FF2B5EF4-FFF2-40B4-BE49-F238E27FC236}">
                    <a16:creationId xmlns:a16="http://schemas.microsoft.com/office/drawing/2014/main" id="{477113D9-71C6-7956-C5DF-2BE2DA548F2B}"/>
                  </a:ext>
                </a:extLst>
              </p:cNvPr>
              <p:cNvCxnSpPr/>
              <p:nvPr/>
            </p:nvCxnSpPr>
            <p:spPr>
              <a:xfrm>
                <a:off x="1411178" y="4878862"/>
                <a:ext cx="0" cy="44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026" name="Picture 2" descr="Digital Media Literacy: Why We Can't Just Pick a Movie">
            <a:extLst>
              <a:ext uri="{FF2B5EF4-FFF2-40B4-BE49-F238E27FC236}">
                <a16:creationId xmlns:a16="http://schemas.microsoft.com/office/drawing/2014/main" id="{FA70C553-D6F8-1C08-C05F-2462C6B8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13" y="2191397"/>
            <a:ext cx="4817806" cy="27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BAD867C9-0075-FD17-0A3A-EAFBEEBB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extLst>
              <a:ext uri="{FF2B5EF4-FFF2-40B4-BE49-F238E27FC236}">
                <a16:creationId xmlns:a16="http://schemas.microsoft.com/office/drawing/2014/main" id="{A9C862B1-372C-2DB2-C3CE-AFF150F95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50" y="365125"/>
            <a:ext cx="6622382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dirty="0">
                <a:solidFill>
                  <a:srgbClr val="552D84"/>
                </a:solidFill>
              </a:rPr>
              <a:t>Gist of Mid-Term Presentation</a:t>
            </a:r>
            <a:endParaRPr dirty="0">
              <a:solidFill>
                <a:srgbClr val="552D84"/>
              </a:solidFill>
            </a:endParaRPr>
          </a:p>
        </p:txBody>
      </p:sp>
      <p:sp>
        <p:nvSpPr>
          <p:cNvPr id="142" name="Google Shape;142;p15">
            <a:extLst>
              <a:ext uri="{FF2B5EF4-FFF2-40B4-BE49-F238E27FC236}">
                <a16:creationId xmlns:a16="http://schemas.microsoft.com/office/drawing/2014/main" id="{C11E8E38-9C5D-0CEA-BAAC-525A20684AA1}"/>
              </a:ext>
            </a:extLst>
          </p:cNvPr>
          <p:cNvSpPr/>
          <p:nvPr/>
        </p:nvSpPr>
        <p:spPr>
          <a:xfrm>
            <a:off x="0" y="365125"/>
            <a:ext cx="275700" cy="7017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DFA23-AD15-FDC3-A9FA-F95C8D2D4E87}"/>
              </a:ext>
            </a:extLst>
          </p:cNvPr>
          <p:cNvSpPr txBox="1"/>
          <p:nvPr/>
        </p:nvSpPr>
        <p:spPr>
          <a:xfrm>
            <a:off x="579047" y="1888149"/>
            <a:ext cx="7032458" cy="133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What is recommendation system?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umbh Sans"/>
              <a:buChar char="-"/>
            </a:pPr>
            <a:r>
              <a:rPr lang="en-US" sz="1800" dirty="0"/>
              <a:t>An algorithm that suggests relevant items to users.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8E573-63E8-C7FD-680F-737181D9A49B}"/>
              </a:ext>
            </a:extLst>
          </p:cNvPr>
          <p:cNvSpPr txBox="1"/>
          <p:nvPr/>
        </p:nvSpPr>
        <p:spPr>
          <a:xfrm>
            <a:off x="694432" y="3630445"/>
            <a:ext cx="5676551" cy="133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A content-based filtering approach that understands what a user likes- based on genres, overviews and keywords and suggests similar movies they’ll actually enjoy. </a:t>
            </a:r>
          </a:p>
        </p:txBody>
      </p:sp>
      <p:pic>
        <p:nvPicPr>
          <p:cNvPr id="12" name="Google Shape;2041;p3" descr="Content-Based Recommendation System ...">
            <a:extLst>
              <a:ext uri="{FF2B5EF4-FFF2-40B4-BE49-F238E27FC236}">
                <a16:creationId xmlns:a16="http://schemas.microsoft.com/office/drawing/2014/main" id="{2D06FC9C-C04B-AE16-A253-872E926686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983" y="1653330"/>
            <a:ext cx="5241970" cy="3187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3650AC22-290A-BBF9-AED7-E06200B83F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00752" y="182562"/>
            <a:ext cx="388513" cy="365125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" name="Google Shape;97;p1">
            <a:extLst>
              <a:ext uri="{FF2B5EF4-FFF2-40B4-BE49-F238E27FC236}">
                <a16:creationId xmlns:a16="http://schemas.microsoft.com/office/drawing/2014/main" id="{1A2866A0-CDA2-F6F6-B285-8DA60FA81871}"/>
              </a:ext>
            </a:extLst>
          </p:cNvPr>
          <p:cNvGrpSpPr/>
          <p:nvPr/>
        </p:nvGrpSpPr>
        <p:grpSpPr>
          <a:xfrm>
            <a:off x="8813366" y="6119400"/>
            <a:ext cx="3378634" cy="738600"/>
            <a:chOff x="684699" y="2988605"/>
            <a:chExt cx="3202800" cy="738600"/>
          </a:xfrm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153A137C-BCB3-5414-DDBB-3F4C8C153A4A}"/>
                </a:ext>
              </a:extLst>
            </p:cNvPr>
            <p:cNvSpPr/>
            <p:nvPr/>
          </p:nvSpPr>
          <p:spPr>
            <a:xfrm>
              <a:off x="684699" y="2988605"/>
              <a:ext cx="3202800" cy="738600"/>
            </a:xfrm>
            <a:prstGeom prst="rect">
              <a:avLst/>
            </a:prstGeom>
            <a:solidFill>
              <a:srgbClr val="552D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16" name="Google Shape;99;p1">
              <a:extLst>
                <a:ext uri="{FF2B5EF4-FFF2-40B4-BE49-F238E27FC236}">
                  <a16:creationId xmlns:a16="http://schemas.microsoft.com/office/drawing/2014/main" id="{A7C4071F-72A3-C351-5C20-FBBED2946243}"/>
                </a:ext>
              </a:extLst>
            </p:cNvPr>
            <p:cNvGrpSpPr/>
            <p:nvPr/>
          </p:nvGrpSpPr>
          <p:grpSpPr>
            <a:xfrm>
              <a:off x="1168965" y="3136365"/>
              <a:ext cx="2342204" cy="443100"/>
              <a:chOff x="1411178" y="4878862"/>
              <a:chExt cx="2342204" cy="443100"/>
            </a:xfrm>
          </p:grpSpPr>
          <p:sp>
            <p:nvSpPr>
              <p:cNvPr id="17" name="Google Shape;100;p1">
                <a:extLst>
                  <a:ext uri="{FF2B5EF4-FFF2-40B4-BE49-F238E27FC236}">
                    <a16:creationId xmlns:a16="http://schemas.microsoft.com/office/drawing/2014/main" id="{7C7FD09E-9643-F434-6A6E-119E41686E7A}"/>
                  </a:ext>
                </a:extLst>
              </p:cNvPr>
              <p:cNvSpPr txBox="1"/>
              <p:nvPr/>
            </p:nvSpPr>
            <p:spPr>
              <a:xfrm>
                <a:off x="1793782" y="4989557"/>
                <a:ext cx="1959600" cy="2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Data Science Bootcamp</a:t>
                </a:r>
                <a:endParaRPr b="0" u="none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18" name="Google Shape;101;p1">
                <a:extLst>
                  <a:ext uri="{FF2B5EF4-FFF2-40B4-BE49-F238E27FC236}">
                    <a16:creationId xmlns:a16="http://schemas.microsoft.com/office/drawing/2014/main" id="{189BFFCA-3891-8DE8-1F00-43333FF245FF}"/>
                  </a:ext>
                </a:extLst>
              </p:cNvPr>
              <p:cNvCxnSpPr/>
              <p:nvPr/>
            </p:nvCxnSpPr>
            <p:spPr>
              <a:xfrm>
                <a:off x="1411178" y="4878862"/>
                <a:ext cx="0" cy="44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996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802AFFB-88A7-713E-3A6E-F8DD647DD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extLst>
              <a:ext uri="{FF2B5EF4-FFF2-40B4-BE49-F238E27FC236}">
                <a16:creationId xmlns:a16="http://schemas.microsoft.com/office/drawing/2014/main" id="{5261F70E-D6C1-ECF3-BA9E-88BAEBD92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50" y="365125"/>
            <a:ext cx="56307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dirty="0">
                <a:solidFill>
                  <a:srgbClr val="552D84"/>
                </a:solidFill>
              </a:rPr>
              <a:t>How it works?</a:t>
            </a:r>
            <a:endParaRPr dirty="0">
              <a:solidFill>
                <a:srgbClr val="552D84"/>
              </a:solidFill>
            </a:endParaRPr>
          </a:p>
        </p:txBody>
      </p:sp>
      <p:sp>
        <p:nvSpPr>
          <p:cNvPr id="142" name="Google Shape;142;p15">
            <a:extLst>
              <a:ext uri="{FF2B5EF4-FFF2-40B4-BE49-F238E27FC236}">
                <a16:creationId xmlns:a16="http://schemas.microsoft.com/office/drawing/2014/main" id="{E32C6FC7-05D7-9DD2-0A59-9214C9C14FB1}"/>
              </a:ext>
            </a:extLst>
          </p:cNvPr>
          <p:cNvSpPr/>
          <p:nvPr/>
        </p:nvSpPr>
        <p:spPr>
          <a:xfrm>
            <a:off x="0" y="365125"/>
            <a:ext cx="275700" cy="7017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Google Shape;2195;p4" title="movie-rec-flowchart-1.png">
            <a:extLst>
              <a:ext uri="{FF2B5EF4-FFF2-40B4-BE49-F238E27FC236}">
                <a16:creationId xmlns:a16="http://schemas.microsoft.com/office/drawing/2014/main" id="{F165CAA8-7B63-DA66-F3B6-068044A389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88" y="1912880"/>
            <a:ext cx="6952780" cy="36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7;p15">
            <a:extLst>
              <a:ext uri="{FF2B5EF4-FFF2-40B4-BE49-F238E27FC236}">
                <a16:creationId xmlns:a16="http://schemas.microsoft.com/office/drawing/2014/main" id="{427A51F9-6D05-C81B-8634-CACE6F35D5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00752" y="182562"/>
            <a:ext cx="388513" cy="365125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" name="Google Shape;97;p1">
            <a:extLst>
              <a:ext uri="{FF2B5EF4-FFF2-40B4-BE49-F238E27FC236}">
                <a16:creationId xmlns:a16="http://schemas.microsoft.com/office/drawing/2014/main" id="{A01A8FB4-8A62-D1F1-2DE0-17D8077419DB}"/>
              </a:ext>
            </a:extLst>
          </p:cNvPr>
          <p:cNvGrpSpPr/>
          <p:nvPr/>
        </p:nvGrpSpPr>
        <p:grpSpPr>
          <a:xfrm>
            <a:off x="8813366" y="6119400"/>
            <a:ext cx="3378634" cy="738600"/>
            <a:chOff x="684699" y="2988605"/>
            <a:chExt cx="3202800" cy="738600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83CD546F-A1A0-3529-E798-B50FACF4A18C}"/>
                </a:ext>
              </a:extLst>
            </p:cNvPr>
            <p:cNvSpPr/>
            <p:nvPr/>
          </p:nvSpPr>
          <p:spPr>
            <a:xfrm>
              <a:off x="684699" y="2988605"/>
              <a:ext cx="3202800" cy="738600"/>
            </a:xfrm>
            <a:prstGeom prst="rect">
              <a:avLst/>
            </a:prstGeom>
            <a:solidFill>
              <a:srgbClr val="552D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11" name="Google Shape;99;p1">
              <a:extLst>
                <a:ext uri="{FF2B5EF4-FFF2-40B4-BE49-F238E27FC236}">
                  <a16:creationId xmlns:a16="http://schemas.microsoft.com/office/drawing/2014/main" id="{609B77A8-B0F6-1886-F10E-1314B52066C1}"/>
                </a:ext>
              </a:extLst>
            </p:cNvPr>
            <p:cNvGrpSpPr/>
            <p:nvPr/>
          </p:nvGrpSpPr>
          <p:grpSpPr>
            <a:xfrm>
              <a:off x="1168965" y="3136365"/>
              <a:ext cx="2342204" cy="443100"/>
              <a:chOff x="1411178" y="4878862"/>
              <a:chExt cx="2342204" cy="443100"/>
            </a:xfrm>
          </p:grpSpPr>
          <p:sp>
            <p:nvSpPr>
              <p:cNvPr id="12" name="Google Shape;100;p1">
                <a:extLst>
                  <a:ext uri="{FF2B5EF4-FFF2-40B4-BE49-F238E27FC236}">
                    <a16:creationId xmlns:a16="http://schemas.microsoft.com/office/drawing/2014/main" id="{3C1F0F9A-B86C-6811-60AF-9A1256581F3F}"/>
                  </a:ext>
                </a:extLst>
              </p:cNvPr>
              <p:cNvSpPr txBox="1"/>
              <p:nvPr/>
            </p:nvSpPr>
            <p:spPr>
              <a:xfrm>
                <a:off x="1793782" y="4989557"/>
                <a:ext cx="1959600" cy="2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Data Science Bootcamp</a:t>
                </a:r>
                <a:endParaRPr b="0" u="none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13" name="Google Shape;101;p1">
                <a:extLst>
                  <a:ext uri="{FF2B5EF4-FFF2-40B4-BE49-F238E27FC236}">
                    <a16:creationId xmlns:a16="http://schemas.microsoft.com/office/drawing/2014/main" id="{BCFBA627-2616-FABC-198B-90E44299E5BC}"/>
                  </a:ext>
                </a:extLst>
              </p:cNvPr>
              <p:cNvCxnSpPr/>
              <p:nvPr/>
            </p:nvCxnSpPr>
            <p:spPr>
              <a:xfrm>
                <a:off x="1411178" y="4878862"/>
                <a:ext cx="0" cy="44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97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F50AF507-E6BD-4F56-2802-086E846E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extLst>
              <a:ext uri="{FF2B5EF4-FFF2-40B4-BE49-F238E27FC236}">
                <a16:creationId xmlns:a16="http://schemas.microsoft.com/office/drawing/2014/main" id="{B5ABB5E5-9E3C-A25E-0FD4-82076945B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250" y="365125"/>
            <a:ext cx="56307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lang="en-US" dirty="0">
                <a:solidFill>
                  <a:srgbClr val="552D84"/>
                </a:solidFill>
              </a:rPr>
              <a:t>Explanation of Flowchart</a:t>
            </a:r>
            <a:endParaRPr dirty="0">
              <a:solidFill>
                <a:srgbClr val="552D84"/>
              </a:solidFill>
            </a:endParaRPr>
          </a:p>
        </p:txBody>
      </p:sp>
      <p:sp>
        <p:nvSpPr>
          <p:cNvPr id="142" name="Google Shape;142;p15">
            <a:extLst>
              <a:ext uri="{FF2B5EF4-FFF2-40B4-BE49-F238E27FC236}">
                <a16:creationId xmlns:a16="http://schemas.microsoft.com/office/drawing/2014/main" id="{FBA1107A-1968-5B05-0AE6-2EE949638A90}"/>
              </a:ext>
            </a:extLst>
          </p:cNvPr>
          <p:cNvSpPr/>
          <p:nvPr/>
        </p:nvSpPr>
        <p:spPr>
          <a:xfrm>
            <a:off x="0" y="365125"/>
            <a:ext cx="275700" cy="7017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1C153B-46FE-A2D4-B391-F38666D7FAB6}"/>
              </a:ext>
            </a:extLst>
          </p:cNvPr>
          <p:cNvSpPr txBox="1"/>
          <p:nvPr/>
        </p:nvSpPr>
        <p:spPr>
          <a:xfrm>
            <a:off x="939279" y="1440550"/>
            <a:ext cx="10565713" cy="4869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 Text Features Extracted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-Movie data like genres, plot summaries, or tags collected.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Text Vector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-Converted to TF-IDF vectors (higher weight = more relevant word).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Similarity Computation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-Cosine similarity used to measure distance angle/distance between vectors.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Top-N Recommendation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-Most similar movies are selected.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Evaluation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-Jaccard similarity used to compare how similar the recommended movie’s genres are to the input movie’s genres.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3" name="Google Shape;107;p15">
            <a:extLst>
              <a:ext uri="{FF2B5EF4-FFF2-40B4-BE49-F238E27FC236}">
                <a16:creationId xmlns:a16="http://schemas.microsoft.com/office/drawing/2014/main" id="{3C3507AD-6D38-D1E7-09B0-C293B6B34A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00752" y="182562"/>
            <a:ext cx="388513" cy="365125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" name="Google Shape;97;p1">
            <a:extLst>
              <a:ext uri="{FF2B5EF4-FFF2-40B4-BE49-F238E27FC236}">
                <a16:creationId xmlns:a16="http://schemas.microsoft.com/office/drawing/2014/main" id="{AA65FDE7-5291-96EA-E0F0-887366E3A68B}"/>
              </a:ext>
            </a:extLst>
          </p:cNvPr>
          <p:cNvGrpSpPr/>
          <p:nvPr/>
        </p:nvGrpSpPr>
        <p:grpSpPr>
          <a:xfrm>
            <a:off x="8813366" y="6119400"/>
            <a:ext cx="3378634" cy="738600"/>
            <a:chOff x="684699" y="2988605"/>
            <a:chExt cx="3202800" cy="738600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74AAFAF9-E535-FF72-5EE2-92AE81E48648}"/>
                </a:ext>
              </a:extLst>
            </p:cNvPr>
            <p:cNvSpPr/>
            <p:nvPr/>
          </p:nvSpPr>
          <p:spPr>
            <a:xfrm>
              <a:off x="684699" y="2988605"/>
              <a:ext cx="3202800" cy="738600"/>
            </a:xfrm>
            <a:prstGeom prst="rect">
              <a:avLst/>
            </a:prstGeom>
            <a:solidFill>
              <a:srgbClr val="552D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grpSp>
          <p:nvGrpSpPr>
            <p:cNvPr id="11" name="Google Shape;99;p1">
              <a:extLst>
                <a:ext uri="{FF2B5EF4-FFF2-40B4-BE49-F238E27FC236}">
                  <a16:creationId xmlns:a16="http://schemas.microsoft.com/office/drawing/2014/main" id="{8FD89541-ED9E-2095-4FDB-12CB53050B70}"/>
                </a:ext>
              </a:extLst>
            </p:cNvPr>
            <p:cNvGrpSpPr/>
            <p:nvPr/>
          </p:nvGrpSpPr>
          <p:grpSpPr>
            <a:xfrm>
              <a:off x="1168965" y="3136365"/>
              <a:ext cx="2342204" cy="443100"/>
              <a:chOff x="1411178" y="4878862"/>
              <a:chExt cx="2342204" cy="443100"/>
            </a:xfrm>
          </p:grpSpPr>
          <p:sp>
            <p:nvSpPr>
              <p:cNvPr id="12" name="Google Shape;100;p1">
                <a:extLst>
                  <a:ext uri="{FF2B5EF4-FFF2-40B4-BE49-F238E27FC236}">
                    <a16:creationId xmlns:a16="http://schemas.microsoft.com/office/drawing/2014/main" id="{9BA41995-9E3B-9DD8-2E49-3F063D0CE538}"/>
                  </a:ext>
                </a:extLst>
              </p:cNvPr>
              <p:cNvSpPr txBox="1"/>
              <p:nvPr/>
            </p:nvSpPr>
            <p:spPr>
              <a:xfrm>
                <a:off x="1793782" y="4989557"/>
                <a:ext cx="1959600" cy="22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Garamond"/>
                    <a:ea typeface="Garamond"/>
                    <a:cs typeface="Garamond"/>
                    <a:sym typeface="Garamond"/>
                  </a:rPr>
                  <a:t>Data Science Bootcamp</a:t>
                </a:r>
                <a:endParaRPr b="0" u="none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13" name="Google Shape;101;p1">
                <a:extLst>
                  <a:ext uri="{FF2B5EF4-FFF2-40B4-BE49-F238E27FC236}">
                    <a16:creationId xmlns:a16="http://schemas.microsoft.com/office/drawing/2014/main" id="{44E6C0BF-DDEA-0B0B-531C-987EA1412C77}"/>
                  </a:ext>
                </a:extLst>
              </p:cNvPr>
              <p:cNvCxnSpPr/>
              <p:nvPr/>
            </p:nvCxnSpPr>
            <p:spPr>
              <a:xfrm>
                <a:off x="1411178" y="4878862"/>
                <a:ext cx="0" cy="44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9361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CD059AB-1E61-2B72-0D3F-47B09A02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>
            <a:extLst>
              <a:ext uri="{FF2B5EF4-FFF2-40B4-BE49-F238E27FC236}">
                <a16:creationId xmlns:a16="http://schemas.microsoft.com/office/drawing/2014/main" id="{A68104A9-25DF-4A1A-4359-3AD446B3FD88}"/>
              </a:ext>
            </a:extLst>
          </p:cNvPr>
          <p:cNvSpPr/>
          <p:nvPr/>
        </p:nvSpPr>
        <p:spPr>
          <a:xfrm>
            <a:off x="0" y="365125"/>
            <a:ext cx="275700" cy="701700"/>
          </a:xfrm>
          <a:prstGeom prst="rect">
            <a:avLst/>
          </a:prstGeom>
          <a:solidFill>
            <a:srgbClr val="552D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50" name="Picture 2" descr="Thank You Lettering with Curls">
            <a:extLst>
              <a:ext uri="{FF2B5EF4-FFF2-40B4-BE49-F238E27FC236}">
                <a16:creationId xmlns:a16="http://schemas.microsoft.com/office/drawing/2014/main" id="{CDDE6C48-A40D-78EF-47CC-2FE805E3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615950"/>
            <a:ext cx="79502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Macintosh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Garamond</vt:lpstr>
      <vt:lpstr>Arial</vt:lpstr>
      <vt:lpstr>Calibri</vt:lpstr>
      <vt:lpstr>Kumbh Sans</vt:lpstr>
      <vt:lpstr>Office Theme</vt:lpstr>
      <vt:lpstr>PowerPoint Presentation</vt:lpstr>
      <vt:lpstr>Goals</vt:lpstr>
      <vt:lpstr>Gist of Mid-Term Presentation</vt:lpstr>
      <vt:lpstr>How it works?</vt:lpstr>
      <vt:lpstr>Explanation of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Roy Christopher</dc:creator>
  <cp:lastModifiedBy>Komal Niraula</cp:lastModifiedBy>
  <cp:revision>2</cp:revision>
  <dcterms:created xsi:type="dcterms:W3CDTF">2019-11-01T07:33:21Z</dcterms:created>
  <dcterms:modified xsi:type="dcterms:W3CDTF">2025-05-02T16:48:41Z</dcterms:modified>
</cp:coreProperties>
</file>