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70" r:id="rId3"/>
    <p:sldId id="256" r:id="rId4"/>
    <p:sldId id="259" r:id="rId5"/>
    <p:sldId id="273" r:id="rId6"/>
    <p:sldId id="278" r:id="rId7"/>
    <p:sldId id="279" r:id="rId8"/>
    <p:sldId id="289" r:id="rId9"/>
    <p:sldId id="264" r:id="rId10"/>
    <p:sldId id="276" r:id="rId11"/>
    <p:sldId id="274" r:id="rId12"/>
    <p:sldId id="275" r:id="rId13"/>
    <p:sldId id="280" r:id="rId14"/>
    <p:sldId id="272" r:id="rId15"/>
    <p:sldId id="281" r:id="rId16"/>
    <p:sldId id="271" r:id="rId17"/>
    <p:sldId id="282" r:id="rId18"/>
    <p:sldId id="283" r:id="rId19"/>
    <p:sldId id="284" r:id="rId20"/>
    <p:sldId id="285" r:id="rId21"/>
    <p:sldId id="286" r:id="rId22"/>
    <p:sldId id="287" r:id="rId23"/>
    <p:sldId id="265" r:id="rId24"/>
    <p:sldId id="266" r:id="rId25"/>
    <p:sldId id="288" r:id="rId26"/>
    <p:sldId id="267"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31" autoAdjust="0"/>
    <p:restoredTop sz="94660"/>
  </p:normalViewPr>
  <p:slideViewPr>
    <p:cSldViewPr>
      <p:cViewPr varScale="1">
        <p:scale>
          <a:sx n="73" d="100"/>
          <a:sy n="73" d="100"/>
        </p:scale>
        <p:origin x="-145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31-Oct-15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31-Oct-15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31-Oct-15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thruBlk="1"/>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609600"/>
            <a:ext cx="5486400" cy="1828800"/>
          </a:xfrm>
        </p:spPr>
        <p:txBody>
          <a:bodyPr>
            <a:noAutofit/>
          </a:bodyPr>
          <a:lstStyle/>
          <a:p>
            <a:pPr algn="ctr"/>
            <a:r>
              <a:rPr lang="en-US" sz="6600" dirty="0" smtClean="0">
                <a:solidFill>
                  <a:schemeClr val="tx2"/>
                </a:solidFill>
                <a:latin typeface="Times New Roman" pitchFamily="18" charset="0"/>
                <a:cs typeface="Times New Roman" pitchFamily="18" charset="0"/>
              </a:rPr>
              <a:t>BE PROJECT			</a:t>
            </a:r>
            <a:endParaRPr lang="en-US" sz="6600" dirty="0">
              <a:solidFill>
                <a:schemeClr val="tx2"/>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1676400"/>
            <a:ext cx="7854696" cy="1752600"/>
          </a:xfrm>
        </p:spPr>
        <p:txBody>
          <a:bodyPr>
            <a:normAutofit/>
          </a:bodyPr>
          <a:lstStyle/>
          <a:p>
            <a:pPr algn="ctr"/>
            <a:r>
              <a:rPr lang="en-US" sz="5400" dirty="0" smtClean="0">
                <a:latin typeface="Times New Roman" pitchFamily="18" charset="0"/>
                <a:cs typeface="Times New Roman" pitchFamily="18" charset="0"/>
              </a:rPr>
              <a:t>ANDROID VENDOR TRAINING</a:t>
            </a:r>
            <a:endParaRPr lang="en-US" sz="5400" dirty="0">
              <a:latin typeface="Times New Roman" pitchFamily="18" charset="0"/>
              <a:cs typeface="Times New Roman" pitchFamily="18" charset="0"/>
            </a:endParaRPr>
          </a:p>
        </p:txBody>
      </p:sp>
      <p:sp>
        <p:nvSpPr>
          <p:cNvPr id="6" name="TextBox 5"/>
          <p:cNvSpPr txBox="1"/>
          <p:nvPr/>
        </p:nvSpPr>
        <p:spPr>
          <a:xfrm>
            <a:off x="5562600" y="3810000"/>
            <a:ext cx="2743200" cy="830997"/>
          </a:xfrm>
          <a:prstGeom prst="rect">
            <a:avLst/>
          </a:prstGeom>
          <a:noFill/>
        </p:spPr>
        <p:txBody>
          <a:bodyPr wrap="square" rtlCol="0">
            <a:spAutoFit/>
          </a:bodyPr>
          <a:lstStyle/>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133600" y="4267200"/>
          <a:ext cx="4572000" cy="1955800"/>
        </p:xfrm>
        <a:graphic>
          <a:graphicData uri="http://schemas.openxmlformats.org/drawingml/2006/table">
            <a:tbl>
              <a:tblPr firstRow="1" bandRow="1">
                <a:tableStyleId>{5C22544A-7EE6-4342-B048-85BDC9FD1C3A}</a:tableStyleId>
              </a:tblPr>
              <a:tblGrid>
                <a:gridCol w="2286000"/>
                <a:gridCol w="2286000"/>
              </a:tblGrid>
              <a:tr h="370840">
                <a:tc gridSpan="2">
                  <a:txBody>
                    <a:bodyPr/>
                    <a:lstStyle/>
                    <a:p>
                      <a:pPr algn="ctr"/>
                      <a:r>
                        <a:rPr lang="en-US" dirty="0" smtClean="0"/>
                        <a:t>Group Members</a:t>
                      </a:r>
                      <a:endParaRPr lang="en-US" dirty="0"/>
                    </a:p>
                  </a:txBody>
                  <a:tcPr/>
                </a:tc>
                <a:tc hMerge="1">
                  <a:txBody>
                    <a:bodyPr/>
                    <a:lstStyle/>
                    <a:p>
                      <a:endParaRPr lang="en-US"/>
                    </a:p>
                  </a:txBody>
                  <a:tcPr/>
                </a:tc>
              </a:tr>
              <a:tr h="370840">
                <a:tc>
                  <a:txBody>
                    <a:bodyPr/>
                    <a:lstStyle/>
                    <a:p>
                      <a:pPr algn="ctr"/>
                      <a:r>
                        <a:rPr lang="en-US" sz="2000" dirty="0" smtClean="0">
                          <a:latin typeface="Times New Roman" pitchFamily="18" charset="0"/>
                          <a:cs typeface="Times New Roman" pitchFamily="18" charset="0"/>
                        </a:rPr>
                        <a:t>Name</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Roll No.</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Varsha Jha</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28</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Aditya Nalge</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42</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Rushabh Patel</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69</a:t>
                      </a:r>
                      <a:endParaRPr lang="en-US" sz="2000" dirty="0">
                        <a:latin typeface="Times New Roman" pitchFamily="18" charset="0"/>
                        <a:cs typeface="Times New Roman" pitchFamily="18" charset="0"/>
                      </a:endParaRPr>
                    </a:p>
                  </a:txBody>
                  <a:tcPr/>
                </a:tc>
              </a:tr>
            </a:tbl>
          </a:graphicData>
        </a:graphic>
      </p:graphicFrame>
      <p:sp>
        <p:nvSpPr>
          <p:cNvPr id="9" name="TextBox 8"/>
          <p:cNvSpPr txBox="1"/>
          <p:nvPr/>
        </p:nvSpPr>
        <p:spPr>
          <a:xfrm>
            <a:off x="3200400" y="3505200"/>
            <a:ext cx="2590800" cy="64633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BE IT - A</a:t>
            </a:r>
            <a:endParaRPr lang="en-US" sz="36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1200"/>
            <a:ext cx="8305800" cy="1143000"/>
          </a:xfrm>
        </p:spPr>
        <p:txBody>
          <a:bodyPr/>
          <a:lstStyle/>
          <a:p>
            <a:pPr algn="ctr"/>
            <a:r>
              <a:rPr lang="en-US" dirty="0" smtClean="0">
                <a:latin typeface="Times New Roman" pitchFamily="18" charset="0"/>
                <a:cs typeface="Times New Roman" pitchFamily="18" charset="0"/>
              </a:rPr>
              <a:t>DATA FLOW DIAGRAMS</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l="19551" t="31604" r="31848" b="54420"/>
          <a:stretch>
            <a:fillRect/>
          </a:stretch>
        </p:blipFill>
        <p:spPr bwMode="auto">
          <a:xfrm>
            <a:off x="533400" y="1143000"/>
            <a:ext cx="8229600" cy="1213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p:cNvPicPr>
            <a:picLocks noChangeAspect="1" noChangeArrowheads="1"/>
          </p:cNvPicPr>
          <p:nvPr/>
        </p:nvPicPr>
        <p:blipFill>
          <a:blip r:embed="rId3" cstate="print"/>
          <a:srcRect/>
          <a:stretch>
            <a:fillRect/>
          </a:stretch>
        </p:blipFill>
        <p:spPr bwMode="auto">
          <a:xfrm>
            <a:off x="533400" y="3124200"/>
            <a:ext cx="8382000" cy="3492711"/>
          </a:xfrm>
          <a:prstGeom prst="rect">
            <a:avLst/>
          </a:prstGeom>
          <a:noFill/>
          <a:ln w="9525">
            <a:noFill/>
            <a:miter lim="800000"/>
            <a:headEnd/>
            <a:tailEnd/>
          </a:ln>
          <a:effectLst/>
        </p:spPr>
      </p:pic>
      <p:sp>
        <p:nvSpPr>
          <p:cNvPr id="4" name="Rectangle 3"/>
          <p:cNvSpPr/>
          <p:nvPr/>
        </p:nvSpPr>
        <p:spPr>
          <a:xfrm>
            <a:off x="3352800" y="2743200"/>
            <a:ext cx="2832827" cy="369332"/>
          </a:xfrm>
          <a:prstGeom prst="rect">
            <a:avLst/>
          </a:prstGeom>
        </p:spPr>
        <p:txBody>
          <a:bodyPr wrap="none">
            <a:spAutoFit/>
          </a:bodyPr>
          <a:lstStyle/>
          <a:p>
            <a:pPr algn="ctr"/>
            <a:r>
              <a:rPr lang="en-US" dirty="0" smtClean="0">
                <a:latin typeface="Times New Roman" pitchFamily="18" charset="0"/>
                <a:cs typeface="Times New Roman" pitchFamily="18" charset="0"/>
              </a:rPr>
              <a:t>Level 1Data Flow  Diagram</a:t>
            </a:r>
            <a:endParaRPr lang="en-US" dirty="0">
              <a:latin typeface="Times New Roman" pitchFamily="18" charset="0"/>
              <a:cs typeface="Times New Roman" pitchFamily="18" charset="0"/>
            </a:endParaRPr>
          </a:p>
        </p:txBody>
      </p:sp>
      <p:sp>
        <p:nvSpPr>
          <p:cNvPr id="5" name="Rectangle 4"/>
          <p:cNvSpPr/>
          <p:nvPr/>
        </p:nvSpPr>
        <p:spPr>
          <a:xfrm>
            <a:off x="3352800" y="685800"/>
            <a:ext cx="2832827" cy="369332"/>
          </a:xfrm>
          <a:prstGeom prst="rect">
            <a:avLst/>
          </a:prstGeom>
        </p:spPr>
        <p:txBody>
          <a:bodyPr wrap="none">
            <a:spAutoFit/>
          </a:bodyPr>
          <a:lstStyle/>
          <a:p>
            <a:pPr algn="ctr"/>
            <a:r>
              <a:rPr lang="en-US" dirty="0" smtClean="0">
                <a:latin typeface="Times New Roman" pitchFamily="18" charset="0"/>
                <a:cs typeface="Times New Roman" pitchFamily="18" charset="0"/>
              </a:rPr>
              <a:t>Level 0 Data Flow  Diagram</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l="13660" t="30961" r="15042" b="18491"/>
          <a:stretch>
            <a:fillRect/>
          </a:stretch>
        </p:blipFill>
        <p:spPr bwMode="auto">
          <a:xfrm>
            <a:off x="914400" y="1524000"/>
            <a:ext cx="70866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828800" y="914400"/>
            <a:ext cx="5562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Level 2 Data Flow  Diagram</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62200"/>
            <a:ext cx="6324600" cy="1143000"/>
          </a:xfrm>
        </p:spPr>
        <p:txBody>
          <a:bodyPr/>
          <a:lstStyle/>
          <a:p>
            <a:r>
              <a:rPr lang="en-US" dirty="0" smtClean="0">
                <a:latin typeface="Times New Roman" pitchFamily="18" charset="0"/>
                <a:cs typeface="Times New Roman" pitchFamily="18" charset="0"/>
              </a:rPr>
              <a:t>USE CASE DIAGRAM</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0"/>
            <a:ext cx="4724400" cy="762000"/>
          </a:xfrm>
        </p:spPr>
        <p:txBody>
          <a:bodyPr>
            <a:normAutofit/>
          </a:bodyPr>
          <a:lstStyle/>
          <a:p>
            <a:pPr algn="ct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362200" y="990600"/>
            <a:ext cx="4668203" cy="4419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2590800"/>
            <a:ext cx="8305800" cy="1143000"/>
          </a:xfrm>
        </p:spPr>
        <p:txBody>
          <a:bodyPr/>
          <a:lstStyle/>
          <a:p>
            <a:r>
              <a:rPr lang="en-US" dirty="0" smtClean="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6096000" cy="433914"/>
          </a:xfrm>
        </p:spPr>
        <p:txBody>
          <a:bodyPr>
            <a:normAutofit fontScale="90000"/>
          </a:bodyPr>
          <a:lstStyle/>
          <a:p>
            <a:pPr algn="ctr"/>
            <a:r>
              <a:rPr lang="en-US" dirty="0" smtClean="0"/>
              <a:t> </a:t>
            </a:r>
            <a:endParaRPr lang="en-US" dirty="0"/>
          </a:p>
        </p:txBody>
      </p:sp>
      <p:pic>
        <p:nvPicPr>
          <p:cNvPr id="3" name="Picture 2"/>
          <p:cNvPicPr/>
          <p:nvPr/>
        </p:nvPicPr>
        <p:blipFill rotWithShape="1">
          <a:blip r:embed="rId2" cstate="print"/>
          <a:srcRect l="20673" t="19658" r="37820" b="5698"/>
          <a:stretch/>
        </p:blipFill>
        <p:spPr bwMode="auto">
          <a:xfrm>
            <a:off x="2286000" y="1295400"/>
            <a:ext cx="4800600" cy="5267794"/>
          </a:xfrm>
          <a:prstGeom prst="rect">
            <a:avLst/>
          </a:prstGeom>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305800" cy="1143000"/>
          </a:xfrm>
        </p:spPr>
        <p:txBody>
          <a:bodyPr/>
          <a:lstStyle/>
          <a:p>
            <a:pPr algn="ctr"/>
            <a:r>
              <a:rPr lang="en-US" dirty="0" smtClean="0">
                <a:latin typeface="Times New Roman" pitchFamily="18" charset="0"/>
                <a:cs typeface="Times New Roman" pitchFamily="18" charset="0"/>
              </a:rPr>
              <a:t>APRIORI ALGORITHM</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noAutofit/>
          </a:bodyPr>
          <a:lstStyle/>
          <a:p>
            <a:r>
              <a:rPr lang="en-US" sz="2800" dirty="0" smtClean="0">
                <a:latin typeface="Times New Roman" pitchFamily="18" charset="0"/>
                <a:cs typeface="Times New Roman" pitchFamily="18" charset="0"/>
              </a:rPr>
              <a:t>The frequent item sets generated by Apriori algorithm are optimized using Genetic Algorithm as follows: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fontScale="85000" lnSpcReduction="20000"/>
          </a:bodyPr>
          <a:lstStyle/>
          <a:p>
            <a:r>
              <a:rPr lang="en-US" dirty="0" smtClean="0"/>
              <a:t>Step 1: Begin</a:t>
            </a:r>
          </a:p>
          <a:p>
            <a:r>
              <a:rPr lang="en-US" dirty="0" smtClean="0"/>
              <a:t>Step 2: Read the sample record file, which fits in the memory (provided by the company)</a:t>
            </a:r>
          </a:p>
          <a:p>
            <a:r>
              <a:rPr lang="en-US" dirty="0" smtClean="0"/>
              <a:t>Step 3: Apply Apriori algorithm on the sample data by setting the support and confidence values to generate the sets of </a:t>
            </a:r>
            <a:r>
              <a:rPr lang="en-US" dirty="0" err="1" smtClean="0"/>
              <a:t>requent</a:t>
            </a:r>
            <a:r>
              <a:rPr lang="en-US" dirty="0" smtClean="0"/>
              <a:t> item sets</a:t>
            </a:r>
          </a:p>
          <a:p>
            <a:r>
              <a:rPr lang="en-US" dirty="0" smtClean="0"/>
              <a:t>Step 4: Apply selection method of genetic algorithm to this item set collection to select two technicians.</a:t>
            </a:r>
          </a:p>
          <a:p>
            <a:r>
              <a:rPr lang="en-US" dirty="0" smtClean="0"/>
              <a:t>Step 5: Apply crossover and mutation on selected item sets to find association rules.</a:t>
            </a:r>
          </a:p>
          <a:p>
            <a:r>
              <a:rPr lang="en-US" dirty="0" smtClean="0"/>
              <a:t>Step 6: Repeat the steps 3-5 till desired number of generations is obtained.</a:t>
            </a:r>
          </a:p>
          <a:p>
            <a:r>
              <a:rPr lang="en-US" dirty="0" smtClean="0"/>
              <a:t>Step 7: End</a:t>
            </a:r>
          </a:p>
          <a:p>
            <a:endParaRPr lang="en-US"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Consider a sample database that contains the data of 20 maids with their name, experience, age, address, ID proof details.</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We keep the minimum support in Apriori algorithm as 4 ( </a:t>
            </a:r>
            <a:r>
              <a:rPr lang="en-US" dirty="0" err="1" smtClean="0"/>
              <a:t>i.e</a:t>
            </a:r>
            <a:r>
              <a:rPr lang="en-US" dirty="0" smtClean="0"/>
              <a:t> the maid must have atleast 4 years of experience in cleaning houses). It consists of the sets:</a:t>
            </a:r>
          </a:p>
          <a:p>
            <a:pPr>
              <a:buNone/>
            </a:pPr>
            <a:endParaRPr lang="en-US" dirty="0" smtClean="0"/>
          </a:p>
          <a:p>
            <a:pPr lvl="0"/>
            <a:r>
              <a:rPr lang="en-US" dirty="0" smtClean="0"/>
              <a:t>{</a:t>
            </a:r>
            <a:r>
              <a:rPr lang="en-US" dirty="0" err="1" smtClean="0"/>
              <a:t>Meena</a:t>
            </a:r>
            <a:r>
              <a:rPr lang="en-US" dirty="0" smtClean="0"/>
              <a:t>, Jaya, </a:t>
            </a:r>
            <a:r>
              <a:rPr lang="en-US" dirty="0" err="1" smtClean="0"/>
              <a:t>Rekha</a:t>
            </a:r>
            <a:r>
              <a:rPr lang="en-US" dirty="0" smtClean="0"/>
              <a:t>, </a:t>
            </a:r>
            <a:r>
              <a:rPr lang="en-US" dirty="0" err="1" smtClean="0"/>
              <a:t>Sushma</a:t>
            </a:r>
            <a:r>
              <a:rPr lang="en-US" dirty="0" smtClean="0"/>
              <a:t>}, {</a:t>
            </a:r>
            <a:r>
              <a:rPr lang="en-US" dirty="0" err="1" smtClean="0"/>
              <a:t>Meena</a:t>
            </a:r>
            <a:r>
              <a:rPr lang="en-US" dirty="0" smtClean="0"/>
              <a:t>, Jaya, </a:t>
            </a:r>
            <a:r>
              <a:rPr lang="en-US" dirty="0" err="1" smtClean="0"/>
              <a:t>Rekha</a:t>
            </a:r>
            <a:r>
              <a:rPr lang="en-US" dirty="0" smtClean="0"/>
              <a:t>, </a:t>
            </a:r>
            <a:r>
              <a:rPr lang="en-US" dirty="0" err="1" smtClean="0"/>
              <a:t>Sushma</a:t>
            </a:r>
            <a:r>
              <a:rPr lang="en-US" dirty="0" smtClean="0"/>
              <a:t>, </a:t>
            </a:r>
            <a:r>
              <a:rPr lang="en-US" dirty="0" err="1" smtClean="0"/>
              <a:t>Heena</a:t>
            </a:r>
            <a:r>
              <a:rPr lang="en-US" dirty="0" smtClean="0"/>
              <a:t>},  {Jaya, </a:t>
            </a:r>
            <a:r>
              <a:rPr lang="en-US" dirty="0" err="1" smtClean="0"/>
              <a:t>Rekha,Sushma</a:t>
            </a:r>
            <a:r>
              <a:rPr lang="en-US" dirty="0" smtClean="0"/>
              <a:t>},</a:t>
            </a:r>
          </a:p>
          <a:p>
            <a:pPr lvl="0">
              <a:buNone/>
            </a:pPr>
            <a:r>
              <a:rPr lang="en-US" dirty="0" smtClean="0"/>
              <a:t> </a:t>
            </a:r>
          </a:p>
          <a:p>
            <a:pPr lvl="0"/>
            <a:r>
              <a:rPr lang="en-US" dirty="0" smtClean="0"/>
              <a:t>{Jaya, </a:t>
            </a:r>
            <a:r>
              <a:rPr lang="en-US" dirty="0" err="1" smtClean="0"/>
              <a:t>Rekha</a:t>
            </a:r>
            <a:r>
              <a:rPr lang="en-US" dirty="0" smtClean="0"/>
              <a:t>, </a:t>
            </a:r>
            <a:r>
              <a:rPr lang="en-US" dirty="0" err="1" smtClean="0"/>
              <a:t>Heena</a:t>
            </a:r>
            <a:r>
              <a:rPr lang="en-US" dirty="0" smtClean="0"/>
              <a:t>}, {</a:t>
            </a:r>
            <a:r>
              <a:rPr lang="en-US" dirty="0" err="1" smtClean="0"/>
              <a:t>Meena,Jaya,Rekha</a:t>
            </a:r>
            <a:r>
              <a:rPr lang="en-US" dirty="0" smtClean="0"/>
              <a:t>}, {</a:t>
            </a:r>
            <a:r>
              <a:rPr lang="en-US" dirty="0" err="1" smtClean="0"/>
              <a:t>Meena,Rekha,Sushma</a:t>
            </a:r>
            <a:r>
              <a:rPr lang="en-US" dirty="0" smtClean="0"/>
              <a:t>}, {</a:t>
            </a:r>
            <a:r>
              <a:rPr lang="en-US" dirty="0" err="1" smtClean="0"/>
              <a:t>Jaya,Rekha,Sushma,Heena</a:t>
            </a:r>
            <a:r>
              <a:rPr lang="en-US" dirty="0" smtClean="0"/>
              <a:t>},  </a:t>
            </a:r>
          </a:p>
          <a:p>
            <a:pPr lvl="0"/>
            <a:endParaRPr lang="en-US" dirty="0" smtClean="0"/>
          </a:p>
          <a:p>
            <a:pPr lvl="0"/>
            <a:r>
              <a:rPr lang="en-US" dirty="0" smtClean="0"/>
              <a:t>{</a:t>
            </a:r>
            <a:r>
              <a:rPr lang="en-US" dirty="0" err="1" smtClean="0"/>
              <a:t>Meena,Rekha,Sushma,Heena</a:t>
            </a:r>
            <a:r>
              <a:rPr lang="en-US" dirty="0" smtClean="0"/>
              <a:t>}, {</a:t>
            </a:r>
            <a:r>
              <a:rPr lang="en-US" dirty="0" err="1" smtClean="0"/>
              <a:t>Rekha,Sushma,Heena</a:t>
            </a:r>
            <a:r>
              <a:rPr lang="en-US" dirty="0" smtClean="0"/>
              <a:t>}, {</a:t>
            </a:r>
            <a:r>
              <a:rPr lang="en-US" dirty="0" err="1" smtClean="0"/>
              <a:t>Meeena,Jaya,Rekha,Heena</a:t>
            </a:r>
            <a:r>
              <a:rPr lang="en-US" dirty="0" smtClean="0"/>
              <a:t>}</a:t>
            </a:r>
          </a:p>
          <a:p>
            <a:endParaRPr 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pPr algn="ctr"/>
            <a:r>
              <a:rPr lang="en-US" dirty="0" smtClean="0">
                <a:latin typeface="Times New Roman" pitchFamily="18" charset="0"/>
                <a:cs typeface="Times New Roman" pitchFamily="18" charset="0"/>
              </a:rPr>
              <a:t>WHAT IS OUR PROJECT?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153400" cy="4389120"/>
          </a:xfrm>
        </p:spPr>
        <p:txBody>
          <a:bodyPr>
            <a:normAutofit/>
          </a:bodyPr>
          <a:lstStyle/>
          <a:p>
            <a:pPr algn="just"/>
            <a:r>
              <a:rPr lang="en-US" dirty="0" smtClean="0">
                <a:latin typeface="Times New Roman" pitchFamily="18" charset="0"/>
                <a:cs typeface="Times New Roman" pitchFamily="18" charset="0"/>
              </a:rPr>
              <a:t>Our Project is an Android Application for Urbanity Multisolutions Private Limited (brand name DIDI) which is a start-up in the vocational education and service delivery space.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Our application will help the vendors teach their technicians new hard and soft skills in order to improve their service delivery.</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2209800"/>
          <a:ext cx="8204200" cy="3154680"/>
        </p:xfrm>
        <a:graphic>
          <a:graphicData uri="http://schemas.openxmlformats.org/drawingml/2006/table">
            <a:tbl>
              <a:tblPr/>
              <a:tblGrid>
                <a:gridCol w="4210050"/>
                <a:gridCol w="3994150"/>
              </a:tblGrid>
              <a:tr h="518160">
                <a:tc>
                  <a:txBody>
                    <a:bodyPr/>
                    <a:lstStyle/>
                    <a:p>
                      <a:pPr marL="0" marR="0" algn="ctr">
                        <a:lnSpc>
                          <a:spcPct val="150000"/>
                        </a:lnSpc>
                        <a:spcBef>
                          <a:spcPts val="0"/>
                        </a:spcBef>
                        <a:spcAft>
                          <a:spcPts val="0"/>
                        </a:spcAft>
                      </a:pPr>
                      <a:r>
                        <a:rPr lang="en-US" sz="2300" dirty="0">
                          <a:latin typeface="Times New Roman"/>
                          <a:ea typeface="Times New Roman"/>
                          <a:cs typeface="Times New Roman"/>
                        </a:rPr>
                        <a:t>ITEMSET(Name of Maid)</a:t>
                      </a:r>
                      <a:endParaRPr lang="en-US" sz="2100" dirty="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dirty="0">
                          <a:latin typeface="Times New Roman"/>
                          <a:ea typeface="Times New Roman"/>
                          <a:cs typeface="Times New Roman"/>
                        </a:rPr>
                        <a:t>SUPPORT(Experience)</a:t>
                      </a:r>
                      <a:endParaRPr lang="en-US" sz="2100" dirty="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ctr">
                        <a:lnSpc>
                          <a:spcPct val="150000"/>
                        </a:lnSpc>
                        <a:spcBef>
                          <a:spcPts val="0"/>
                        </a:spcBef>
                        <a:spcAft>
                          <a:spcPts val="0"/>
                        </a:spcAft>
                      </a:pPr>
                      <a:r>
                        <a:rPr lang="en-US" sz="2300">
                          <a:latin typeface="Times New Roman"/>
                          <a:ea typeface="Times New Roman"/>
                          <a:cs typeface="Times New Roman"/>
                        </a:rPr>
                        <a:t>Meena(1)</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a:latin typeface="Times New Roman"/>
                          <a:ea typeface="Times New Roman"/>
                          <a:cs typeface="Times New Roman"/>
                        </a:rPr>
                        <a:t>6</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ctr">
                        <a:lnSpc>
                          <a:spcPct val="150000"/>
                        </a:lnSpc>
                        <a:spcBef>
                          <a:spcPts val="0"/>
                        </a:spcBef>
                        <a:spcAft>
                          <a:spcPts val="0"/>
                        </a:spcAft>
                      </a:pPr>
                      <a:r>
                        <a:rPr lang="en-US" sz="2300">
                          <a:latin typeface="Times New Roman"/>
                          <a:ea typeface="Times New Roman"/>
                          <a:cs typeface="Times New Roman"/>
                        </a:rPr>
                        <a:t>Jaya(2)</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a:latin typeface="Times New Roman"/>
                          <a:ea typeface="Times New Roman"/>
                          <a:cs typeface="Times New Roman"/>
                        </a:rPr>
                        <a:t>7</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ctr">
                        <a:lnSpc>
                          <a:spcPct val="150000"/>
                        </a:lnSpc>
                        <a:spcBef>
                          <a:spcPts val="0"/>
                        </a:spcBef>
                        <a:spcAft>
                          <a:spcPts val="0"/>
                        </a:spcAft>
                      </a:pPr>
                      <a:r>
                        <a:rPr lang="en-US" sz="2300">
                          <a:latin typeface="Times New Roman"/>
                          <a:ea typeface="Times New Roman"/>
                          <a:cs typeface="Times New Roman"/>
                        </a:rPr>
                        <a:t>Rekha(3)</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a:latin typeface="Times New Roman"/>
                          <a:ea typeface="Times New Roman"/>
                          <a:cs typeface="Times New Roman"/>
                        </a:rPr>
                        <a:t>9</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ctr">
                        <a:lnSpc>
                          <a:spcPct val="150000"/>
                        </a:lnSpc>
                        <a:spcBef>
                          <a:spcPts val="0"/>
                        </a:spcBef>
                        <a:spcAft>
                          <a:spcPts val="0"/>
                        </a:spcAft>
                      </a:pPr>
                      <a:r>
                        <a:rPr lang="en-US" sz="2300">
                          <a:latin typeface="Times New Roman"/>
                          <a:ea typeface="Times New Roman"/>
                          <a:cs typeface="Times New Roman"/>
                        </a:rPr>
                        <a:t>Sushma(4)</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a:latin typeface="Times New Roman"/>
                          <a:ea typeface="Times New Roman"/>
                          <a:cs typeface="Times New Roman"/>
                        </a:rPr>
                        <a:t>8</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marL="0" marR="0" algn="ctr">
                        <a:lnSpc>
                          <a:spcPct val="150000"/>
                        </a:lnSpc>
                        <a:spcBef>
                          <a:spcPts val="0"/>
                        </a:spcBef>
                        <a:spcAft>
                          <a:spcPts val="0"/>
                        </a:spcAft>
                      </a:pPr>
                      <a:r>
                        <a:rPr lang="en-US" sz="2300">
                          <a:latin typeface="Times New Roman"/>
                          <a:ea typeface="Times New Roman"/>
                          <a:cs typeface="Times New Roman"/>
                        </a:rPr>
                        <a:t>Heena(5)</a:t>
                      </a:r>
                      <a:endParaRPr lang="en-US" sz="210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300" dirty="0">
                          <a:latin typeface="Times New Roman"/>
                          <a:ea typeface="Times New Roman"/>
                          <a:cs typeface="Times New Roman"/>
                        </a:rPr>
                        <a:t>6</a:t>
                      </a:r>
                      <a:endParaRPr lang="en-US" sz="2100" dirty="0">
                        <a:latin typeface="Calibri"/>
                        <a:ea typeface="Times New Roman"/>
                        <a:cs typeface="Times New Roman"/>
                      </a:endParaRPr>
                    </a:p>
                  </a:txBody>
                  <a:tcPr marL="129540" marR="1295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2362200" y="1066800"/>
            <a:ext cx="4419600" cy="923330"/>
          </a:xfrm>
          <a:prstGeom prst="rect">
            <a:avLst/>
          </a:prstGeom>
          <a:noFill/>
        </p:spPr>
        <p:txBody>
          <a:bodyPr wrap="square" rtlCol="0">
            <a:spAutoFit/>
          </a:bodyPr>
          <a:lstStyle/>
          <a:p>
            <a:pPr algn="ctr"/>
            <a:r>
              <a:rPr lang="en-US" sz="5400" dirty="0" smtClean="0">
                <a:latin typeface="Times New Roman" pitchFamily="18" charset="0"/>
                <a:cs typeface="Times New Roman" pitchFamily="18" charset="0"/>
              </a:rPr>
              <a:t>STEP 1</a:t>
            </a:r>
            <a:endParaRPr lang="en-US" sz="54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990600"/>
          <a:ext cx="6739573" cy="5394961"/>
        </p:xfrm>
        <a:graphic>
          <a:graphicData uri="http://schemas.openxmlformats.org/drawingml/2006/table">
            <a:tbl>
              <a:tblPr/>
              <a:tblGrid>
                <a:gridCol w="3479858"/>
                <a:gridCol w="3259715"/>
              </a:tblGrid>
              <a:tr h="490451">
                <a:tc>
                  <a:txBody>
                    <a:bodyPr/>
                    <a:lstStyle/>
                    <a:p>
                      <a:pPr marL="0" marR="0" algn="ctr">
                        <a:lnSpc>
                          <a:spcPct val="150000"/>
                        </a:lnSpc>
                        <a:spcBef>
                          <a:spcPts val="0"/>
                        </a:spcBef>
                        <a:spcAft>
                          <a:spcPts val="0"/>
                        </a:spcAft>
                        <a:tabLst>
                          <a:tab pos="2101215" algn="r"/>
                        </a:tabLst>
                      </a:pPr>
                      <a:r>
                        <a:rPr lang="en-US" sz="1800" dirty="0">
                          <a:latin typeface="Times New Roman"/>
                          <a:ea typeface="Times New Roman"/>
                          <a:cs typeface="Times New Roman"/>
                        </a:rPr>
                        <a:t>ITEMSET(Name of Maid)</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Times New Roman"/>
                          <a:cs typeface="Times New Roman"/>
                        </a:rPr>
                        <a:t>SUPPORT(Experience)</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{1,2} </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45720" algn="ctr">
                        <a:lnSpc>
                          <a:spcPct val="150000"/>
                        </a:lnSpc>
                        <a:spcBef>
                          <a:spcPts val="0"/>
                        </a:spcBef>
                        <a:spcAft>
                          <a:spcPts val="0"/>
                        </a:spcAft>
                      </a:pPr>
                      <a:r>
                        <a:rPr lang="en-US" sz="1800">
                          <a:latin typeface="Times New Roman"/>
                          <a:ea typeface="Times New Roman"/>
                          <a:cs typeface="Times New Roman"/>
                        </a:rPr>
                        <a:t>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{1,3}</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dirty="0">
                          <a:latin typeface="Times New Roman"/>
                          <a:ea typeface="Times New Roman"/>
                          <a:cs typeface="Times New Roman"/>
                        </a:rPr>
                        <a:t>{1,4}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{1,5}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3</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{2,3}</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6</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{2,4}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{2,5}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{3,4}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7</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{3,5}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a:latin typeface="Times New Roman"/>
                          <a:ea typeface="Times New Roman"/>
                          <a:cs typeface="Times New Roman"/>
                        </a:rPr>
                        <a:t>6</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51">
                <a:tc>
                  <a:txBody>
                    <a:bodyPr/>
                    <a:lstStyle/>
                    <a:p>
                      <a:pPr marL="914400" marR="0" algn="ctr">
                        <a:lnSpc>
                          <a:spcPct val="150000"/>
                        </a:lnSpc>
                        <a:spcBef>
                          <a:spcPts val="0"/>
                        </a:spcBef>
                        <a:spcAft>
                          <a:spcPts val="0"/>
                        </a:spcAft>
                      </a:pPr>
                      <a:r>
                        <a:rPr lang="en-US" sz="1800">
                          <a:latin typeface="Times New Roman"/>
                          <a:ea typeface="Times New Roman"/>
                          <a:cs typeface="Times New Roman"/>
                        </a:rPr>
                        <a:t>{4,5}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marR="0" algn="ctr">
                        <a:lnSpc>
                          <a:spcPct val="150000"/>
                        </a:lnSpc>
                        <a:spcBef>
                          <a:spcPts val="0"/>
                        </a:spcBef>
                        <a:spcAft>
                          <a:spcPts val="0"/>
                        </a:spcAft>
                      </a:pPr>
                      <a:r>
                        <a:rPr lang="en-US" sz="1800" dirty="0">
                          <a:latin typeface="Times New Roman"/>
                          <a:ea typeface="Times New Roman"/>
                          <a:cs typeface="Times New Roman"/>
                        </a:rPr>
                        <a:t>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133600" y="457200"/>
            <a:ext cx="4419600" cy="923330"/>
          </a:xfrm>
          <a:prstGeom prst="rect">
            <a:avLst/>
          </a:prstGeom>
          <a:noFill/>
        </p:spPr>
        <p:txBody>
          <a:bodyPr wrap="square" rtlCol="0">
            <a:spAutoFit/>
          </a:bodyPr>
          <a:lstStyle/>
          <a:p>
            <a:pPr algn="ct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447800"/>
          <a:ext cx="5638800" cy="2057400"/>
        </p:xfrm>
        <a:graphic>
          <a:graphicData uri="http://schemas.openxmlformats.org/drawingml/2006/table">
            <a:tbl>
              <a:tblPr/>
              <a:tblGrid>
                <a:gridCol w="2856015"/>
                <a:gridCol w="2782785"/>
              </a:tblGrid>
              <a:tr h="365760">
                <a:tc>
                  <a:txBody>
                    <a:bodyPr/>
                    <a:lstStyle/>
                    <a:p>
                      <a:pPr marL="0" marR="0" algn="ctr">
                        <a:lnSpc>
                          <a:spcPct val="150000"/>
                        </a:lnSpc>
                        <a:spcBef>
                          <a:spcPts val="0"/>
                        </a:spcBef>
                        <a:spcAft>
                          <a:spcPts val="0"/>
                        </a:spcAft>
                      </a:pPr>
                      <a:r>
                        <a:rPr lang="en-US" sz="1800" dirty="0">
                          <a:latin typeface="Times New Roman"/>
                          <a:ea typeface="Times New Roman"/>
                          <a:cs typeface="Times New Roman"/>
                        </a:rPr>
                        <a:t>ITEMSET(Name of Maid)</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Times New Roman"/>
                          <a:cs typeface="Times New Roman"/>
                        </a:rPr>
                        <a:t>SUPPORT(Experience)</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lnSpc>
                          <a:spcPct val="150000"/>
                        </a:lnSpc>
                        <a:spcBef>
                          <a:spcPts val="0"/>
                        </a:spcBef>
                        <a:spcAft>
                          <a:spcPts val="0"/>
                        </a:spcAft>
                      </a:pPr>
                      <a:r>
                        <a:rPr lang="en-US" sz="1800" dirty="0">
                          <a:latin typeface="Times New Roman"/>
                          <a:ea typeface="Times New Roman"/>
                          <a:cs typeface="Times New Roman"/>
                        </a:rPr>
                        <a:t>{1,3,4}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Times New Roman"/>
                          <a:cs typeface="Times New Roman"/>
                        </a:rPr>
                        <a:t>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lnSpc>
                          <a:spcPct val="150000"/>
                        </a:lnSpc>
                        <a:spcBef>
                          <a:spcPts val="0"/>
                        </a:spcBef>
                        <a:spcAft>
                          <a:spcPts val="0"/>
                        </a:spcAft>
                      </a:pPr>
                      <a:r>
                        <a:rPr lang="en-US" sz="1800">
                          <a:latin typeface="Times New Roman"/>
                          <a:ea typeface="Times New Roman"/>
                          <a:cs typeface="Times New Roman"/>
                        </a:rPr>
                        <a:t>{2,3,4}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Times New Roman"/>
                          <a:cs typeface="Times New Roman"/>
                        </a:rPr>
                        <a:t>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lnSpc>
                          <a:spcPct val="150000"/>
                        </a:lnSpc>
                        <a:spcBef>
                          <a:spcPts val="0"/>
                        </a:spcBef>
                        <a:spcAft>
                          <a:spcPts val="0"/>
                        </a:spcAft>
                      </a:pPr>
                      <a:r>
                        <a:rPr lang="en-US" sz="1800">
                          <a:latin typeface="Times New Roman"/>
                          <a:ea typeface="Times New Roman"/>
                          <a:cs typeface="Times New Roman"/>
                        </a:rPr>
                        <a:t>{2,3,5}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a:latin typeface="Times New Roman"/>
                          <a:ea typeface="Times New Roman"/>
                          <a:cs typeface="Times New Roman"/>
                        </a:rPr>
                        <a:t>4</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lnSpc>
                          <a:spcPct val="150000"/>
                        </a:lnSpc>
                        <a:spcBef>
                          <a:spcPts val="0"/>
                        </a:spcBef>
                        <a:spcAft>
                          <a:spcPts val="0"/>
                        </a:spcAft>
                      </a:pPr>
                      <a:r>
                        <a:rPr lang="en-US" sz="1800">
                          <a:latin typeface="Times New Roman"/>
                          <a:ea typeface="Times New Roman"/>
                          <a:cs typeface="Times New Roman"/>
                        </a:rPr>
                        <a:t>{3,4,5}</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800" dirty="0">
                          <a:latin typeface="Times New Roman"/>
                          <a:ea typeface="Times New Roman"/>
                          <a:cs typeface="Times New Roman"/>
                        </a:rPr>
                        <a:t>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3276600" y="457200"/>
            <a:ext cx="2294154" cy="923330"/>
          </a:xfrm>
          <a:prstGeom prst="rect">
            <a:avLst/>
          </a:prstGeom>
        </p:spPr>
        <p:txBody>
          <a:bodyPr wrap="none">
            <a:spAutoFit/>
          </a:bodyPr>
          <a:lstStyle/>
          <a:p>
            <a:pPr algn="ctr"/>
            <a:r>
              <a:rPr lang="en-US" sz="5400" dirty="0" smtClean="0">
                <a:latin typeface="Times New Roman" pitchFamily="18" charset="0"/>
                <a:cs typeface="Times New Roman" pitchFamily="18" charset="0"/>
              </a:rPr>
              <a:t>STEP 2</a:t>
            </a:r>
            <a:endParaRPr lang="en-US" sz="5400" dirty="0">
              <a:latin typeface="Times New Roman" pitchFamily="18" charset="0"/>
              <a:cs typeface="Times New Roman" pitchFamily="18" charset="0"/>
            </a:endParaRPr>
          </a:p>
        </p:txBody>
      </p:sp>
      <p:sp>
        <p:nvSpPr>
          <p:cNvPr id="4" name="TextBox 3"/>
          <p:cNvSpPr txBox="1"/>
          <p:nvPr/>
        </p:nvSpPr>
        <p:spPr>
          <a:xfrm>
            <a:off x="1143000" y="3505200"/>
            <a:ext cx="6858000" cy="3170099"/>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algorithm will end here because the pair {2,3,4,5} generated at the next step does not have the desired support. So the above dataset will be considered feasible as per the organization’s demand.</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Similarly, if we want 5 years of experience we would keep the minimum support as 5, as we are considering experience as the parameter.</a:t>
            </a:r>
          </a:p>
          <a:p>
            <a:pPr algn="just"/>
            <a:endParaRPr lang="en-US" sz="20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33600"/>
            <a:ext cx="8229600" cy="2895600"/>
          </a:xfrm>
        </p:spPr>
        <p:txBody>
          <a:bodyPr/>
          <a:lstStyle/>
          <a:p>
            <a:pPr lvl="0" algn="just"/>
            <a:r>
              <a:rPr lang="en-US" dirty="0" smtClean="0">
                <a:latin typeface="Times New Roman" pitchFamily="18" charset="0"/>
                <a:cs typeface="Times New Roman" pitchFamily="18" charset="0"/>
              </a:rPr>
              <a:t>It will be easier to train technicians with the help of the application through visual representations.</a:t>
            </a:r>
          </a:p>
          <a:p>
            <a:pPr lvl="0" algn="just"/>
            <a:r>
              <a:rPr lang="en-US" dirty="0" smtClean="0">
                <a:latin typeface="Times New Roman" pitchFamily="18" charset="0"/>
                <a:cs typeface="Times New Roman" pitchFamily="18" charset="0"/>
              </a:rPr>
              <a:t>Everything the technicians need to learn will be present at their finger tips.</a:t>
            </a:r>
          </a:p>
          <a:p>
            <a:pPr algn="just"/>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2362200"/>
          </a:xfrm>
        </p:spPr>
        <p:txBody>
          <a:bodyPr/>
          <a:lstStyle/>
          <a:p>
            <a:pPr lvl="0" algn="just">
              <a:buNone/>
            </a:pPr>
            <a:r>
              <a:rPr lang="en-US" dirty="0" smtClean="0">
                <a:latin typeface="Times New Roman" pitchFamily="18" charset="0"/>
                <a:cs typeface="Times New Roman" pitchFamily="18" charset="0"/>
              </a:rPr>
              <a:t>   It will be tedious to train those technicians to use the app who have absolutely no experience with android devices.</a:t>
            </a:r>
          </a:p>
          <a:p>
            <a:pPr algn="just"/>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EXPECTED OUTCOMES: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dirty="0" smtClean="0"/>
              <a:t>Daily use of the application will help vendors to develop their skills.</a:t>
            </a:r>
          </a:p>
          <a:p>
            <a:pPr lvl="0"/>
            <a:r>
              <a:rPr lang="en-US" dirty="0" smtClean="0"/>
              <a:t>It will solve a major problem for the startup which is finding trained professionals.</a:t>
            </a:r>
          </a:p>
          <a:p>
            <a:pPr lvl="0"/>
            <a:r>
              <a:rPr lang="en-US" dirty="0" smtClean="0"/>
              <a:t>The startup can easily hire untrained professionals and train them with the help of the application.</a:t>
            </a:r>
          </a:p>
          <a:p>
            <a:pPr lvl="0"/>
            <a:r>
              <a:rPr lang="en-US" dirty="0" smtClean="0"/>
              <a:t>The organization will be able to actively pursue continuous improvement.</a:t>
            </a:r>
          </a:p>
          <a:p>
            <a:pPr>
              <a:buNone/>
            </a:pPr>
            <a:endParaRPr lang="en-US"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2514600"/>
            <a:ext cx="8229600" cy="2667000"/>
          </a:xfrm>
        </p:spPr>
        <p:txBody>
          <a:bodyPr>
            <a:normAutofit lnSpcReduction="10000"/>
          </a:bodyPr>
          <a:lstStyle/>
          <a:p>
            <a:pPr algn="just"/>
            <a:r>
              <a:rPr lang="en-US" dirty="0" smtClean="0">
                <a:latin typeface="Times New Roman" pitchFamily="18" charset="0"/>
                <a:cs typeface="Times New Roman" pitchFamily="18" charset="0"/>
              </a:rPr>
              <a:t>In the initial period it will be tough to determine the future applications of the app but as the number of users grow many more ideas such as skill enhancing games can be included in the app.</a:t>
            </a:r>
          </a:p>
          <a:p>
            <a:pPr algn="just"/>
            <a:r>
              <a:rPr lang="en-US" dirty="0" smtClean="0">
                <a:latin typeface="Times New Roman" pitchFamily="18" charset="0"/>
                <a:cs typeface="Times New Roman" pitchFamily="18" charset="0"/>
              </a:rPr>
              <a:t>A quiz feature can be included where in the user can test the knowledge they have acquired and the skills they have learnt </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667000"/>
            <a:ext cx="5943600" cy="1569660"/>
          </a:xfrm>
          <a:prstGeom prst="rect">
            <a:avLst/>
          </a:prstGeom>
          <a:noFill/>
        </p:spPr>
        <p:txBody>
          <a:bodyPr wrap="square" rtlCol="0">
            <a:spAutoFit/>
          </a:bodyPr>
          <a:lstStyle/>
          <a:p>
            <a:pPr algn="ctr"/>
            <a:r>
              <a:rPr lang="en-US" sz="9600" dirty="0" smtClean="0">
                <a:latin typeface="Times New Roman" pitchFamily="18" charset="0"/>
                <a:cs typeface="Times New Roman" pitchFamily="18" charset="0"/>
              </a:rPr>
              <a:t>Thank You</a:t>
            </a:r>
            <a:endParaRPr lang="en-US" sz="96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3600" y="838200"/>
            <a:ext cx="5069434" cy="704088"/>
          </a:xfrm>
        </p:spPr>
        <p:txBody>
          <a:bodyPr>
            <a:normAutofit fontScale="90000"/>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457200" y="1752600"/>
            <a:ext cx="8229600" cy="4389120"/>
          </a:xfrm>
        </p:spPr>
        <p:txBody>
          <a:bodyPr>
            <a:normAutofit/>
          </a:bodyPr>
          <a:lstStyle/>
          <a:p>
            <a:pPr algn="just"/>
            <a:r>
              <a:rPr lang="en-US" sz="2000" dirty="0" smtClean="0">
                <a:latin typeface="Times New Roman" pitchFamily="18" charset="0"/>
                <a:cs typeface="Times New Roman" pitchFamily="18" charset="0"/>
              </a:rPr>
              <a:t> The startup aspires to provide vocational training in all women centered services like house-keeping, beauticians, chef etc. and then create a marketplace for discovery of these services by end users. </a:t>
            </a:r>
          </a:p>
          <a:p>
            <a:pPr algn="just"/>
            <a:r>
              <a:rPr lang="en-US" sz="2000" dirty="0" smtClean="0">
                <a:latin typeface="Times New Roman" pitchFamily="18" charset="0"/>
                <a:cs typeface="Times New Roman" pitchFamily="18" charset="0"/>
              </a:rPr>
              <a:t>The main objective of this app is to create an encyclopedic data for technicians which would contain a large number of skill enhancing tools. </a:t>
            </a:r>
          </a:p>
          <a:p>
            <a:pPr algn="just"/>
            <a:r>
              <a:rPr lang="en-US" sz="2000" dirty="0" smtClean="0">
                <a:latin typeface="Times New Roman" pitchFamily="18" charset="0"/>
                <a:cs typeface="Times New Roman" pitchFamily="18" charset="0"/>
              </a:rPr>
              <a:t>A technician who uses the app would be able to learn about the different tasks he has to perform. </a:t>
            </a:r>
          </a:p>
          <a:p>
            <a:pPr algn="just"/>
            <a:r>
              <a:rPr lang="en-US" sz="2000" dirty="0" smtClean="0">
                <a:latin typeface="Times New Roman" pitchFamily="18" charset="0"/>
                <a:cs typeface="Times New Roman" pitchFamily="18" charset="0"/>
              </a:rPr>
              <a:t>The tools required for these tasks, as well as the names of these tools along with the method of using these tools will be listed.</a:t>
            </a:r>
          </a:p>
          <a:p>
            <a:pPr algn="just"/>
            <a:r>
              <a:rPr lang="en-US" sz="2000" dirty="0" smtClean="0">
                <a:latin typeface="Times New Roman" pitchFamily="18" charset="0"/>
                <a:cs typeface="Times New Roman" pitchFamily="18" charset="0"/>
              </a:rPr>
              <a:t>Another section of the app would help them learn basic English phrases which they can use while conversing with the clients.</a:t>
            </a:r>
          </a:p>
          <a:p>
            <a:pPr algn="just"/>
            <a:endParaRPr lang="en-US" sz="20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WHAT IS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68880"/>
            <a:ext cx="7696200" cy="1645920"/>
          </a:xfrm>
        </p:spPr>
        <p:txBody>
          <a:bodyPr>
            <a:normAutofit/>
          </a:bodyPr>
          <a:lstStyle/>
          <a:p>
            <a:r>
              <a:rPr lang="en-US" dirty="0" smtClean="0">
                <a:latin typeface="Times New Roman" pitchFamily="18" charset="0"/>
                <a:cs typeface="Times New Roman" pitchFamily="18" charset="0"/>
              </a:rPr>
              <a:t>THE WHO?</a:t>
            </a:r>
          </a:p>
          <a:p>
            <a:r>
              <a:rPr lang="en-US" dirty="0" smtClean="0">
                <a:latin typeface="Times New Roman" pitchFamily="18" charset="0"/>
                <a:cs typeface="Times New Roman" pitchFamily="18" charset="0"/>
              </a:rPr>
              <a:t>THE WHAT?</a:t>
            </a:r>
          </a:p>
          <a:p>
            <a:r>
              <a:rPr lang="en-US" dirty="0" smtClean="0">
                <a:latin typeface="Times New Roman" pitchFamily="18" charset="0"/>
                <a:cs typeface="Times New Roman" pitchFamily="18" charset="0"/>
              </a:rPr>
              <a:t>THE WHY?</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OUR PROBLEM DEFINITION</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667000"/>
            <a:ext cx="8229600" cy="4389120"/>
          </a:xfrm>
        </p:spPr>
        <p:txBody>
          <a:bodyPr/>
          <a:lstStyle/>
          <a:p>
            <a:pPr algn="ctr">
              <a:buNone/>
            </a:pPr>
            <a:r>
              <a:rPr lang="en-US" dirty="0" smtClean="0">
                <a:latin typeface="Times New Roman" pitchFamily="18" charset="0"/>
                <a:cs typeface="Times New Roman" pitchFamily="18" charset="0"/>
              </a:rPr>
              <a:t> Technicians employed by the start up need an android application which would help them to learn new skills while improving their existing skills.</a:t>
            </a:r>
          </a:p>
          <a:p>
            <a:pPr algn="ctr">
              <a:buNone/>
            </a:pP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05800" cy="1143000"/>
          </a:xfrm>
        </p:spPr>
        <p:txBody>
          <a:bodyPr>
            <a:noAutofit/>
          </a:bodyPr>
          <a:lstStyle/>
          <a:p>
            <a:pPr algn="ctr"/>
            <a:r>
              <a:rPr lang="en-US" sz="3600" dirty="0" smtClean="0">
                <a:latin typeface="Times New Roman" pitchFamily="18" charset="0"/>
                <a:cs typeface="Times New Roman" pitchFamily="18" charset="0"/>
              </a:rPr>
              <a:t>METHEDOLOGY TO BE FOLLOWED</a:t>
            </a:r>
            <a:endParaRPr lang="en-US" sz="3600" dirty="0">
              <a:latin typeface="Times New Roman" pitchFamily="18" charset="0"/>
              <a:cs typeface="Times New Roman" pitchFamily="18" charset="0"/>
            </a:endParaRPr>
          </a:p>
        </p:txBody>
      </p:sp>
      <p:sp>
        <p:nvSpPr>
          <p:cNvPr id="3" name="Down Arrow 2"/>
          <p:cNvSpPr/>
          <p:nvPr/>
        </p:nvSpPr>
        <p:spPr>
          <a:xfrm>
            <a:off x="4419600" y="2438400"/>
            <a:ext cx="3810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4800600"/>
            <a:ext cx="7348487" cy="830997"/>
          </a:xfrm>
          <a:prstGeom prst="rect">
            <a:avLst/>
          </a:prstGeom>
          <a:noFill/>
        </p:spPr>
        <p:txBody>
          <a:bodyPr wrap="none" lIns="91440" tIns="45720" rIns="91440" bIns="45720">
            <a:spAutoFit/>
          </a:bodyPr>
          <a:lstStyle/>
          <a:p>
            <a:pPr algn="ctr"/>
            <a:r>
              <a:rPr lang="en-US" sz="4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latin typeface="Times New Roman" pitchFamily="18" charset="0"/>
                <a:cs typeface="Times New Roman" pitchFamily="18" charset="0"/>
              </a:rPr>
              <a:t>AGILE METHEDOLOGY</a:t>
            </a:r>
            <a:endParaRPr lang="en-US" sz="4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 name="Picture 2" descr="http://www.mobileprogramming.com/images/AgileDevelopment.png"/>
          <p:cNvPicPr/>
          <p:nvPr/>
        </p:nvPicPr>
        <p:blipFill>
          <a:blip r:embed="rId2" cstate="print"/>
          <a:srcRect/>
          <a:stretch>
            <a:fillRect/>
          </a:stretch>
        </p:blipFill>
        <p:spPr bwMode="auto">
          <a:xfrm>
            <a:off x="457200" y="838200"/>
            <a:ext cx="8001000" cy="556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00200" y="838200"/>
            <a:ext cx="7239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endParaRPr lang="en-US" b="1"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475488"/>
          </a:xfrm>
        </p:spPr>
        <p:txBody>
          <a:bodyPr>
            <a:noAutofit/>
          </a:bodyPr>
          <a:lstStyle/>
          <a:p>
            <a:r>
              <a:rPr lang="en-US" sz="3200" dirty="0" smtClean="0">
                <a:latin typeface="Times New Roman" pitchFamily="18" charset="0"/>
                <a:cs typeface="Times New Roman" pitchFamily="18" charset="0"/>
              </a:rPr>
              <a:t>ADVANTAGES OF AGILE METHEDOLOGY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389120"/>
          </a:xfrm>
        </p:spPr>
        <p:txBody>
          <a:bodyPr/>
          <a:lstStyle/>
          <a:p>
            <a:r>
              <a:rPr lang="en-US" dirty="0" smtClean="0"/>
              <a:t>Customer Satisfaction by rapid, continuous delivery of useful software.</a:t>
            </a:r>
          </a:p>
          <a:p>
            <a:endParaRPr lang="en-US" dirty="0" smtClean="0"/>
          </a:p>
          <a:p>
            <a:r>
              <a:rPr lang="en-US" dirty="0" smtClean="0"/>
              <a:t>People and interactions are emphasized rather than process and tools.</a:t>
            </a:r>
          </a:p>
          <a:p>
            <a:endParaRPr lang="en-US" dirty="0" smtClean="0"/>
          </a:p>
          <a:p>
            <a:r>
              <a:rPr lang="en-US" dirty="0" smtClean="0"/>
              <a:t>Regular adaption to changing circumstances.</a:t>
            </a:r>
          </a:p>
          <a:p>
            <a:endParaRPr lang="en-US" dirty="0" smtClean="0"/>
          </a:p>
          <a:p>
            <a:r>
              <a:rPr lang="en-US" dirty="0" smtClean="0"/>
              <a:t>Even late changes in requirements are welcomed.</a:t>
            </a:r>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latin typeface="Times New Roman" pitchFamily="18" charset="0"/>
                <a:cs typeface="Times New Roman" pitchFamily="18" charset="0"/>
              </a:rPr>
              <a:t>TECHNOLOGY REQUIRED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2362200"/>
            <a:ext cx="8229600" cy="2057400"/>
          </a:xfrm>
        </p:spPr>
        <p:txBody>
          <a:bodyPr>
            <a:normAutofit/>
          </a:bodyPr>
          <a:lstStyle/>
          <a:p>
            <a:r>
              <a:rPr lang="en-US" dirty="0" smtClean="0">
                <a:latin typeface="Times New Roman" pitchFamily="18" charset="0"/>
                <a:cs typeface="Times New Roman" pitchFamily="18" charset="0"/>
              </a:rPr>
              <a:t>Android Studio </a:t>
            </a:r>
          </a:p>
          <a:p>
            <a:r>
              <a:rPr lang="en-US" dirty="0" smtClean="0">
                <a:latin typeface="Times New Roman" pitchFamily="18" charset="0"/>
                <a:cs typeface="Times New Roman" pitchFamily="18" charset="0"/>
              </a:rPr>
              <a:t>Java SDK Manager</a:t>
            </a:r>
          </a:p>
          <a:p>
            <a:r>
              <a:rPr lang="en-US" dirty="0" smtClean="0">
                <a:latin typeface="Times New Roman" pitchFamily="18" charset="0"/>
                <a:cs typeface="Times New Roman" pitchFamily="18" charset="0"/>
              </a:rPr>
              <a:t>SQL</a:t>
            </a:r>
          </a:p>
          <a:p>
            <a:r>
              <a:rPr lang="en-US" dirty="0" smtClean="0">
                <a:latin typeface="Times New Roman" pitchFamily="18" charset="0"/>
                <a:cs typeface="Times New Roman" pitchFamily="18" charset="0"/>
              </a:rPr>
              <a:t>Miscellaneous (E.g. - Microsoft Office)</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372</TotalTime>
  <Words>830</Words>
  <Application>Microsoft Office PowerPoint</Application>
  <PresentationFormat>On-screen Show (4:3)</PresentationFormat>
  <Paragraphs>137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BE PROJECT   </vt:lpstr>
      <vt:lpstr>WHAT IS OUR PROJECT?</vt:lpstr>
      <vt:lpstr>ABSTRACT</vt:lpstr>
      <vt:lpstr>WHAT IS  PROBLEM DEFINITION?</vt:lpstr>
      <vt:lpstr>OUR PROBLEM DEFINITION</vt:lpstr>
      <vt:lpstr>METHEDOLOGY TO BE FOLLOWED</vt:lpstr>
      <vt:lpstr> </vt:lpstr>
      <vt:lpstr>ADVANTAGES OF AGILE METHEDOLOGY</vt:lpstr>
      <vt:lpstr>TECHNOLOGY REQUIRED</vt:lpstr>
      <vt:lpstr>DATA FLOW DIAGRAMS</vt:lpstr>
      <vt:lpstr>Slide 11</vt:lpstr>
      <vt:lpstr>Slide 12</vt:lpstr>
      <vt:lpstr>USE CASE DIAGRAM</vt:lpstr>
      <vt:lpstr> </vt:lpstr>
      <vt:lpstr>ACTIVITY DIAGRAM</vt:lpstr>
      <vt:lpstr> </vt:lpstr>
      <vt:lpstr>APRIORI ALGORITHM</vt:lpstr>
      <vt:lpstr>The frequent item sets generated by Apriori algorithm are optimized using Genetic Algorithm as follows: </vt:lpstr>
      <vt:lpstr>Consider a sample database that contains the data of 20 maids with their name, experience, age, address, ID proof details. </vt:lpstr>
      <vt:lpstr>Slide 20</vt:lpstr>
      <vt:lpstr>Slide 21</vt:lpstr>
      <vt:lpstr>Slide 22</vt:lpstr>
      <vt:lpstr>ADVANTAGES</vt:lpstr>
      <vt:lpstr>DISADVANTAGES</vt:lpstr>
      <vt:lpstr>EXPECTED OUTCOMES:</vt:lpstr>
      <vt:lpstr>Future Scope</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PROJECT   </dc:title>
  <dc:creator>Aditya Nalge</dc:creator>
  <cp:lastModifiedBy>Awesome Aditya</cp:lastModifiedBy>
  <cp:revision>47</cp:revision>
  <dcterms:created xsi:type="dcterms:W3CDTF">2006-08-16T00:00:00Z</dcterms:created>
  <dcterms:modified xsi:type="dcterms:W3CDTF">2015-10-31T05:52:18Z</dcterms:modified>
</cp:coreProperties>
</file>