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4" r:id="rId6"/>
    <p:sldId id="268" r:id="rId7"/>
    <p:sldId id="265" r:id="rId8"/>
    <p:sldId id="266" r:id="rId9"/>
    <p:sldId id="267" r:id="rId10"/>
    <p:sldId id="270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43"/>
  </p:normalViewPr>
  <p:slideViewPr>
    <p:cSldViewPr>
      <p:cViewPr varScale="1">
        <p:scale>
          <a:sx n="90" d="100"/>
          <a:sy n="90" d="100"/>
        </p:scale>
        <p:origin x="15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9B21C-B9E7-4093-8DEA-3E03277CCB0B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70119-7FAB-409A-BE82-8F42E9A33B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7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70119-7FAB-409A-BE82-8F42E9A33B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7513EC-C90C-477D-866A-B685A4F1FAB4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1DE746-8BB9-42C8-B12F-56EF2C843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13EC-C90C-477D-866A-B685A4F1FAB4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DE746-8BB9-42C8-B12F-56EF2C843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13EC-C90C-477D-866A-B685A4F1FAB4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DE746-8BB9-42C8-B12F-56EF2C843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13EC-C90C-477D-866A-B685A4F1FAB4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DE746-8BB9-42C8-B12F-56EF2C843A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13EC-C90C-477D-866A-B685A4F1FAB4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DE746-8BB9-42C8-B12F-56EF2C843A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13EC-C90C-477D-866A-B685A4F1FAB4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DE746-8BB9-42C8-B12F-56EF2C843A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13EC-C90C-477D-866A-B685A4F1FAB4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DE746-8BB9-42C8-B12F-56EF2C843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13EC-C90C-477D-866A-B685A4F1FAB4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DE746-8BB9-42C8-B12F-56EF2C843A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13EC-C90C-477D-866A-B685A4F1FAB4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DE746-8BB9-42C8-B12F-56EF2C843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17513EC-C90C-477D-866A-B685A4F1FAB4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DE746-8BB9-42C8-B12F-56EF2C843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7513EC-C90C-477D-866A-B685A4F1FAB4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1DE746-8BB9-42C8-B12F-56EF2C843A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17513EC-C90C-477D-866A-B685A4F1FAB4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A1DE746-8BB9-42C8-B12F-56EF2C843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002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THRESHOLD ENCRYPTION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SYSTEM</a:t>
            </a:r>
          </a:p>
          <a:p>
            <a:pPr algn="ctr">
              <a:spcBef>
                <a:spcPct val="0"/>
              </a:spcBef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Mentor: </a:t>
            </a:r>
          </a:p>
          <a:p>
            <a:pPr algn="ctr">
              <a:spcBef>
                <a:spcPct val="0"/>
              </a:spcBef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Professor Marina Blanton</a:t>
            </a:r>
            <a:endParaRPr lang="en-US" sz="2400" b="1" dirty="0" smtClean="0">
              <a:solidFill>
                <a:srgbClr val="0070C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endParaRPr lang="en-US" sz="2800" b="1" dirty="0" smtClean="0">
              <a:solidFill>
                <a:srgbClr val="0070C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2438400"/>
            <a:ext cx="3124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Project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By:  Aditya Nalge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	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Arti Gupta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581400"/>
            <a:ext cx="39243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19200" y="4114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THRESHOLD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2609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It provides non-repudiation and authorization.</a:t>
            </a:r>
          </a:p>
          <a:p>
            <a:pPr>
              <a:buNone/>
            </a:pPr>
            <a:endParaRPr lang="en-US" sz="28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It utilizes 2 methods:</a:t>
            </a:r>
          </a:p>
          <a:p>
            <a:pPr>
              <a:buNone/>
            </a:pPr>
            <a:r>
              <a:rPr lang="en-US" dirty="0" smtClean="0"/>
              <a:t>					   </a:t>
            </a:r>
            <a:r>
              <a:rPr lang="en-US" sz="2000" b="1" u="sng" dirty="0" err="1" smtClean="0"/>
              <a:t>sk</a:t>
            </a:r>
            <a:r>
              <a:rPr lang="en-US" sz="2000" b="1" u="sng" dirty="0" smtClean="0"/>
              <a:t> </a:t>
            </a:r>
            <a:r>
              <a:rPr lang="en-US" sz="2000" b="1" dirty="0" smtClean="0"/>
              <a:t>                      </a:t>
            </a:r>
            <a:r>
              <a:rPr lang="en-US" sz="2000" b="1" u="sng" dirty="0" err="1" smtClean="0"/>
              <a:t>vk</a:t>
            </a:r>
            <a:endParaRPr lang="en-US" sz="2000" b="1" u="sng" dirty="0" smtClean="0"/>
          </a:p>
          <a:p>
            <a:pPr marL="624078" indent="-514350">
              <a:buFont typeface="+mj-lt"/>
              <a:buAutoNum type="arabicPeriod"/>
            </a:pPr>
            <a:r>
              <a:rPr lang="en-US" sz="2800" dirty="0" smtClean="0">
                <a:latin typeface="Calibri" pitchFamily="34" charset="0"/>
              </a:rPr>
              <a:t>Signing Key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dirty="0" smtClean="0">
                <a:latin typeface="Calibri" pitchFamily="34" charset="0"/>
              </a:rPr>
              <a:t>Verification </a:t>
            </a:r>
            <a:r>
              <a:rPr lang="en-US" sz="2800" dirty="0" smtClean="0">
                <a:latin typeface="Calibri" pitchFamily="34" charset="0"/>
              </a:rPr>
              <a:t>Key</a:t>
            </a:r>
          </a:p>
          <a:p>
            <a:pPr marL="624078" indent="-514350">
              <a:buFont typeface="+mj-lt"/>
              <a:buAutoNum type="arabicPeriod"/>
            </a:pPr>
            <a:endParaRPr lang="en-US" sz="2800" dirty="0" smtClean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effectLst/>
                <a:latin typeface="AR ESSENCE" pitchFamily="2" charset="0"/>
                <a:cs typeface="Arial" pitchFamily="34" charset="0"/>
              </a:rPr>
              <a:t>Digital Signatures</a:t>
            </a:r>
            <a:endParaRPr lang="en-US" sz="4000" dirty="0">
              <a:latin typeface="AR ESSENCE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994245"/>
            <a:ext cx="1739900" cy="165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75182"/>
            <a:ext cx="2095500" cy="1765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4876800"/>
            <a:ext cx="6477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0070C0"/>
                </a:solidFill>
                <a:latin typeface="AR ESSENCE" pitchFamily="2" charset="0"/>
                <a:cs typeface="Arial" pitchFamily="34" charset="0"/>
              </a:rPr>
              <a:t>QUESTIONS?</a:t>
            </a:r>
            <a:endParaRPr lang="en-US" sz="6600" dirty="0">
              <a:solidFill>
                <a:srgbClr val="0070C0"/>
              </a:solidFill>
              <a:latin typeface="AR ESSENCE" pitchFamily="2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381000"/>
            <a:ext cx="861060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0070C0"/>
                </a:solidFill>
                <a:latin typeface="AR ESSENCE" pitchFamily="2" charset="0"/>
                <a:cs typeface="Arial" pitchFamily="34" charset="0"/>
              </a:rPr>
              <a:t>References: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  <a:cs typeface="Arial" pitchFamily="34" charset="0"/>
              </a:rPr>
              <a:t>http://www.cs.cornell.edu/courses/cs754/2001fa/307.PDF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  <a:cs typeface="Arial" pitchFamily="34" charset="0"/>
              </a:rPr>
              <a:t>https://www.dcl.hpi.uni-potsdam.de/teaching/cloudsec/presentations/threshold-cryptography.pdf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  <a:cs typeface="Arial" pitchFamily="34" charset="0"/>
              </a:rPr>
              <a:t>All images are from google images.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  <a:cs typeface="Arial" pitchFamily="34" charset="0"/>
              </a:rPr>
              <a:t>https://en.wikipedia.org/wiki/ElGamal_encryption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  <a:cs typeface="Arial" pitchFamily="34" charset="0"/>
              </a:rPr>
              <a:t>https://www.cryptoworkshop.com/ximix/lib/exe/fetch.php?media=pedersen.pdf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  <a:cs typeface="Arial" pitchFamily="34" charset="0"/>
              </a:rPr>
              <a:t>http://mathworld.wolfram.com/LagrangeInterpolatingPolynomial.html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  <a:cs typeface="Arial" pitchFamily="34" charset="0"/>
              </a:rPr>
              <a:t>https://en.wikipedia.org/wiki/Lagrange_polynomial#Definition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7848600" cy="47545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  <a:ea typeface="+mj-ea"/>
                <a:cs typeface="Arial" pitchFamily="34" charset="0"/>
              </a:rPr>
              <a:t>Developing a </a:t>
            </a:r>
            <a:r>
              <a:rPr lang="en-US" sz="2800" b="1" dirty="0" smtClean="0">
                <a:latin typeface="Calibri" pitchFamily="34" charset="0"/>
                <a:ea typeface="+mj-ea"/>
                <a:cs typeface="Arial" pitchFamily="34" charset="0"/>
              </a:rPr>
              <a:t>(n, t) </a:t>
            </a:r>
            <a:r>
              <a:rPr lang="en-US" sz="2800" dirty="0" smtClean="0">
                <a:latin typeface="Calibri" pitchFamily="34" charset="0"/>
                <a:ea typeface="+mj-ea"/>
                <a:cs typeface="Arial" pitchFamily="34" charset="0"/>
              </a:rPr>
              <a:t>threshold encryption system for ‘n’ members which allows any single member to encrypt a message but requires </a:t>
            </a:r>
            <a:r>
              <a:rPr lang="en-US" sz="2800" b="1" dirty="0" smtClean="0">
                <a:latin typeface="Calibri" pitchFamily="34" charset="0"/>
                <a:ea typeface="+mj-ea"/>
                <a:cs typeface="Arial" pitchFamily="34" charset="0"/>
              </a:rPr>
              <a:t>atleast ‘t’ members</a:t>
            </a:r>
            <a:r>
              <a:rPr lang="en-US" sz="2800" dirty="0" smtClean="0">
                <a:latin typeface="Calibri" pitchFamily="34" charset="0"/>
                <a:ea typeface="+mj-ea"/>
                <a:cs typeface="Arial" pitchFamily="34" charset="0"/>
              </a:rPr>
              <a:t> to work together in order to decrypt it.</a:t>
            </a:r>
          </a:p>
          <a:p>
            <a:pPr algn="just">
              <a:spcBef>
                <a:spcPct val="0"/>
              </a:spcBef>
              <a:buNone/>
            </a:pPr>
            <a:endParaRPr lang="en-US" sz="2800" dirty="0" smtClean="0">
              <a:latin typeface="Calibri" pitchFamily="34" charset="0"/>
              <a:ea typeface="+mj-ea"/>
              <a:cs typeface="Arial" pitchFamily="34" charset="0"/>
            </a:endParaRPr>
          </a:p>
          <a:p>
            <a:pPr algn="just">
              <a:spcBef>
                <a:spcPct val="0"/>
              </a:spcBef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  <a:ea typeface="+mj-ea"/>
                <a:cs typeface="Arial" pitchFamily="34" charset="0"/>
              </a:rPr>
              <a:t>Even if up to ‘t-1’ members work together, they learn nothing about the original message from the cipher text.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effectLst/>
                <a:latin typeface="AR ESSENCE" pitchFamily="2" charset="0"/>
                <a:cs typeface="Arial" pitchFamily="34" charset="0"/>
              </a:rPr>
              <a:t>Project Motivation</a:t>
            </a:r>
            <a:endParaRPr lang="en-US" sz="4000" dirty="0">
              <a:solidFill>
                <a:srgbClr val="0070C0"/>
              </a:solidFill>
              <a:effectLst/>
              <a:latin typeface="AR ESSENCE" pitchFamily="2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5310"/>
            <a:ext cx="8229600" cy="1322328"/>
          </a:xfrm>
        </p:spPr>
        <p:txBody>
          <a:bodyPr>
            <a:noAutofit/>
          </a:bodyPr>
          <a:lstStyle/>
          <a:p>
            <a:pPr algn="ctr"/>
            <a:r>
              <a:rPr lang="en-US" sz="4000" b="0" dirty="0" smtClean="0">
                <a:solidFill>
                  <a:srgbClr val="0070C0"/>
                </a:solidFill>
                <a:effectLst/>
                <a:latin typeface="AR ESSENCE" pitchFamily="2" charset="0"/>
                <a:cs typeface="Arial" pitchFamily="34" charset="0"/>
              </a:rPr>
              <a:t>How is TES different from </a:t>
            </a:r>
            <a:br>
              <a:rPr lang="en-US" sz="4000" b="0" dirty="0" smtClean="0">
                <a:solidFill>
                  <a:srgbClr val="0070C0"/>
                </a:solidFill>
                <a:effectLst/>
                <a:latin typeface="AR ESSENCE" pitchFamily="2" charset="0"/>
                <a:cs typeface="Arial" pitchFamily="34" charset="0"/>
              </a:rPr>
            </a:br>
            <a:r>
              <a:rPr lang="en-US" sz="4000" b="0" dirty="0" smtClean="0">
                <a:solidFill>
                  <a:srgbClr val="0070C0"/>
                </a:solidFill>
                <a:effectLst/>
                <a:latin typeface="AR ESSENCE" pitchFamily="2" charset="0"/>
                <a:cs typeface="Arial" pitchFamily="34" charset="0"/>
              </a:rPr>
              <a:t>traditional encryption schemes?</a:t>
            </a:r>
          </a:p>
        </p:txBody>
      </p:sp>
      <p:pic>
        <p:nvPicPr>
          <p:cNvPr id="1031" name="Picture 7" descr="C:\Users\Aditya\Desktop\symmetricasymmetric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524000"/>
            <a:ext cx="3810000" cy="2177143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685800" y="2209800"/>
            <a:ext cx="373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latin typeface="Calibri" pitchFamily="34" charset="0"/>
                <a:ea typeface="+mj-ea"/>
                <a:cs typeface="Times New Roman" pitchFamily="18" charset="0"/>
              </a:rPr>
              <a:t>Traditional Encryption Schemes </a:t>
            </a:r>
            <a:r>
              <a:rPr lang="en-US" sz="2000" dirty="0" smtClean="0">
                <a:latin typeface="Calibri" pitchFamily="34" charset="0"/>
                <a:ea typeface="+mj-ea"/>
                <a:cs typeface="Times New Roman" pitchFamily="18" charset="0"/>
              </a:rPr>
              <a:t> </a:t>
            </a:r>
            <a:endParaRPr lang="en-US" sz="2000" dirty="0">
              <a:latin typeface="Calibri" pitchFamily="34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648200"/>
            <a:ext cx="373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Threshold Encryption Schemes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1524000"/>
            <a:ext cx="81534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" y="3962400"/>
            <a:ext cx="81534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0" y="4114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Encrypt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34200" y="41148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</a:rPr>
              <a:t>Decrypt</a:t>
            </a:r>
            <a:endParaRPr lang="en-US" sz="2000" b="1" dirty="0">
              <a:latin typeface="Calibri" pitchFamily="34" charset="0"/>
            </a:endParaRPr>
          </a:p>
        </p:txBody>
      </p:sp>
      <p:pic>
        <p:nvPicPr>
          <p:cNvPr id="1033" name="Picture 9" descr="C:\Users\Aditya\Desktop\downlo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572000"/>
            <a:ext cx="914400" cy="914400"/>
          </a:xfrm>
          <a:prstGeom prst="rect">
            <a:avLst/>
          </a:prstGeom>
          <a:noFill/>
        </p:spPr>
      </p:pic>
      <p:pic>
        <p:nvPicPr>
          <p:cNvPr id="20" name="Picture 9" descr="C:\Users\Aditya\Desktop\download.jpg"/>
          <p:cNvPicPr>
            <a:picLocks noChangeAspect="1" noChangeArrowheads="1"/>
          </p:cNvPicPr>
          <p:nvPr/>
        </p:nvPicPr>
        <p:blipFill>
          <a:blip r:embed="rId4" cstate="print">
            <a:lum contrast="-60000"/>
          </a:blip>
          <a:srcRect r="8333"/>
          <a:stretch>
            <a:fillRect/>
          </a:stretch>
        </p:blipFill>
        <p:spPr bwMode="auto">
          <a:xfrm>
            <a:off x="7696200" y="4495800"/>
            <a:ext cx="838200" cy="91440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pic>
        <p:nvPicPr>
          <p:cNvPr id="21" name="Picture 9" descr="C:\Users\Aditya\Desktop\downlo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4495800"/>
            <a:ext cx="914400" cy="914400"/>
          </a:xfrm>
          <a:prstGeom prst="rect">
            <a:avLst/>
          </a:prstGeom>
          <a:noFill/>
        </p:spPr>
      </p:pic>
      <p:pic>
        <p:nvPicPr>
          <p:cNvPr id="22" name="Picture 9" descr="C:\Users\Aditya\Desktop\downlo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44958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Public Key (p, q, g, h) is comprised of –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Calibri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2 large primes ‘p’ and ‘q’ such that p = 2q + 1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‘g’ which is a generator of p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‘h’ is decided by all the members together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Each member ‘Pi’ chooses a random number ‘Xi’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Their own Xi becomes the secret for each member Pi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Each member then calculates hi = </a:t>
            </a:r>
            <a:r>
              <a:rPr lang="en-US" sz="2400" dirty="0" err="1" smtClean="0">
                <a:latin typeface="Calibri" pitchFamily="34" charset="0"/>
                <a:cs typeface="Arial" pitchFamily="34" charset="0"/>
              </a:rPr>
              <a:t>gXi</a:t>
            </a:r>
            <a:r>
              <a:rPr lang="en-US" sz="2400" dirty="0" smtClean="0">
                <a:latin typeface="Calibri" pitchFamily="34" charset="0"/>
                <a:cs typeface="Arial" pitchFamily="34" charset="0"/>
              </a:rPr>
              <a:t> and shares hi</a:t>
            </a:r>
          </a:p>
          <a:p>
            <a:pPr algn="ctr">
              <a:buNone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h =  (h1 x h2 x h3 x …. </a:t>
            </a:r>
            <a:r>
              <a:rPr lang="en-US" sz="2400" dirty="0" err="1" smtClean="0">
                <a:latin typeface="Calibri" pitchFamily="34" charset="0"/>
                <a:cs typeface="Arial" pitchFamily="34" charset="0"/>
              </a:rPr>
              <a:t>hn</a:t>
            </a:r>
            <a:r>
              <a:rPr lang="en-US" sz="2400" dirty="0" smtClean="0">
                <a:latin typeface="Calibri" pitchFamily="34" charset="0"/>
                <a:cs typeface="Arial" pitchFamily="34" charset="0"/>
              </a:rPr>
              <a:t>) mod q</a:t>
            </a:r>
          </a:p>
          <a:p>
            <a:pPr algn="just">
              <a:buNone/>
            </a:pPr>
            <a:endParaRPr lang="en-US" sz="24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8392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effectLst/>
                <a:latin typeface="AR ESSENCE" pitchFamily="2" charset="0"/>
                <a:cs typeface="Arial" pitchFamily="34" charset="0"/>
              </a:rPr>
              <a:t>Elgamal Encryption - Creating the Public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938271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“Distribute secret ‘</a:t>
            </a:r>
            <a:r>
              <a:rPr lang="en-US" sz="2400" i="1" dirty="0" smtClean="0">
                <a:latin typeface="Calibri" pitchFamily="34" charset="0"/>
                <a:cs typeface="Arial" pitchFamily="34" charset="0"/>
              </a:rPr>
              <a:t>s’</a:t>
            </a:r>
            <a:r>
              <a:rPr lang="en-US" sz="2400" dirty="0" smtClean="0">
                <a:latin typeface="Calibri" pitchFamily="34" charset="0"/>
                <a:cs typeface="Arial" pitchFamily="34" charset="0"/>
              </a:rPr>
              <a:t> to ‘</a:t>
            </a:r>
            <a:r>
              <a:rPr lang="en-US" sz="2400" i="1" dirty="0" smtClean="0">
                <a:latin typeface="Calibri" pitchFamily="34" charset="0"/>
                <a:cs typeface="Arial" pitchFamily="34" charset="0"/>
              </a:rPr>
              <a:t>n’</a:t>
            </a:r>
            <a:r>
              <a:rPr lang="en-US" sz="2400" dirty="0" smtClean="0">
                <a:latin typeface="Calibri" pitchFamily="34" charset="0"/>
                <a:cs typeface="Arial" pitchFamily="34" charset="0"/>
              </a:rPr>
              <a:t> parties in a way that when threshold </a:t>
            </a:r>
            <a:r>
              <a:rPr lang="en-US" sz="2400" i="1" dirty="0" smtClean="0">
                <a:latin typeface="Calibri" pitchFamily="34" charset="0"/>
                <a:cs typeface="Arial" pitchFamily="34" charset="0"/>
              </a:rPr>
              <a:t>‘t’</a:t>
            </a:r>
            <a:r>
              <a:rPr lang="en-US" sz="2400" dirty="0" smtClean="0">
                <a:latin typeface="Calibri" pitchFamily="34" charset="0"/>
                <a:cs typeface="Arial" pitchFamily="34" charset="0"/>
              </a:rPr>
              <a:t> out of n party members work together, only then are they able to recover the secret.”</a:t>
            </a:r>
            <a:r>
              <a:rPr lang="en-US" sz="2400" i="1" dirty="0" smtClean="0">
                <a:latin typeface="Calibri" pitchFamily="34" charset="0"/>
                <a:cs typeface="Arial" pitchFamily="34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t-1,t-2,… parties are not able to recompute the secret.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Every member (or group of members) is unable to retrieve any information about the global secret from their own secret(s)</a:t>
            </a:r>
          </a:p>
          <a:p>
            <a:pPr algn="just"/>
            <a:endParaRPr lang="en-US" sz="24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effectLst/>
                <a:latin typeface="AR ESSENCE" pitchFamily="2" charset="0"/>
                <a:cs typeface="Arial" pitchFamily="34" charset="0"/>
              </a:rPr>
              <a:t>Adi Shamir’s Secret Sharing Algorithm</a:t>
            </a:r>
            <a:endParaRPr lang="en-US" sz="4000" dirty="0">
              <a:latin typeface="AR ESSENCE" pitchFamily="2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541" y="4284688"/>
            <a:ext cx="339715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419600"/>
            <a:ext cx="3429000" cy="202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The main secret  ‘X’ = X1 + X2… Xi 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Calibri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However, no user knows this secret  ‘X’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Calibri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Each user creates shares of their secret Xi using Shamir’s Secret Sharing Algorithm and distributes them to other users.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Calibri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Adding the shares which they received from other users, each user computes a share of ‘X’ without knowing ‘X’.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This share of X, possessed by each user is denoted by Si.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effectLst/>
                <a:latin typeface="AR ESSENCE" pitchFamily="2" charset="0"/>
                <a:cs typeface="Arial" pitchFamily="34" charset="0"/>
              </a:rPr>
              <a:t>Elgamal Encryption - Creating the Shares</a:t>
            </a:r>
            <a:endParaRPr lang="en-US" sz="4000" dirty="0">
              <a:latin typeface="AR ESSENC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  <a:cs typeface="Arial" pitchFamily="34" charset="0"/>
              </a:rPr>
              <a:t>Public Key – (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p,q,g,h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)</a:t>
            </a:r>
          </a:p>
          <a:p>
            <a:pPr algn="just">
              <a:buFont typeface="Wingdings" pitchFamily="2" charset="2"/>
              <a:buChar char="Ø"/>
            </a:pPr>
            <a:endParaRPr lang="en-US" sz="2800" dirty="0" smtClean="0">
              <a:latin typeface="Calibri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  <a:cs typeface="Arial" pitchFamily="34" charset="0"/>
              </a:rPr>
              <a:t>Message – m   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Gq</a:t>
            </a:r>
            <a:endParaRPr lang="en-US" sz="2800" dirty="0" smtClean="0">
              <a:latin typeface="Calibri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800" dirty="0" smtClean="0">
              <a:latin typeface="Calibri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  <a:cs typeface="Arial" pitchFamily="34" charset="0"/>
              </a:rPr>
              <a:t>Choose a random y   Z*</a:t>
            </a:r>
            <a:r>
              <a:rPr lang="en-US" sz="2800" baseline="-25000" dirty="0" smtClean="0">
                <a:latin typeface="Calibri" pitchFamily="34" charset="0"/>
                <a:cs typeface="Arial" pitchFamily="34" charset="0"/>
              </a:rPr>
              <a:t>q</a:t>
            </a:r>
          </a:p>
          <a:p>
            <a:pPr algn="just">
              <a:buFont typeface="Wingdings" pitchFamily="2" charset="2"/>
              <a:buChar char="Ø"/>
            </a:pPr>
            <a:endParaRPr lang="en-US" sz="2800" dirty="0" smtClean="0">
              <a:latin typeface="Calibri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  <a:cs typeface="Arial" pitchFamily="34" charset="0"/>
              </a:rPr>
              <a:t>Cipher Text – </a:t>
            </a:r>
          </a:p>
          <a:p>
            <a:pPr algn="ctr">
              <a:buNone/>
            </a:pPr>
            <a:r>
              <a:rPr lang="en-US" sz="2800" dirty="0" smtClean="0">
                <a:latin typeface="Calibri" pitchFamily="34" charset="0"/>
                <a:cs typeface="Arial" pitchFamily="34" charset="0"/>
              </a:rPr>
              <a:t>C1 = g</a:t>
            </a:r>
            <a:r>
              <a:rPr lang="en-US" sz="2800" baseline="30000" dirty="0" smtClean="0">
                <a:latin typeface="Calibri" pitchFamily="34" charset="0"/>
                <a:cs typeface="Arial" pitchFamily="34" charset="0"/>
              </a:rPr>
              <a:t>y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mod p , C2 =h</a:t>
            </a:r>
            <a:r>
              <a:rPr lang="en-US" sz="2800" baseline="30000" dirty="0" smtClean="0">
                <a:latin typeface="Calibri" pitchFamily="34" charset="0"/>
                <a:cs typeface="Arial" pitchFamily="34" charset="0"/>
              </a:rPr>
              <a:t>y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.m mod 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effectLst/>
                <a:latin typeface="AR ESSENCE" pitchFamily="2" charset="0"/>
                <a:cs typeface="Arial" pitchFamily="34" charset="0"/>
              </a:rPr>
              <a:t>Elgamal Encryption – Encrypting a Message</a:t>
            </a:r>
            <a:endParaRPr lang="en-US" sz="4000" dirty="0">
              <a:latin typeface="AR ESSENCE" pitchFamily="2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3276600"/>
            <a:ext cx="155448" cy="323850"/>
          </a:xfrm>
          <a:prstGeom prst="rect">
            <a:avLst/>
          </a:prstGeom>
          <a:noFill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2438400"/>
            <a:ext cx="155448" cy="323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effectLst/>
                <a:latin typeface="AR ESSENCE" pitchFamily="2" charset="0"/>
                <a:cs typeface="Arial" pitchFamily="34" charset="0"/>
              </a:rPr>
              <a:t>Elgamal Encryption – Creating Decryption Shares</a:t>
            </a:r>
            <a:endParaRPr lang="en-US" sz="3600" dirty="0">
              <a:latin typeface="AR ESSENC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24272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Unlike traditional encryption schemes, there is no secret key for decryption.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Calibri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Instead users have to create decryption shares using their own share of the secret key and C1 i.e. first part of cipher text.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Si is a share of the main secret ‘X’ obtained by adding shares of X</a:t>
            </a:r>
            <a:r>
              <a:rPr lang="en-US" sz="2400" baseline="-25000" dirty="0" smtClean="0">
                <a:latin typeface="Calibri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Calibri" pitchFamily="34" charset="0"/>
                <a:cs typeface="Arial" pitchFamily="34" charset="0"/>
              </a:rPr>
              <a:t>,X</a:t>
            </a:r>
            <a:r>
              <a:rPr lang="en-US" sz="2400" baseline="-25000" dirty="0" smtClean="0">
                <a:latin typeface="Calibri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Calibri" pitchFamily="34" charset="0"/>
                <a:cs typeface="Arial" pitchFamily="34" charset="0"/>
              </a:rPr>
              <a:t>,X</a:t>
            </a:r>
            <a:r>
              <a:rPr lang="en-US" sz="2400" baseline="-25000" dirty="0" smtClean="0">
                <a:latin typeface="Calibri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Calibri" pitchFamily="34" charset="0"/>
                <a:cs typeface="Arial" pitchFamily="34" charset="0"/>
              </a:rPr>
              <a:t>…</a:t>
            </a:r>
            <a:r>
              <a:rPr lang="en-US" sz="2400" dirty="0" err="1" smtClean="0">
                <a:latin typeface="Calibri" pitchFamily="34" charset="0"/>
                <a:cs typeface="Arial" pitchFamily="34" charset="0"/>
              </a:rPr>
              <a:t>X</a:t>
            </a:r>
            <a:r>
              <a:rPr lang="en-US" sz="2400" baseline="-25000" dirty="0" err="1" smtClean="0">
                <a:latin typeface="Calibri" pitchFamily="34" charset="0"/>
                <a:cs typeface="Arial" pitchFamily="34" charset="0"/>
              </a:rPr>
              <a:t>n</a:t>
            </a:r>
            <a:endParaRPr lang="en-US" sz="2400" baseline="-25000" dirty="0" smtClean="0">
              <a:latin typeface="Calibri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400" baseline="-25000" dirty="0" smtClean="0">
              <a:latin typeface="Calibri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Creating Decryption Share </a:t>
            </a:r>
            <a:r>
              <a:rPr lang="en-US" sz="2400" dirty="0" err="1" smtClean="0">
                <a:latin typeface="Calibri" pitchFamily="34" charset="0"/>
                <a:cs typeface="Arial" pitchFamily="34" charset="0"/>
              </a:rPr>
              <a:t>d</a:t>
            </a:r>
            <a:r>
              <a:rPr lang="en-US" sz="2400" baseline="-25000" dirty="0" err="1" smtClean="0">
                <a:latin typeface="Calibri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Calibri" pitchFamily="34" charset="0"/>
                <a:cs typeface="Arial" pitchFamily="34" charset="0"/>
              </a:rPr>
              <a:t>:</a:t>
            </a:r>
          </a:p>
          <a:p>
            <a:pPr algn="ctr">
              <a:buNone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 K</a:t>
            </a:r>
            <a:r>
              <a:rPr lang="en-US" sz="2400" baseline="-25000" dirty="0" smtClean="0">
                <a:latin typeface="Calibri" pitchFamily="34" charset="0"/>
                <a:cs typeface="Arial" pitchFamily="34" charset="0"/>
              </a:rPr>
              <a:t>i</a:t>
            </a:r>
            <a:r>
              <a:rPr lang="pl-PL" sz="2400" dirty="0" smtClean="0">
                <a:latin typeface="Calibri" pitchFamily="34" charset="0"/>
                <a:cs typeface="Arial" pitchFamily="34" charset="0"/>
              </a:rPr>
              <a:t> = (</a:t>
            </a:r>
            <a:r>
              <a:rPr lang="en-US" sz="2400" dirty="0" smtClean="0">
                <a:latin typeface="Calibri" pitchFamily="34" charset="0"/>
                <a:cs typeface="Arial" pitchFamily="34" charset="0"/>
              </a:rPr>
              <a:t> S</a:t>
            </a:r>
            <a:r>
              <a:rPr lang="en-US" sz="2400" baseline="-25000" dirty="0" smtClean="0">
                <a:latin typeface="Calibri" pitchFamily="34" charset="0"/>
                <a:cs typeface="Arial" pitchFamily="34" charset="0"/>
              </a:rPr>
              <a:t>i</a:t>
            </a:r>
            <a:r>
              <a:rPr lang="pl-PL" sz="2400" dirty="0" smtClean="0">
                <a:latin typeface="Calibri" pitchFamily="34" charset="0"/>
                <a:cs typeface="Arial" pitchFamily="34" charset="0"/>
              </a:rPr>
              <a:t> * ((u2*u3)/((u2-u1)*(u3-u1))))</a:t>
            </a:r>
            <a:endParaRPr lang="en-US" sz="2400" dirty="0" smtClean="0">
              <a:latin typeface="Calibri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400" dirty="0" err="1" smtClean="0">
                <a:latin typeface="Calibri" pitchFamily="34" charset="0"/>
                <a:cs typeface="Arial" pitchFamily="34" charset="0"/>
              </a:rPr>
              <a:t>d</a:t>
            </a:r>
            <a:r>
              <a:rPr lang="en-US" sz="2400" baseline="-25000" dirty="0" err="1" smtClean="0">
                <a:latin typeface="Calibri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Calibri" pitchFamily="34" charset="0"/>
                <a:cs typeface="Arial" pitchFamily="34" charset="0"/>
              </a:rPr>
              <a:t> = (c1^K</a:t>
            </a:r>
            <a:r>
              <a:rPr lang="en-US" sz="2400" baseline="-25000" dirty="0" smtClean="0">
                <a:latin typeface="Calibri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Calibri" pitchFamily="34" charset="0"/>
                <a:cs typeface="Arial" pitchFamily="34" charset="0"/>
              </a:rPr>
              <a:t>) % p</a:t>
            </a:r>
            <a:endParaRPr lang="en-US" sz="2400" baseline="-25000" dirty="0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11891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Calibri" pitchFamily="34" charset="0"/>
                <a:cs typeface="Arial" pitchFamily="34" charset="0"/>
              </a:rPr>
              <a:t>If the total number of members that are a part of this encryption scheme is ‘n’ and if the threshold of the encryption system is ‘t’, we require atleast t ‘Decryption Shares’ to decrypt the message.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Calibri" pitchFamily="34" charset="0"/>
                <a:cs typeface="Arial" pitchFamily="34" charset="0"/>
              </a:rPr>
              <a:t>Decryption is done as – </a:t>
            </a:r>
          </a:p>
          <a:p>
            <a:pPr algn="just"/>
            <a:endParaRPr lang="en-US" sz="2600" dirty="0" smtClean="0">
              <a:latin typeface="Calibri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600" dirty="0" smtClean="0">
                <a:latin typeface="Calibri" pitchFamily="34" charset="0"/>
                <a:cs typeface="Arial" pitchFamily="34" charset="0"/>
              </a:rPr>
              <a:t> Multiply the ‘t’ decryption shares together</a:t>
            </a:r>
          </a:p>
          <a:p>
            <a:pPr algn="ctr">
              <a:buNone/>
            </a:pPr>
            <a:r>
              <a:rPr lang="en-US" sz="2600" dirty="0" smtClean="0">
                <a:latin typeface="Calibri" pitchFamily="34" charset="0"/>
                <a:cs typeface="Arial" pitchFamily="34" charset="0"/>
              </a:rPr>
              <a:t>d = (d</a:t>
            </a:r>
            <a:r>
              <a:rPr lang="en-US" sz="2600" baseline="-25000" dirty="0" smtClean="0">
                <a:latin typeface="Calibri" pitchFamily="34" charset="0"/>
                <a:cs typeface="Arial" pitchFamily="34" charset="0"/>
              </a:rPr>
              <a:t>1</a:t>
            </a:r>
            <a:r>
              <a:rPr lang="en-US" sz="2600" dirty="0" smtClean="0">
                <a:latin typeface="Calibri" pitchFamily="34" charset="0"/>
                <a:cs typeface="Arial" pitchFamily="34" charset="0"/>
              </a:rPr>
              <a:t> x d</a:t>
            </a:r>
            <a:r>
              <a:rPr lang="en-US" sz="2600" baseline="-25000" dirty="0" smtClean="0">
                <a:latin typeface="Calibri" pitchFamily="34" charset="0"/>
                <a:cs typeface="Arial" pitchFamily="34" charset="0"/>
              </a:rPr>
              <a:t>2</a:t>
            </a:r>
            <a:r>
              <a:rPr lang="en-US" sz="2600" dirty="0" smtClean="0">
                <a:latin typeface="Calibri" pitchFamily="34" charset="0"/>
                <a:cs typeface="Arial" pitchFamily="34" charset="0"/>
              </a:rPr>
              <a:t> x d</a:t>
            </a:r>
            <a:r>
              <a:rPr lang="en-US" sz="2600" baseline="-25000" dirty="0" smtClean="0">
                <a:latin typeface="Calibri" pitchFamily="34" charset="0"/>
                <a:cs typeface="Arial" pitchFamily="34" charset="0"/>
              </a:rPr>
              <a:t>3</a:t>
            </a:r>
            <a:r>
              <a:rPr lang="en-US" sz="2600" dirty="0" smtClean="0">
                <a:latin typeface="Calibri" pitchFamily="34" charset="0"/>
                <a:cs typeface="Arial" pitchFamily="34" charset="0"/>
              </a:rPr>
              <a:t>…</a:t>
            </a:r>
            <a:r>
              <a:rPr lang="en-US" sz="2600" dirty="0" err="1" smtClean="0">
                <a:latin typeface="Calibri" pitchFamily="34" charset="0"/>
                <a:cs typeface="Arial" pitchFamily="34" charset="0"/>
              </a:rPr>
              <a:t>d</a:t>
            </a:r>
            <a:r>
              <a:rPr lang="en-US" sz="2600" baseline="-25000" dirty="0" err="1" smtClean="0">
                <a:latin typeface="Calibri" pitchFamily="34" charset="0"/>
                <a:cs typeface="Arial" pitchFamily="34" charset="0"/>
              </a:rPr>
              <a:t>t</a:t>
            </a:r>
            <a:r>
              <a:rPr lang="en-US" sz="2600" dirty="0" smtClean="0">
                <a:latin typeface="Calibri" pitchFamily="34" charset="0"/>
                <a:cs typeface="Arial" pitchFamily="34" charset="0"/>
              </a:rPr>
              <a:t>) mod p</a:t>
            </a:r>
            <a:endParaRPr lang="en-US" sz="2600" baseline="-25000" dirty="0" smtClean="0">
              <a:latin typeface="Calibri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600" dirty="0" smtClean="0">
              <a:latin typeface="Calibri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600" dirty="0" smtClean="0">
                <a:latin typeface="Calibri" pitchFamily="34" charset="0"/>
                <a:cs typeface="Arial" pitchFamily="34" charset="0"/>
              </a:rPr>
              <a:t>Obtain the original message as</a:t>
            </a:r>
          </a:p>
          <a:p>
            <a:pPr algn="ctr">
              <a:buNone/>
            </a:pPr>
            <a:r>
              <a:rPr lang="en-US" sz="2600" dirty="0" smtClean="0">
                <a:latin typeface="Calibri" pitchFamily="34" charset="0"/>
                <a:cs typeface="Arial" pitchFamily="34" charset="0"/>
              </a:rPr>
              <a:t>m = ( c2 * d</a:t>
            </a:r>
            <a:r>
              <a:rPr lang="en-US" sz="2600" baseline="30000" dirty="0" smtClean="0">
                <a:latin typeface="Calibri" pitchFamily="34" charset="0"/>
                <a:cs typeface="Arial" pitchFamily="34" charset="0"/>
              </a:rPr>
              <a:t>-1</a:t>
            </a:r>
            <a:r>
              <a:rPr lang="en-US" sz="2600" dirty="0" smtClean="0">
                <a:latin typeface="Calibri" pitchFamily="34" charset="0"/>
                <a:cs typeface="Arial" pitchFamily="34" charset="0"/>
              </a:rPr>
              <a:t>) % 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effectLst/>
                <a:latin typeface="AR ESSENCE" pitchFamily="2" charset="0"/>
                <a:cs typeface="Arial" pitchFamily="34" charset="0"/>
              </a:rPr>
              <a:t>Elgamal Encryption – Decrypting a Message</a:t>
            </a:r>
            <a:endParaRPr lang="en-US" sz="3600" dirty="0">
              <a:latin typeface="AR ESSENC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401</TotalTime>
  <Words>613</Words>
  <Application>Microsoft Macintosh PowerPoint</Application>
  <PresentationFormat>On-screen Show (4:3)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 ESSENCE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Arial</vt:lpstr>
      <vt:lpstr>Concourse</vt:lpstr>
      <vt:lpstr>PowerPoint Presentation</vt:lpstr>
      <vt:lpstr>Project Motivation</vt:lpstr>
      <vt:lpstr>How is TES different from  traditional encryption schemes?</vt:lpstr>
      <vt:lpstr>Elgamal Encryption - Creating the Public Key</vt:lpstr>
      <vt:lpstr>Adi Shamir’s Secret Sharing Algorithm</vt:lpstr>
      <vt:lpstr>Elgamal Encryption - Creating the Shares</vt:lpstr>
      <vt:lpstr>Elgamal Encryption – Encrypting a Message</vt:lpstr>
      <vt:lpstr>Elgamal Encryption – Creating Decryption Shares</vt:lpstr>
      <vt:lpstr>Elgamal Encryption – Decrypting a Message</vt:lpstr>
      <vt:lpstr>Digital Signatures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Awesome Aditya</dc:creator>
  <cp:lastModifiedBy>Arti Gupta</cp:lastModifiedBy>
  <cp:revision>44</cp:revision>
  <dcterms:created xsi:type="dcterms:W3CDTF">2017-05-05T17:34:20Z</dcterms:created>
  <dcterms:modified xsi:type="dcterms:W3CDTF">2017-05-09T13:40:42Z</dcterms:modified>
</cp:coreProperties>
</file>