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53" r:id="rId1"/>
  </p:sldMasterIdLst>
  <p:sldIdLst>
    <p:sldId id="256" r:id="rId2"/>
    <p:sldId id="258" r:id="rId3"/>
    <p:sldId id="257" r:id="rId4"/>
    <p:sldId id="259" r:id="rId5"/>
    <p:sldId id="262" r:id="rId6"/>
    <p:sldId id="261"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dirty="0" smtClean="0"/>
            <a:t>Customers  </a:t>
          </a:r>
          <a:r>
            <a:rPr lang="en-US" smtClean="0"/>
            <a:t>transaction Dataset</a:t>
          </a:r>
          <a:endParaRPr lang="en-US" dirty="0"/>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dirty="0"/>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75A5318F-47B8-4F67-A1E2-9571C583CD3D}">
      <dgm:prSet phldrT="[Text]"/>
      <dgm:spPr/>
      <dgm:t>
        <a:bodyPr/>
        <a:lstStyle/>
        <a:p>
          <a:r>
            <a:rPr lang="en-US" dirty="0" smtClean="0"/>
            <a:t>Business understanding</a:t>
          </a:r>
          <a:endParaRPr lang="en-US" dirty="0"/>
        </a:p>
      </dgm:t>
    </dgm:pt>
    <dgm:pt modelId="{E71F8FC5-CE32-4D81-A2F0-47A1DC0A394C}" type="sibTrans" cxnId="{E0CA8C16-A6CC-4342-8EFE-6D00F59256A4}">
      <dgm:prSet/>
      <dgm:spPr/>
      <dgm:t>
        <a:bodyPr/>
        <a:lstStyle/>
        <a:p>
          <a:endParaRPr lang="en-US"/>
        </a:p>
      </dgm:t>
    </dgm:pt>
    <dgm:pt modelId="{A828FF24-8276-4B05-B361-346C63C2EA59}" type="parTrans" cxnId="{E0CA8C16-A6CC-4342-8EFE-6D00F59256A4}">
      <dgm:prSet/>
      <dgm:spPr/>
      <dgm:t>
        <a:bodyPr/>
        <a:lstStyle/>
        <a:p>
          <a:endParaRPr lang="en-US"/>
        </a:p>
      </dgm:t>
    </dgm:pt>
    <dgm:pt modelId="{14B9DCB6-7FF9-43A3-B17B-9D824F2876B3}">
      <dgm:prSet/>
      <dgm:spPr>
        <a:solidFill>
          <a:schemeClr val="accent2"/>
        </a:solidFill>
      </dgm:spPr>
      <dgm:t>
        <a:bodyPr/>
        <a:lstStyle/>
        <a:p>
          <a:r>
            <a:rPr lang="en-US" dirty="0" smtClean="0"/>
            <a:t>Creating </a:t>
          </a:r>
          <a:r>
            <a:rPr lang="en-US" dirty="0" err="1" smtClean="0"/>
            <a:t>WebApp</a:t>
          </a:r>
          <a:r>
            <a:rPr lang="en-US" dirty="0" smtClean="0"/>
            <a:t> of the Model using </a:t>
          </a:r>
          <a:r>
            <a:rPr lang="en-US" dirty="0" err="1" smtClean="0"/>
            <a:t>Streamlit</a:t>
          </a:r>
          <a:endParaRPr lang="en-US" dirty="0"/>
        </a:p>
      </dgm:t>
    </dgm:pt>
    <dgm:pt modelId="{51524E90-BAAD-4CCD-98C4-7C0C137F6EA4}" type="parTrans" cxnId="{52467971-4848-4773-A7A3-238D68E28D04}">
      <dgm:prSet/>
      <dgm:spPr/>
      <dgm:t>
        <a:bodyPr/>
        <a:lstStyle/>
        <a:p>
          <a:endParaRPr lang="en-IN"/>
        </a:p>
      </dgm:t>
    </dgm:pt>
    <dgm:pt modelId="{60442B96-68C9-4074-AA3C-79CCAE36B02D}" type="sibTrans" cxnId="{52467971-4848-4773-A7A3-238D68E28D04}">
      <dgm:prSet/>
      <dgm:spPr/>
      <dgm:t>
        <a:bodyPr/>
        <a:lstStyle/>
        <a:p>
          <a:endParaRPr lang="en-IN"/>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6" custLinFactNeighborX="-806" custLinFactNeighborY="-2225">
        <dgm:presLayoutVars>
          <dgm:bulletEnabled val="1"/>
        </dgm:presLayoutVars>
      </dgm:prSet>
      <dgm:spPr/>
      <dgm:t>
        <a:bodyPr/>
        <a:lstStyle/>
        <a:p>
          <a:endParaRPr lang="en-US"/>
        </a:p>
      </dgm:t>
    </dgm:pt>
    <dgm:pt modelId="{2DB718C4-64A5-4230-88DA-9F9CD5820DED}" type="pres">
      <dgm:prSet presAssocID="{597F0155-22D9-4D1E-9C7A-CCD20A8BBB81}" presName="sibTrans" presStyleLbl="sibTrans2D1" presStyleIdx="0" presStyleCnt="5"/>
      <dgm:spPr/>
      <dgm:t>
        <a:bodyPr/>
        <a:lstStyle/>
        <a:p>
          <a:endParaRPr lang="en-US"/>
        </a:p>
      </dgm:t>
    </dgm:pt>
    <dgm:pt modelId="{269BFFD9-D0C4-4449-B81E-D89685C98F79}" type="pres">
      <dgm:prSet presAssocID="{597F0155-22D9-4D1E-9C7A-CCD20A8BBB81}" presName="connectorText" presStyleLbl="sibTrans2D1" presStyleIdx="0" presStyleCnt="5"/>
      <dgm:spPr/>
      <dgm:t>
        <a:bodyPr/>
        <a:lstStyle/>
        <a:p>
          <a:endParaRPr lang="en-US"/>
        </a:p>
      </dgm:t>
    </dgm:pt>
    <dgm:pt modelId="{205AD729-2DD3-4B8E-9E57-81EBBD9E5DEA}" type="pres">
      <dgm:prSet presAssocID="{75A5318F-47B8-4F67-A1E2-9571C583CD3D}" presName="node" presStyleLbl="node1" presStyleIdx="1" presStyleCnt="6" custLinFactNeighborX="3512" custLinFactNeighborY="-2225">
        <dgm:presLayoutVars>
          <dgm:bulletEnabled val="1"/>
        </dgm:presLayoutVars>
      </dgm:prSet>
      <dgm:spPr/>
      <dgm:t>
        <a:bodyPr/>
        <a:lstStyle/>
        <a:p>
          <a:endParaRPr lang="en-US"/>
        </a:p>
      </dgm:t>
    </dgm:pt>
    <dgm:pt modelId="{9AFC6B25-D97B-40FC-8E70-2812B02F4906}" type="pres">
      <dgm:prSet presAssocID="{E71F8FC5-CE32-4D81-A2F0-47A1DC0A394C}" presName="sibTrans" presStyleLbl="sibTrans2D1" presStyleIdx="1" presStyleCnt="5"/>
      <dgm:spPr/>
      <dgm:t>
        <a:bodyPr/>
        <a:lstStyle/>
        <a:p>
          <a:endParaRPr lang="en-US"/>
        </a:p>
      </dgm:t>
    </dgm:pt>
    <dgm:pt modelId="{544DF0E6-DA27-4600-A80C-016992343979}" type="pres">
      <dgm:prSet presAssocID="{E71F8FC5-CE32-4D81-A2F0-47A1DC0A394C}" presName="connectorText" presStyleLbl="sibTrans2D1" presStyleIdx="1" presStyleCnt="5"/>
      <dgm:spPr/>
      <dgm:t>
        <a:bodyPr/>
        <a:lstStyle/>
        <a:p>
          <a:endParaRPr lang="en-US"/>
        </a:p>
      </dgm:t>
    </dgm:pt>
    <dgm:pt modelId="{9C62819C-2EEC-4BFB-A516-A1E7C1567BA7}" type="pres">
      <dgm:prSet presAssocID="{562FA5FE-2436-4F0D-86FC-4BC8A5C7E0D2}" presName="node" presStyleLbl="node1" presStyleIdx="2" presStyleCnt="6" custLinFactNeighborY="-2225">
        <dgm:presLayoutVars>
          <dgm:bulletEnabled val="1"/>
        </dgm:presLayoutVars>
      </dgm:prSet>
      <dgm:spPr/>
      <dgm:t>
        <a:bodyPr/>
        <a:lstStyle/>
        <a:p>
          <a:endParaRPr lang="en-US"/>
        </a:p>
      </dgm:t>
    </dgm:pt>
    <dgm:pt modelId="{36FF5198-550C-42F7-A40A-436F6834532B}" type="pres">
      <dgm:prSet presAssocID="{14DE898D-877D-4026-AD94-E560C5DF6EB7}" presName="sibTrans" presStyleLbl="sibTrans2D1" presStyleIdx="2" presStyleCnt="5"/>
      <dgm:spPr/>
      <dgm:t>
        <a:bodyPr/>
        <a:lstStyle/>
        <a:p>
          <a:endParaRPr lang="en-US"/>
        </a:p>
      </dgm:t>
    </dgm:pt>
    <dgm:pt modelId="{63299EA7-E46F-4C92-99F8-64D71E22227F}" type="pres">
      <dgm:prSet presAssocID="{14DE898D-877D-4026-AD94-E560C5DF6EB7}" presName="connectorText" presStyleLbl="sibTrans2D1" presStyleIdx="2" presStyleCnt="5"/>
      <dgm:spPr/>
      <dgm:t>
        <a:bodyPr/>
        <a:lstStyle/>
        <a:p>
          <a:endParaRPr lang="en-US"/>
        </a:p>
      </dgm:t>
    </dgm:pt>
    <dgm:pt modelId="{78DC0071-3C03-470C-89CF-1C7733A69675}" type="pres">
      <dgm:prSet presAssocID="{059F7714-64AE-4840-B356-7D053D5F3876}" presName="node" presStyleLbl="node1" presStyleIdx="3" presStyleCnt="6" custLinFactNeighborY="-2225">
        <dgm:presLayoutVars>
          <dgm:bulletEnabled val="1"/>
        </dgm:presLayoutVars>
      </dgm:prSet>
      <dgm:spPr/>
      <dgm:t>
        <a:bodyPr/>
        <a:lstStyle/>
        <a:p>
          <a:endParaRPr lang="en-US"/>
        </a:p>
      </dgm:t>
    </dgm:pt>
    <dgm:pt modelId="{5DC31BE2-5D99-4260-A304-4E5C3B4FCA2F}" type="pres">
      <dgm:prSet presAssocID="{F2F0B596-96A0-4235-85DA-5658BAC0BF3C}" presName="sibTrans" presStyleLbl="sibTrans2D1" presStyleIdx="3" presStyleCnt="5"/>
      <dgm:spPr/>
      <dgm:t>
        <a:bodyPr/>
        <a:lstStyle/>
        <a:p>
          <a:endParaRPr lang="en-US"/>
        </a:p>
      </dgm:t>
    </dgm:pt>
    <dgm:pt modelId="{C6D71DF9-76EC-4EC4-BE0B-8C053C6C7F0E}" type="pres">
      <dgm:prSet presAssocID="{F2F0B596-96A0-4235-85DA-5658BAC0BF3C}" presName="connectorText" presStyleLbl="sibTrans2D1" presStyleIdx="3" presStyleCnt="5"/>
      <dgm:spPr/>
      <dgm:t>
        <a:bodyPr/>
        <a:lstStyle/>
        <a:p>
          <a:endParaRPr lang="en-US"/>
        </a:p>
      </dgm:t>
    </dgm:pt>
    <dgm:pt modelId="{6B79C833-C8C5-4BBC-A9EA-EBBA079488C9}" type="pres">
      <dgm:prSet presAssocID="{4E30D874-039C-477B-83EF-F8848400D5F5}" presName="node" presStyleLbl="node1" presStyleIdx="4" presStyleCnt="6" custLinFactNeighborY="-2225">
        <dgm:presLayoutVars>
          <dgm:bulletEnabled val="1"/>
        </dgm:presLayoutVars>
      </dgm:prSet>
      <dgm:spPr/>
      <dgm:t>
        <a:bodyPr/>
        <a:lstStyle/>
        <a:p>
          <a:endParaRPr lang="en-US"/>
        </a:p>
      </dgm:t>
    </dgm:pt>
    <dgm:pt modelId="{8B3A0A04-7CA0-4819-BF1D-E5AEE8BB5F2A}" type="pres">
      <dgm:prSet presAssocID="{AC94880C-6D16-4BFC-A990-3E6DB5D0AA4D}" presName="sibTrans" presStyleLbl="sibTrans2D1" presStyleIdx="4" presStyleCnt="5"/>
      <dgm:spPr/>
      <dgm:t>
        <a:bodyPr/>
        <a:lstStyle/>
        <a:p>
          <a:endParaRPr lang="en-IN"/>
        </a:p>
      </dgm:t>
    </dgm:pt>
    <dgm:pt modelId="{62D5C18D-5D49-444F-A4AA-D6DD6DB8E3A4}" type="pres">
      <dgm:prSet presAssocID="{AC94880C-6D16-4BFC-A990-3E6DB5D0AA4D}" presName="connectorText" presStyleLbl="sibTrans2D1" presStyleIdx="4" presStyleCnt="5"/>
      <dgm:spPr/>
      <dgm:t>
        <a:bodyPr/>
        <a:lstStyle/>
        <a:p>
          <a:endParaRPr lang="en-IN"/>
        </a:p>
      </dgm:t>
    </dgm:pt>
    <dgm:pt modelId="{89D91D50-6324-4550-BC03-556F7606AD26}" type="pres">
      <dgm:prSet presAssocID="{14B9DCB6-7FF9-43A3-B17B-9D824F2876B3}" presName="node" presStyleLbl="node1" presStyleIdx="5" presStyleCnt="6">
        <dgm:presLayoutVars>
          <dgm:bulletEnabled val="1"/>
        </dgm:presLayoutVars>
      </dgm:prSet>
      <dgm:spPr/>
      <dgm:t>
        <a:bodyPr/>
        <a:lstStyle/>
        <a:p>
          <a:endParaRPr lang="en-IN"/>
        </a:p>
      </dgm:t>
    </dgm:pt>
  </dgm:ptLst>
  <dgm:cxnLst>
    <dgm:cxn modelId="{39632DC2-0345-4A4A-A04C-AA148C352A61}" type="presOf" srcId="{14B9DCB6-7FF9-43A3-B17B-9D824F2876B3}" destId="{89D91D50-6324-4550-BC03-556F7606AD26}" srcOrd="0" destOrd="0" presId="urn:microsoft.com/office/officeart/2005/8/layout/process1"/>
    <dgm:cxn modelId="{E0CA8C16-A6CC-4342-8EFE-6D00F59256A4}" srcId="{9AD5B3F8-497D-4F6C-9281-DB8A58E9CA39}" destId="{75A5318F-47B8-4F67-A1E2-9571C583CD3D}" srcOrd="1" destOrd="0" parTransId="{A828FF24-8276-4B05-B361-346C63C2EA59}" sibTransId="{E71F8FC5-CE32-4D81-A2F0-47A1DC0A394C}"/>
    <dgm:cxn modelId="{52467971-4848-4773-A7A3-238D68E28D04}" srcId="{9AD5B3F8-497D-4F6C-9281-DB8A58E9CA39}" destId="{14B9DCB6-7FF9-43A3-B17B-9D824F2876B3}" srcOrd="5" destOrd="0" parTransId="{51524E90-BAAD-4CCD-98C4-7C0C137F6EA4}" sibTransId="{60442B96-68C9-4074-AA3C-79CCAE36B02D}"/>
    <dgm:cxn modelId="{F4AEF3A2-A7CE-49F6-977D-6C1208699F72}" srcId="{9AD5B3F8-497D-4F6C-9281-DB8A58E9CA39}" destId="{4E30D874-039C-477B-83EF-F8848400D5F5}" srcOrd="4" destOrd="0" parTransId="{7D6A9295-7BB3-432B-80CB-9998C45057C8}" sibTransId="{AC94880C-6D16-4BFC-A990-3E6DB5D0AA4D}"/>
    <dgm:cxn modelId="{5A76C3B1-9996-4B84-A236-5B8535095281}" type="presOf" srcId="{9AD5B3F8-497D-4F6C-9281-DB8A58E9CA39}" destId="{40E2B13B-C446-47EC-BDCC-92BD42484471}"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7A99B205-CBB5-4E89-95E5-261DC40BA581}" type="presOf" srcId="{AC94880C-6D16-4BFC-A990-3E6DB5D0AA4D}" destId="{62D5C18D-5D49-444F-A4AA-D6DD6DB8E3A4}" srcOrd="1" destOrd="0" presId="urn:microsoft.com/office/officeart/2005/8/layout/process1"/>
    <dgm:cxn modelId="{2A430762-254C-4FFC-A6B9-D440782E0A31}" srcId="{9AD5B3F8-497D-4F6C-9281-DB8A58E9CA39}" destId="{059F7714-64AE-4840-B356-7D053D5F3876}" srcOrd="3" destOrd="0" parTransId="{C1A5DC22-6822-49CE-A01E-F117D2B6DF12}" sibTransId="{F2F0B596-96A0-4235-85DA-5658BAC0BF3C}"/>
    <dgm:cxn modelId="{C70359B7-7426-44FC-BF67-4236EB9D0DD9}" srcId="{9AD5B3F8-497D-4F6C-9281-DB8A58E9CA39}" destId="{C4F0A83E-05E4-4699-A94A-E407D10C9357}" srcOrd="0" destOrd="0" parTransId="{4B29B968-F136-4DF0-8B8E-836FA0778D7B}" sibTransId="{597F0155-22D9-4D1E-9C7A-CCD20A8BBB81}"/>
    <dgm:cxn modelId="{6398E814-8A80-443B-92A6-A403A684B998}" type="presOf" srcId="{597F0155-22D9-4D1E-9C7A-CCD20A8BBB81}" destId="{269BFFD9-D0C4-4449-B81E-D89685C98F79}" srcOrd="1" destOrd="0" presId="urn:microsoft.com/office/officeart/2005/8/layout/process1"/>
    <dgm:cxn modelId="{A53C49A9-870C-44A3-9749-3C19CCB71B2C}" type="presOf" srcId="{562FA5FE-2436-4F0D-86FC-4BC8A5C7E0D2}" destId="{9C62819C-2EEC-4BFB-A516-A1E7C1567BA7}" srcOrd="0"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0CF845D6-33B4-4FA5-ACFA-A5B5AB102B2B}" type="presOf" srcId="{14DE898D-877D-4026-AD94-E560C5DF6EB7}" destId="{63299EA7-E46F-4C92-99F8-64D71E22227F}" srcOrd="1"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3D0A998E-7B32-4301-89A8-68CCBF9A6B37}" type="presOf" srcId="{E71F8FC5-CE32-4D81-A2F0-47A1DC0A394C}" destId="{544DF0E6-DA27-4600-A80C-016992343979}" srcOrd="1"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4DF68262-CAC8-4D18-A7B0-07434CBE7802}" type="presOf" srcId="{059F7714-64AE-4840-B356-7D053D5F3876}" destId="{78DC0071-3C03-470C-89CF-1C7733A69675}"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C73C0924-7EE4-44D5-A749-4B3619263CCA}" type="presOf" srcId="{E71F8FC5-CE32-4D81-A2F0-47A1DC0A394C}" destId="{9AFC6B25-D97B-40FC-8E70-2812B02F4906}" srcOrd="0" destOrd="0" presId="urn:microsoft.com/office/officeart/2005/8/layout/process1"/>
    <dgm:cxn modelId="{F1FB50DF-021C-4EC7-995B-7603CCB4A0CE}" type="presOf" srcId="{AC94880C-6D16-4BFC-A990-3E6DB5D0AA4D}" destId="{8B3A0A04-7CA0-4819-BF1D-E5AEE8BB5F2A}" srcOrd="0"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 modelId="{64EEC565-0331-423B-B70B-9F01A43602D3}" type="presParOf" srcId="{40E2B13B-C446-47EC-BDCC-92BD42484471}" destId="{8B3A0A04-7CA0-4819-BF1D-E5AEE8BB5F2A}" srcOrd="9" destOrd="0" presId="urn:microsoft.com/office/officeart/2005/8/layout/process1"/>
    <dgm:cxn modelId="{88C62111-F138-44DA-8D46-D364AF84AE81}" type="presParOf" srcId="{8B3A0A04-7CA0-4819-BF1D-E5AEE8BB5F2A}" destId="{62D5C18D-5D49-444F-A4AA-D6DD6DB8E3A4}" srcOrd="0" destOrd="0" presId="urn:microsoft.com/office/officeart/2005/8/layout/process1"/>
    <dgm:cxn modelId="{CAEE8B3B-00DC-4142-B6BB-30D3A9DFC8F7}" type="presParOf" srcId="{40E2B13B-C446-47EC-BDCC-92BD42484471}" destId="{89D91D50-6324-4550-BC03-556F7606AD26}" srcOrd="10"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12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80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3049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703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422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776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153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02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41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2292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11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13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1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720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57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005836"/>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sz="3200" b="1" dirty="0" smtClean="0">
                <a:latin typeface="Arial Rounded MT Bold" panose="020F0704030504030204" pitchFamily="34" charset="0"/>
                <a:cs typeface="Times New Roman" panose="02020603050405020304" pitchFamily="18" charset="0"/>
              </a:rPr>
              <a:t>ONLINE PAYMENT FRAUD DETECTION </a:t>
            </a:r>
            <a:br>
              <a:rPr lang="en-US" sz="3200" b="1" dirty="0" smtClean="0">
                <a:latin typeface="Arial Rounded MT Bold" panose="020F0704030504030204" pitchFamily="34" charset="0"/>
                <a:cs typeface="Times New Roman" panose="02020603050405020304" pitchFamily="18" charset="0"/>
              </a:rPr>
            </a:br>
            <a:r>
              <a:rPr lang="en-US" sz="3200" b="1" dirty="0" smtClean="0">
                <a:latin typeface="Arial Rounded MT Bold" panose="020F0704030504030204" pitchFamily="34" charset="0"/>
                <a:cs typeface="Times New Roman" panose="02020603050405020304" pitchFamily="18" charset="0"/>
              </a:rPr>
              <a:t>USING </a:t>
            </a:r>
            <a:br>
              <a:rPr lang="en-US" sz="3200" b="1" dirty="0" smtClean="0">
                <a:latin typeface="Arial Rounded MT Bold" panose="020F0704030504030204" pitchFamily="34" charset="0"/>
                <a:cs typeface="Times New Roman" panose="02020603050405020304" pitchFamily="18" charset="0"/>
              </a:rPr>
            </a:br>
            <a:r>
              <a:rPr lang="en-US" sz="3200" b="1" dirty="0" smtClean="0">
                <a:latin typeface="Arial Rounded MT Bold" panose="020F0704030504030204" pitchFamily="34" charset="0"/>
                <a:cs typeface="Times New Roman" panose="02020603050405020304" pitchFamily="18" charset="0"/>
              </a:rPr>
              <a:t>MACHINE LEARNING MODEL </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b="1" i="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827264" y="5239512"/>
            <a:ext cx="3172968" cy="954107"/>
          </a:xfrm>
          <a:prstGeom prst="rect">
            <a:avLst/>
          </a:prstGeom>
          <a:noFill/>
        </p:spPr>
        <p:txBody>
          <a:bodyPr wrap="square" rtlCol="0">
            <a:spAutoFit/>
          </a:bodyPr>
          <a:lstStyle/>
          <a:p>
            <a:r>
              <a:rPr lang="en-US" sz="2800" dirty="0" smtClean="0">
                <a:latin typeface="Arial Rounded MT Bold" panose="020F0704030504030204" pitchFamily="34" charset="0"/>
              </a:rPr>
              <a:t>Project By :</a:t>
            </a:r>
          </a:p>
          <a:p>
            <a:pPr algn="r"/>
            <a:r>
              <a:rPr lang="en-US" sz="2800" dirty="0" smtClean="0">
                <a:latin typeface="Arial Rounded MT Bold" panose="020F0704030504030204" pitchFamily="34" charset="0"/>
              </a:rPr>
              <a:t>Aditya Garg</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210950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160" y="685800"/>
            <a:ext cx="4569979" cy="1056373"/>
          </a:xfrm>
        </p:spPr>
        <p:txBody>
          <a:bodyPr>
            <a:normAutofit fontScale="90000"/>
          </a:bodyPr>
          <a:lstStyle/>
          <a:p>
            <a:r>
              <a:rPr lang="en-US" sz="3200" b="1" dirty="0" smtClean="0">
                <a:latin typeface="Arial Rounded MT Bold" panose="020F0704030504030204" pitchFamily="34" charset="0"/>
                <a:cs typeface="Times New Roman" panose="02020603050405020304" pitchFamily="18" charset="0"/>
              </a:rPr>
              <a:t>TABLE OF CONTENTS</a:t>
            </a:r>
            <a:endParaRPr lang="en-US" sz="32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411160" y="1441703"/>
            <a:ext cx="10018713" cy="3124201"/>
          </a:xfrm>
        </p:spPr>
        <p:txBody>
          <a:bodyPr/>
          <a:lstStyle/>
          <a:p>
            <a:r>
              <a:rPr lang="en-US" dirty="0" smtClean="0">
                <a:latin typeface="+mj-lt"/>
                <a:cs typeface="Calibri" panose="020F0502020204030204" pitchFamily="34" charset="0"/>
              </a:rPr>
              <a:t>INTRODUCTION</a:t>
            </a:r>
          </a:p>
          <a:p>
            <a:r>
              <a:rPr lang="en-US" dirty="0" smtClean="0">
                <a:latin typeface="+mj-lt"/>
                <a:cs typeface="Calibri" panose="020F0502020204030204" pitchFamily="34" charset="0"/>
              </a:rPr>
              <a:t>EXECUTIVE SUMMARY </a:t>
            </a:r>
          </a:p>
          <a:p>
            <a:r>
              <a:rPr lang="en-US" dirty="0" smtClean="0">
                <a:latin typeface="+mj-lt"/>
                <a:cs typeface="Calibri" panose="020F0502020204030204" pitchFamily="34" charset="0"/>
              </a:rPr>
              <a:t>VISUALIZATIONS/INTERPRETATION</a:t>
            </a:r>
          </a:p>
          <a:p>
            <a:r>
              <a:rPr lang="en-US" dirty="0" smtClean="0">
                <a:latin typeface="+mj-lt"/>
                <a:cs typeface="Calibri" panose="020F0502020204030204" pitchFamily="34" charset="0"/>
              </a:rPr>
              <a:t>MODEL EVALUATION</a:t>
            </a:r>
          </a:p>
          <a:p>
            <a:r>
              <a:rPr lang="en-US" dirty="0" smtClean="0">
                <a:latin typeface="+mj-lt"/>
                <a:cs typeface="Calibri" panose="020F0502020204030204" pitchFamily="34" charset="0"/>
              </a:rPr>
              <a:t>CREATING WEBAPP USING STREAMLIT</a:t>
            </a:r>
          </a:p>
          <a:p>
            <a:r>
              <a:rPr lang="en-US" dirty="0" smtClean="0">
                <a:latin typeface="+mj-lt"/>
                <a:cs typeface="Calibri" panose="020F0502020204030204" pitchFamily="34" charset="0"/>
              </a:rPr>
              <a:t>CONCLUSION/ RECOMMENDATION</a:t>
            </a:r>
          </a:p>
          <a:p>
            <a:endParaRPr lang="en-US" dirty="0">
              <a:latin typeface="+mj-lt"/>
              <a:cs typeface="Calibri" panose="020F0502020204030204" pitchFamily="34" charset="0"/>
            </a:endParaRPr>
          </a:p>
        </p:txBody>
      </p:sp>
    </p:spTree>
    <p:extLst>
      <p:ext uri="{BB962C8B-B14F-4D97-AF65-F5344CB8AC3E}">
        <p14:creationId xmlns:p14="http://schemas.microsoft.com/office/powerpoint/2010/main" val="307203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002" y="688696"/>
            <a:ext cx="7334451" cy="1026524"/>
          </a:xfrm>
        </p:spPr>
        <p:txBody>
          <a:bodyPr>
            <a:normAutofit/>
          </a:bodyPr>
          <a:lstStyle/>
          <a:p>
            <a:r>
              <a:rPr lang="en-US" sz="2900" b="1" dirty="0" smtClean="0">
                <a:latin typeface="Arial Rounded MT Bold" panose="020F0704030504030204" pitchFamily="34" charset="0"/>
                <a:cs typeface="Times New Roman" panose="02020603050405020304" pitchFamily="18" charset="0"/>
              </a:rPr>
              <a:t>INTRODUCTION</a:t>
            </a:r>
            <a:endParaRPr lang="en-US" sz="29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464002" y="1440900"/>
            <a:ext cx="9046739" cy="3051209"/>
          </a:xfrm>
        </p:spPr>
        <p:txBody>
          <a:bodyPr>
            <a:normAutofit/>
          </a:bodyPr>
          <a:lstStyle/>
          <a:p>
            <a:r>
              <a:rPr lang="en-US" dirty="0">
                <a:latin typeface="+mj-lt"/>
                <a:cs typeface="Times New Roman" panose="02020603050405020304" pitchFamily="18" charset="0"/>
              </a:rPr>
              <a:t>Fraud detection is defined as a process that detects scams and prevents fraudsters from obtaining money or property through false means. </a:t>
            </a:r>
            <a:r>
              <a:rPr lang="en-US" dirty="0"/>
              <a:t>Fraudulent transactions pose a significant threat to financial institutions and consumers alike. They result in financial losses, reputational damage, and a decline in customer </a:t>
            </a:r>
            <a:r>
              <a:rPr lang="en-US" dirty="0" smtClean="0"/>
              <a:t>trust.</a:t>
            </a:r>
          </a:p>
          <a:p>
            <a:r>
              <a:rPr lang="en-US" dirty="0" smtClean="0"/>
              <a:t>To </a:t>
            </a:r>
            <a:r>
              <a:rPr lang="en-US" dirty="0"/>
              <a:t>combat this growing challenge, I</a:t>
            </a:r>
            <a:r>
              <a:rPr lang="en-US" dirty="0" smtClean="0"/>
              <a:t>'ve </a:t>
            </a:r>
            <a:r>
              <a:rPr lang="en-US" dirty="0"/>
              <a:t>developed a sophisticated machine learning model capable of identifying and flagging fraudulent transactions in real-time.</a:t>
            </a:r>
          </a:p>
          <a:p>
            <a:r>
              <a:rPr lang="en-US" dirty="0"/>
              <a:t>This presentation will delve into the details of our fraud detection model. We'll explore the specific machine learning techniques employed, the data used for training, and the model's effectiveness in recognizing fraudulent activity.</a:t>
            </a:r>
          </a:p>
        </p:txBody>
      </p:sp>
    </p:spTree>
    <p:extLst>
      <p:ext uri="{BB962C8B-B14F-4D97-AF65-F5344CB8AC3E}">
        <p14:creationId xmlns:p14="http://schemas.microsoft.com/office/powerpoint/2010/main" val="209559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78" y="657405"/>
            <a:ext cx="7072550" cy="856648"/>
          </a:xfrm>
        </p:spPr>
        <p:txBody>
          <a:bodyPr>
            <a:normAutofit/>
          </a:bodyPr>
          <a:lstStyle/>
          <a:p>
            <a:r>
              <a:rPr lang="en-US" sz="2900" b="1" dirty="0" smtClean="0">
                <a:latin typeface="Arial Rounded MT Bold" panose="020F0704030504030204" pitchFamily="34" charset="0"/>
                <a:cs typeface="Times New Roman" panose="02020603050405020304" pitchFamily="18" charset="0"/>
              </a:rPr>
              <a:t>EXECUTIVE SUMMARY</a:t>
            </a:r>
            <a:endParaRPr lang="en-US" sz="29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580563" y="1318660"/>
            <a:ext cx="10018713" cy="4674671"/>
          </a:xfrm>
        </p:spPr>
        <p:txBody>
          <a:bodyPr>
            <a:noAutofit/>
          </a:bodyPr>
          <a:lstStyle/>
          <a:p>
            <a:endParaRPr lang="en-US" sz="1600" dirty="0" smtClean="0">
              <a:latin typeface="+mj-lt"/>
              <a:cs typeface="Times New Roman" panose="02020603050405020304" pitchFamily="18" charset="0"/>
            </a:endParaRPr>
          </a:p>
          <a:p>
            <a:pPr marL="0" indent="0">
              <a:buNone/>
            </a:pPr>
            <a:endParaRPr lang="en-US" sz="1600" dirty="0">
              <a:latin typeface="+mj-lt"/>
              <a:cs typeface="Times New Roman" panose="02020603050405020304" pitchFamily="18" charset="0"/>
            </a:endParaRPr>
          </a:p>
          <a:p>
            <a:r>
              <a:rPr lang="en-US" sz="1600" dirty="0" smtClean="0">
                <a:latin typeface="+mj-lt"/>
                <a:cs typeface="Times New Roman" panose="02020603050405020304" pitchFamily="18" charset="0"/>
              </a:rPr>
              <a:t>The </a:t>
            </a:r>
            <a:r>
              <a:rPr lang="en-US" sz="1600" dirty="0">
                <a:latin typeface="+mj-lt"/>
                <a:cs typeface="Times New Roman" panose="02020603050405020304" pitchFamily="18" charset="0"/>
              </a:rPr>
              <a:t>aim of this project </a:t>
            </a:r>
            <a:r>
              <a:rPr lang="en-US" sz="1600" dirty="0" smtClean="0">
                <a:latin typeface="+mj-lt"/>
                <a:cs typeface="Times New Roman" panose="02020603050405020304" pitchFamily="18" charset="0"/>
              </a:rPr>
              <a:t>was </a:t>
            </a:r>
            <a:r>
              <a:rPr lang="en-US" sz="1600" dirty="0">
                <a:latin typeface="+mj-lt"/>
                <a:cs typeface="Times New Roman" panose="02020603050405020304" pitchFamily="18" charset="0"/>
              </a:rPr>
              <a:t>to </a:t>
            </a:r>
            <a:r>
              <a:rPr lang="en-US" sz="1600" dirty="0" smtClean="0">
                <a:latin typeface="+mj-lt"/>
                <a:cs typeface="Times New Roman" panose="02020603050405020304" pitchFamily="18" charset="0"/>
              </a:rPr>
              <a:t>develop a model that will predict </a:t>
            </a:r>
            <a:r>
              <a:rPr lang="en-US" sz="1600" dirty="0">
                <a:latin typeface="+mj-lt"/>
                <a:cs typeface="Times New Roman" panose="02020603050405020304" pitchFamily="18" charset="0"/>
              </a:rPr>
              <a:t>online payment </a:t>
            </a:r>
            <a:r>
              <a:rPr lang="en-US" sz="1600" dirty="0" smtClean="0">
                <a:latin typeface="+mj-lt"/>
                <a:cs typeface="Times New Roman" panose="02020603050405020304" pitchFamily="18" charset="0"/>
              </a:rPr>
              <a:t>fraud.</a:t>
            </a:r>
          </a:p>
          <a:p>
            <a:r>
              <a:rPr lang="en-US" sz="1600" dirty="0" smtClean="0">
                <a:latin typeface="+mj-lt"/>
                <a:cs typeface="Times New Roman" panose="02020603050405020304" pitchFamily="18" charset="0"/>
              </a:rPr>
              <a:t>The data was collected, processed, and statistical analysis was done on the dataset. We also did data verification where we checked if we had any missing values and also checked data type.</a:t>
            </a:r>
          </a:p>
          <a:p>
            <a:r>
              <a:rPr lang="en-US" sz="1600" dirty="0" smtClean="0">
                <a:latin typeface="+mj-lt"/>
                <a:cs typeface="Times New Roman" panose="02020603050405020304" pitchFamily="18" charset="0"/>
              </a:rPr>
              <a:t>Exploratory Data Analysis(EDA) was carried out on the dataset for proper visualization and understanding. We explored correlation where it shows the relationships between variables(features)  and how close they are related to each other.</a:t>
            </a:r>
          </a:p>
          <a:p>
            <a:r>
              <a:rPr lang="en-US" sz="1600" dirty="0" smtClean="0">
                <a:latin typeface="+mj-lt"/>
                <a:cs typeface="Times New Roman" panose="02020603050405020304" pitchFamily="18" charset="0"/>
              </a:rPr>
              <a:t>Four machine learning algorithms were used to train and test the dataset after which they were evaluated using different metrics for best performance and deployment. We selected our models and target variable. The algorithms used were Logistic Regression, Random Forest, Decision Tree and </a:t>
            </a:r>
            <a:r>
              <a:rPr lang="en-US" sz="1600" dirty="0">
                <a:latin typeface="+mj-lt"/>
                <a:cs typeface="Times New Roman" panose="02020603050405020304" pitchFamily="18" charset="0"/>
              </a:rPr>
              <a:t>K-Nearest Neighbors. </a:t>
            </a:r>
            <a:r>
              <a:rPr lang="en-US" sz="1600" dirty="0" smtClean="0">
                <a:latin typeface="+mj-lt"/>
                <a:cs typeface="Times New Roman" panose="02020603050405020304" pitchFamily="18" charset="0"/>
              </a:rPr>
              <a:t>We trained the dataset </a:t>
            </a:r>
            <a:r>
              <a:rPr lang="en-US" sz="1600" dirty="0">
                <a:latin typeface="+mj-lt"/>
                <a:cs typeface="Times New Roman" panose="02020603050405020304" pitchFamily="18" charset="0"/>
              </a:rPr>
              <a:t>on </a:t>
            </a:r>
            <a:r>
              <a:rPr lang="en-US" sz="1600" dirty="0" smtClean="0">
                <a:latin typeface="+mj-lt"/>
                <a:cs typeface="Times New Roman" panose="02020603050405020304" pitchFamily="18" charset="0"/>
              </a:rPr>
              <a:t>70</a:t>
            </a:r>
            <a:r>
              <a:rPr lang="en-US" sz="1600" dirty="0">
                <a:latin typeface="+mj-lt"/>
                <a:cs typeface="Times New Roman" panose="02020603050405020304" pitchFamily="18" charset="0"/>
              </a:rPr>
              <a:t>% while testing </a:t>
            </a:r>
            <a:r>
              <a:rPr lang="en-US" sz="1600" dirty="0" smtClean="0">
                <a:latin typeface="+mj-lt"/>
                <a:cs typeface="Times New Roman" panose="02020603050405020304" pitchFamily="18" charset="0"/>
              </a:rPr>
              <a:t>on </a:t>
            </a:r>
            <a:r>
              <a:rPr lang="en-US" sz="1600" dirty="0">
                <a:latin typeface="+mj-lt"/>
                <a:cs typeface="Times New Roman" panose="02020603050405020304" pitchFamily="18" charset="0"/>
              </a:rPr>
              <a:t>3</a:t>
            </a:r>
            <a:r>
              <a:rPr lang="en-US" sz="1600" dirty="0" smtClean="0">
                <a:latin typeface="+mj-lt"/>
                <a:cs typeface="Times New Roman" panose="02020603050405020304" pitchFamily="18" charset="0"/>
              </a:rPr>
              <a:t>0%. Both </a:t>
            </a:r>
            <a:r>
              <a:rPr lang="en-US" sz="1600" dirty="0">
                <a:latin typeface="+mj-lt"/>
                <a:cs typeface="Times New Roman" panose="02020603050405020304" pitchFamily="18" charset="0"/>
              </a:rPr>
              <a:t>the Decision Tree and Random Forest models outperform the Logistic Regression and K-Nearest Neighbors model by a wide margin. Since they both have similar recall scores, </a:t>
            </a:r>
            <a:r>
              <a:rPr lang="en-US" sz="1600" dirty="0" smtClean="0">
                <a:latin typeface="+mj-lt"/>
                <a:cs typeface="Times New Roman" panose="02020603050405020304" pitchFamily="18" charset="0"/>
              </a:rPr>
              <a:t>we performed </a:t>
            </a:r>
            <a:r>
              <a:rPr lang="en-US" sz="1600" dirty="0">
                <a:latin typeface="+mj-lt"/>
                <a:cs typeface="Times New Roman" panose="02020603050405020304" pitchFamily="18" charset="0"/>
              </a:rPr>
              <a:t>a cross-validation of the two models so we may declare which is the best performer with more </a:t>
            </a:r>
            <a:r>
              <a:rPr lang="en-US" sz="1600" dirty="0" smtClean="0">
                <a:latin typeface="+mj-lt"/>
                <a:cs typeface="Times New Roman" panose="02020603050405020304" pitchFamily="18" charset="0"/>
              </a:rPr>
              <a:t>certainty. Out of the 4 Machine Learning  Models, Decision Tree </a:t>
            </a:r>
            <a:r>
              <a:rPr lang="en-US" sz="1600" dirty="0">
                <a:latin typeface="+mj-lt"/>
                <a:cs typeface="Times New Roman" panose="02020603050405020304" pitchFamily="18" charset="0"/>
              </a:rPr>
              <a:t>performs best with </a:t>
            </a:r>
            <a:r>
              <a:rPr lang="en-US" sz="1600" dirty="0" smtClean="0">
                <a:latin typeface="+mj-lt"/>
                <a:cs typeface="Times New Roman" panose="02020603050405020304" pitchFamily="18" charset="0"/>
              </a:rPr>
              <a:t>Recall Cross-Validation Accuracy 80.1% </a:t>
            </a:r>
            <a:r>
              <a:rPr lang="en-US" sz="1600" dirty="0">
                <a:latin typeface="+mj-lt"/>
                <a:cs typeface="Times New Roman" panose="02020603050405020304" pitchFamily="18" charset="0"/>
              </a:rPr>
              <a:t>which is important for our problem statement where false negative is our </a:t>
            </a:r>
            <a:r>
              <a:rPr lang="en-US" sz="1600" dirty="0" smtClean="0">
                <a:latin typeface="+mj-lt"/>
                <a:cs typeface="Times New Roman" panose="02020603050405020304" pitchFamily="18" charset="0"/>
              </a:rPr>
              <a:t>priority. </a:t>
            </a:r>
            <a:endParaRPr lang="en-US" sz="1600" dirty="0">
              <a:latin typeface="+mj-lt"/>
              <a:cs typeface="Times New Roman" panose="02020603050405020304" pitchFamily="18" charset="0"/>
            </a:endParaRPr>
          </a:p>
          <a:p>
            <a:endParaRPr lang="en-US" sz="1600" dirty="0">
              <a:latin typeface="+mj-lt"/>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116527639"/>
              </p:ext>
            </p:extLst>
          </p:nvPr>
        </p:nvGraphicFramePr>
        <p:xfrm>
          <a:off x="1580563" y="1431757"/>
          <a:ext cx="9556124" cy="4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4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053" y="707231"/>
            <a:ext cx="6013768" cy="825366"/>
          </a:xfrm>
        </p:spPr>
        <p:txBody>
          <a:bodyPr>
            <a:normAutofit/>
          </a:bodyPr>
          <a:lstStyle/>
          <a:p>
            <a:r>
              <a:rPr lang="en-US" sz="2900" b="1" dirty="0">
                <a:latin typeface="Arial Rounded MT Bold" panose="020F0704030504030204" pitchFamily="34" charset="0"/>
                <a:cs typeface="Times New Roman" panose="02020603050405020304" pitchFamily="18" charset="0"/>
              </a:rPr>
              <a:t>VISUALIZATIONS</a:t>
            </a:r>
          </a:p>
        </p:txBody>
      </p:sp>
      <p:pic>
        <p:nvPicPr>
          <p:cNvPr id="5" name="Content Placeholder 3"/>
          <p:cNvPicPr>
            <a:picLocks noGrp="1" noChangeAspect="1"/>
          </p:cNvPicPr>
          <p:nvPr>
            <p:ph sz="half" idx="1"/>
          </p:nvPr>
        </p:nvPicPr>
        <p:blipFill>
          <a:blip r:embed="rId2"/>
          <a:stretch>
            <a:fillRect/>
          </a:stretch>
        </p:blipFill>
        <p:spPr>
          <a:xfrm>
            <a:off x="617100" y="1616200"/>
            <a:ext cx="4011712" cy="2123473"/>
          </a:xfrm>
          <a:prstGeom prst="rect">
            <a:avLst/>
          </a:prstGeom>
        </p:spPr>
      </p:pic>
      <p:sp>
        <p:nvSpPr>
          <p:cNvPr id="6" name="Rectangle 5"/>
          <p:cNvSpPr/>
          <p:nvPr/>
        </p:nvSpPr>
        <p:spPr>
          <a:xfrm>
            <a:off x="617100" y="3739673"/>
            <a:ext cx="4011712" cy="738664"/>
          </a:xfrm>
          <a:prstGeom prst="rect">
            <a:avLst/>
          </a:prstGeom>
        </p:spPr>
        <p:txBody>
          <a:bodyPr wrap="square">
            <a:spAutoFit/>
          </a:bodyPr>
          <a:lstStyle/>
          <a:p>
            <a:r>
              <a:rPr lang="en-US" sz="1400" dirty="0">
                <a:solidFill>
                  <a:srgbClr val="000000"/>
                </a:solidFill>
                <a:latin typeface="+mj-lt"/>
                <a:cs typeface="Calibri" panose="020F0502020204030204" pitchFamily="34" charset="0"/>
              </a:rPr>
              <a:t>From the chart, it is seen that </a:t>
            </a:r>
            <a:r>
              <a:rPr lang="en-US" sz="1400" dirty="0" err="1" smtClean="0">
                <a:solidFill>
                  <a:srgbClr val="000000"/>
                </a:solidFill>
                <a:latin typeface="+mj-lt"/>
                <a:cs typeface="Calibri" panose="020F0502020204030204" pitchFamily="34" charset="0"/>
              </a:rPr>
              <a:t>cash_out</a:t>
            </a:r>
            <a:r>
              <a:rPr lang="en-US" sz="1400" dirty="0" smtClean="0">
                <a:solidFill>
                  <a:srgbClr val="000000"/>
                </a:solidFill>
                <a:latin typeface="+mj-lt"/>
                <a:cs typeface="Calibri" panose="020F0502020204030204" pitchFamily="34" charset="0"/>
              </a:rPr>
              <a:t> </a:t>
            </a:r>
            <a:r>
              <a:rPr lang="en-US" sz="1400" dirty="0">
                <a:solidFill>
                  <a:srgbClr val="000000"/>
                </a:solidFill>
                <a:latin typeface="+mj-lt"/>
                <a:cs typeface="Calibri" panose="020F0502020204030204" pitchFamily="34" charset="0"/>
              </a:rPr>
              <a:t>and payment is the most common type of online transaction that customers </a:t>
            </a:r>
            <a:r>
              <a:rPr lang="en-US" sz="1400" dirty="0" smtClean="0">
                <a:solidFill>
                  <a:srgbClr val="000000"/>
                </a:solidFill>
                <a:latin typeface="+mj-lt"/>
                <a:cs typeface="Calibri" panose="020F0502020204030204" pitchFamily="34" charset="0"/>
              </a:rPr>
              <a:t>use.</a:t>
            </a:r>
            <a:endParaRPr lang="en-US" sz="1400" dirty="0">
              <a:solidFill>
                <a:srgbClr val="000000"/>
              </a:solidFill>
              <a:latin typeface="+mj-lt"/>
              <a:cs typeface="Calibri" panose="020F0502020204030204" pitchFamily="34" charset="0"/>
            </a:endParaRPr>
          </a:p>
        </p:txBody>
      </p:sp>
      <p:sp>
        <p:nvSpPr>
          <p:cNvPr id="8" name="Rectangle 7"/>
          <p:cNvSpPr/>
          <p:nvPr/>
        </p:nvSpPr>
        <p:spPr>
          <a:xfrm>
            <a:off x="1208932" y="5897961"/>
            <a:ext cx="3324568" cy="738664"/>
          </a:xfrm>
          <a:prstGeom prst="rect">
            <a:avLst/>
          </a:prstGeom>
        </p:spPr>
        <p:txBody>
          <a:bodyPr wrap="square">
            <a:spAutoFit/>
          </a:bodyPr>
          <a:lstStyle/>
          <a:p>
            <a:pPr algn="r"/>
            <a:endParaRPr lang="en-US" sz="1400" dirty="0">
              <a:solidFill>
                <a:srgbClr val="303F9F"/>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r>
            <a:br>
              <a:rPr lang="en-US" sz="1400" dirty="0">
                <a:solidFill>
                  <a:srgbClr val="0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4971779" y="3186734"/>
            <a:ext cx="3205212" cy="1829759"/>
          </a:xfrm>
          <a:prstGeom prst="rect">
            <a:avLst/>
          </a:prstGeom>
        </p:spPr>
      </p:pic>
      <p:sp>
        <p:nvSpPr>
          <p:cNvPr id="10" name="Rectangle 9"/>
          <p:cNvSpPr/>
          <p:nvPr/>
        </p:nvSpPr>
        <p:spPr>
          <a:xfrm>
            <a:off x="5265595" y="4902850"/>
            <a:ext cx="3246089" cy="1384995"/>
          </a:xfrm>
          <a:prstGeom prst="rect">
            <a:avLst/>
          </a:prstGeom>
        </p:spPr>
        <p:txBody>
          <a:bodyPr wrap="square">
            <a:spAutoFit/>
          </a:bodyPr>
          <a:lstStyle/>
          <a:p>
            <a:r>
              <a:rPr lang="en-US" sz="1400" dirty="0">
                <a:latin typeface="+mj-lt"/>
                <a:cs typeface="Calibri" panose="020F0502020204030204" pitchFamily="34" charset="0"/>
              </a:rPr>
              <a:t>In this chart, 'transfer' type has the maximum amount of money being </a:t>
            </a:r>
            <a:r>
              <a:rPr lang="en-US" sz="1400" dirty="0" smtClean="0">
                <a:latin typeface="+mj-lt"/>
                <a:cs typeface="Calibri" panose="020F0502020204030204" pitchFamily="34" charset="0"/>
              </a:rPr>
              <a:t>transferred from customers </a:t>
            </a:r>
            <a:r>
              <a:rPr lang="en-US" sz="1400" dirty="0">
                <a:latin typeface="+mj-lt"/>
                <a:cs typeface="Calibri" panose="020F0502020204030204" pitchFamily="34" charset="0"/>
              </a:rPr>
              <a:t>to the recipient. Although 'cash out' and 'payment' are the most common type of transactions</a:t>
            </a:r>
          </a:p>
        </p:txBody>
      </p:sp>
      <p:pic>
        <p:nvPicPr>
          <p:cNvPr id="12" name="Picture 11"/>
          <p:cNvPicPr>
            <a:picLocks noChangeAspect="1"/>
          </p:cNvPicPr>
          <p:nvPr/>
        </p:nvPicPr>
        <p:blipFill>
          <a:blip r:embed="rId4"/>
          <a:stretch>
            <a:fillRect/>
          </a:stretch>
        </p:blipFill>
        <p:spPr>
          <a:xfrm>
            <a:off x="9067960" y="699614"/>
            <a:ext cx="2856672" cy="1908029"/>
          </a:xfrm>
          <a:prstGeom prst="rect">
            <a:avLst/>
          </a:prstGeom>
        </p:spPr>
      </p:pic>
      <p:sp>
        <p:nvSpPr>
          <p:cNvPr id="13" name="Rectangle 12"/>
          <p:cNvSpPr/>
          <p:nvPr/>
        </p:nvSpPr>
        <p:spPr>
          <a:xfrm>
            <a:off x="9067960" y="2677937"/>
            <a:ext cx="3018024" cy="954107"/>
          </a:xfrm>
          <a:prstGeom prst="rect">
            <a:avLst/>
          </a:prstGeom>
        </p:spPr>
        <p:txBody>
          <a:bodyPr wrap="square">
            <a:spAutoFit/>
          </a:bodyPr>
          <a:lstStyle/>
          <a:p>
            <a:r>
              <a:rPr lang="en-US" sz="1400" dirty="0">
                <a:solidFill>
                  <a:srgbClr val="000000"/>
                </a:solidFill>
                <a:latin typeface="+mj-lt"/>
                <a:cs typeface="Calibri" panose="020F0502020204030204" pitchFamily="34" charset="0"/>
              </a:rPr>
              <a:t>From this chart, its shows that most of the online transactions customers does is </a:t>
            </a:r>
            <a:r>
              <a:rPr lang="en-US" sz="1400" dirty="0" smtClean="0">
                <a:solidFill>
                  <a:srgbClr val="000000"/>
                </a:solidFill>
                <a:latin typeface="+mj-lt"/>
                <a:cs typeface="Calibri" panose="020F0502020204030204" pitchFamily="34" charset="0"/>
              </a:rPr>
              <a:t>not fraudulent. </a:t>
            </a:r>
            <a:r>
              <a:rPr lang="en-US" sz="1400" dirty="0">
                <a:solidFill>
                  <a:srgbClr val="000000"/>
                </a:solidFill>
                <a:latin typeface="+mj-lt"/>
                <a:cs typeface="Calibri" panose="020F0502020204030204" pitchFamily="34" charset="0"/>
              </a:rPr>
              <a:t>Also the dataset is not balance</a:t>
            </a:r>
            <a:endParaRPr lang="en-US" sz="1400" i="0" dirty="0">
              <a:solidFill>
                <a:srgbClr val="000000"/>
              </a:solidFill>
              <a:effectLst/>
              <a:latin typeface="+mj-lt"/>
              <a:cs typeface="Calibri" panose="020F0502020204030204" pitchFamily="34" charset="0"/>
            </a:endParaRPr>
          </a:p>
        </p:txBody>
      </p:sp>
      <p:pic>
        <p:nvPicPr>
          <p:cNvPr id="15" name="Content Placeholder 3"/>
          <p:cNvPicPr>
            <a:picLocks noChangeAspect="1"/>
          </p:cNvPicPr>
          <p:nvPr/>
        </p:nvPicPr>
        <p:blipFill>
          <a:blip r:embed="rId5"/>
          <a:stretch>
            <a:fillRect/>
          </a:stretch>
        </p:blipFill>
        <p:spPr>
          <a:xfrm>
            <a:off x="8709970" y="3992638"/>
            <a:ext cx="3084466" cy="1693243"/>
          </a:xfrm>
          <a:prstGeom prst="rect">
            <a:avLst/>
          </a:prstGeom>
        </p:spPr>
      </p:pic>
      <p:sp>
        <p:nvSpPr>
          <p:cNvPr id="16" name="Rectangle 15"/>
          <p:cNvSpPr/>
          <p:nvPr/>
        </p:nvSpPr>
        <p:spPr>
          <a:xfrm>
            <a:off x="8956663" y="5589769"/>
            <a:ext cx="3036059" cy="954107"/>
          </a:xfrm>
          <a:prstGeom prst="rect">
            <a:avLst/>
          </a:prstGeom>
        </p:spPr>
        <p:txBody>
          <a:bodyPr wrap="square">
            <a:spAutoFit/>
          </a:bodyPr>
          <a:lstStyle/>
          <a:p>
            <a:r>
              <a:rPr lang="en-US" sz="1400" dirty="0">
                <a:solidFill>
                  <a:srgbClr val="000000"/>
                </a:solidFill>
                <a:latin typeface="+mj-lt"/>
                <a:cs typeface="Calibri" panose="020F0502020204030204" pitchFamily="34" charset="0"/>
              </a:rPr>
              <a:t>Both the above graphs indicate that transactions of the type 'transfer' and 'cash out' comprise fraudulent transactions</a:t>
            </a:r>
          </a:p>
        </p:txBody>
      </p:sp>
    </p:spTree>
    <p:extLst>
      <p:ext uri="{BB962C8B-B14F-4D97-AF65-F5344CB8AC3E}">
        <p14:creationId xmlns:p14="http://schemas.microsoft.com/office/powerpoint/2010/main" val="3208490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47" y="627023"/>
            <a:ext cx="4793382" cy="499311"/>
          </a:xfrm>
        </p:spPr>
        <p:txBody>
          <a:bodyPr>
            <a:noAutofit/>
          </a:bodyPr>
          <a:lstStyle/>
          <a:p>
            <a:r>
              <a:rPr lang="en-US" sz="2900" dirty="0" smtClean="0">
                <a:latin typeface="Arial Rounded MT Bold" panose="020F0704030504030204" pitchFamily="34" charset="0"/>
                <a:cs typeface="Times New Roman" panose="02020603050405020304" pitchFamily="18" charset="0"/>
              </a:rPr>
              <a:t>VISUALIZATIONS</a:t>
            </a:r>
            <a:endParaRPr lang="en-US" sz="2900" dirty="0">
              <a:latin typeface="Arial Rounded MT Bold" panose="020F0704030504030204" pitchFamily="34" charset="0"/>
              <a:cs typeface="Times New Roman" panose="02020603050405020304" pitchFamily="18" charset="0"/>
            </a:endParaRPr>
          </a:p>
        </p:txBody>
      </p:sp>
      <p:sp>
        <p:nvSpPr>
          <p:cNvPr id="5" name="Rectangle 4"/>
          <p:cNvSpPr/>
          <p:nvPr/>
        </p:nvSpPr>
        <p:spPr>
          <a:xfrm>
            <a:off x="7526475" y="560084"/>
            <a:ext cx="4004109" cy="2031325"/>
          </a:xfrm>
          <a:prstGeom prst="rect">
            <a:avLst/>
          </a:prstGeom>
        </p:spPr>
        <p:txBody>
          <a:bodyPr wrap="square">
            <a:spAutoFit/>
          </a:bodyPr>
          <a:lstStyle/>
          <a:p>
            <a:pPr algn="just"/>
            <a:r>
              <a:rPr lang="en-US" sz="1400" dirty="0">
                <a:solidFill>
                  <a:srgbClr val="000000"/>
                </a:solidFill>
                <a:latin typeface="+mj-lt"/>
                <a:cs typeface="Calibri" panose="020F0502020204030204" pitchFamily="34" charset="0"/>
              </a:rPr>
              <a:t>The Decision Tree model with default parameters yields 99.96% accuracy on training data</a:t>
            </a:r>
            <a:r>
              <a:rPr lang="en-US" sz="1400" dirty="0" smtClean="0">
                <a:solidFill>
                  <a:srgbClr val="000000"/>
                </a:solidFill>
                <a:latin typeface="+mj-lt"/>
                <a:cs typeface="Calibri" panose="020F0502020204030204" pitchFamily="34" charset="0"/>
              </a:rPr>
              <a:t>.</a:t>
            </a:r>
            <a:endParaRPr lang="en-US" sz="1400" dirty="0">
              <a:solidFill>
                <a:srgbClr val="000000"/>
              </a:solidFill>
              <a:latin typeface="+mj-lt"/>
              <a:cs typeface="Calibri" panose="020F0502020204030204" pitchFamily="34" charset="0"/>
            </a:endParaRPr>
          </a:p>
          <a:p>
            <a:pPr algn="just"/>
            <a:r>
              <a:rPr lang="en-US" sz="1400" u="sng" dirty="0">
                <a:solidFill>
                  <a:srgbClr val="000000"/>
                </a:solidFill>
                <a:latin typeface="+mj-lt"/>
                <a:cs typeface="Calibri" panose="020F0502020204030204" pitchFamily="34" charset="0"/>
              </a:rPr>
              <a:t>Precision Score</a:t>
            </a:r>
            <a:r>
              <a:rPr lang="en-US" sz="1400" dirty="0">
                <a:solidFill>
                  <a:srgbClr val="000000"/>
                </a:solidFill>
                <a:latin typeface="+mj-lt"/>
                <a:cs typeface="Calibri" panose="020F0502020204030204" pitchFamily="34" charset="0"/>
              </a:rPr>
              <a:t>: This means that 82% of all the things we predicted came true. that is 82% of clients transactions was detected to be a fraudulent transaction</a:t>
            </a:r>
            <a:r>
              <a:rPr lang="en-US" sz="1400" dirty="0" smtClean="0">
                <a:solidFill>
                  <a:srgbClr val="000000"/>
                </a:solidFill>
                <a:latin typeface="+mj-lt"/>
                <a:cs typeface="Calibri" panose="020F0502020204030204" pitchFamily="34" charset="0"/>
              </a:rPr>
              <a:t>.</a:t>
            </a:r>
            <a:endParaRPr lang="en-US" sz="1400" dirty="0">
              <a:solidFill>
                <a:srgbClr val="000000"/>
              </a:solidFill>
              <a:latin typeface="+mj-lt"/>
              <a:cs typeface="Calibri" panose="020F0502020204030204" pitchFamily="34" charset="0"/>
            </a:endParaRPr>
          </a:p>
          <a:p>
            <a:pPr algn="just"/>
            <a:r>
              <a:rPr lang="en-US" sz="1400" u="sng" dirty="0">
                <a:solidFill>
                  <a:srgbClr val="000000"/>
                </a:solidFill>
                <a:latin typeface="+mj-lt"/>
                <a:cs typeface="Calibri" panose="020F0502020204030204" pitchFamily="34" charset="0"/>
              </a:rPr>
              <a:t>Recall Score</a:t>
            </a:r>
            <a:r>
              <a:rPr lang="en-US" sz="1400" dirty="0">
                <a:solidFill>
                  <a:srgbClr val="000000"/>
                </a:solidFill>
                <a:latin typeface="+mj-lt"/>
                <a:cs typeface="Calibri" panose="020F0502020204030204" pitchFamily="34" charset="0"/>
              </a:rPr>
              <a:t>: In all the actual positives, we only predicted 82% of it to be true.</a:t>
            </a:r>
          </a:p>
        </p:txBody>
      </p:sp>
      <p:pic>
        <p:nvPicPr>
          <p:cNvPr id="12" name="Picture 11"/>
          <p:cNvPicPr>
            <a:picLocks noChangeAspect="1"/>
          </p:cNvPicPr>
          <p:nvPr/>
        </p:nvPicPr>
        <p:blipFill>
          <a:blip r:embed="rId2"/>
          <a:stretch>
            <a:fillRect/>
          </a:stretch>
        </p:blipFill>
        <p:spPr>
          <a:xfrm>
            <a:off x="703669" y="1662768"/>
            <a:ext cx="2794841" cy="1984321"/>
          </a:xfrm>
          <a:prstGeom prst="rect">
            <a:avLst/>
          </a:prstGeom>
        </p:spPr>
      </p:pic>
      <p:sp>
        <p:nvSpPr>
          <p:cNvPr id="13" name="Rectangle 12"/>
          <p:cNvSpPr/>
          <p:nvPr/>
        </p:nvSpPr>
        <p:spPr>
          <a:xfrm>
            <a:off x="7563641" y="2485469"/>
            <a:ext cx="3966943" cy="2031325"/>
          </a:xfrm>
          <a:prstGeom prst="rect">
            <a:avLst/>
          </a:prstGeom>
        </p:spPr>
        <p:txBody>
          <a:bodyPr wrap="square">
            <a:spAutoFit/>
          </a:bodyPr>
          <a:lstStyle/>
          <a:p>
            <a:pPr algn="just"/>
            <a:r>
              <a:rPr lang="en-US" sz="1400" dirty="0">
                <a:latin typeface="+mj-lt"/>
                <a:cs typeface="Calibri" panose="020F0502020204030204" pitchFamily="34" charset="0"/>
              </a:rPr>
              <a:t>Random Forest Tree model with default parameters yields 99.97% accuracy on training data.</a:t>
            </a:r>
          </a:p>
          <a:p>
            <a:pPr algn="just"/>
            <a:r>
              <a:rPr lang="en-US" sz="1400" u="sng" dirty="0">
                <a:latin typeface="+mj-lt"/>
                <a:cs typeface="Calibri" panose="020F0502020204030204" pitchFamily="34" charset="0"/>
              </a:rPr>
              <a:t>Precision Score</a:t>
            </a:r>
            <a:r>
              <a:rPr lang="en-US" sz="1400" dirty="0">
                <a:latin typeface="+mj-lt"/>
                <a:cs typeface="Calibri" panose="020F0502020204030204" pitchFamily="34" charset="0"/>
              </a:rPr>
              <a:t>: This means that 99% of all the things we predicted came true. that is 99% of clients transactions was detected to be a fraudulent transaction</a:t>
            </a:r>
            <a:r>
              <a:rPr lang="en-US" sz="1400" dirty="0" smtClean="0">
                <a:latin typeface="+mj-lt"/>
                <a:cs typeface="Calibri" panose="020F0502020204030204" pitchFamily="34" charset="0"/>
              </a:rPr>
              <a:t>.</a:t>
            </a:r>
            <a:endParaRPr lang="en-US" sz="1400" dirty="0">
              <a:latin typeface="+mj-lt"/>
              <a:cs typeface="Calibri" panose="020F0502020204030204" pitchFamily="34" charset="0"/>
            </a:endParaRPr>
          </a:p>
          <a:p>
            <a:pPr algn="just"/>
            <a:r>
              <a:rPr lang="en-US" sz="1400" u="sng" dirty="0">
                <a:latin typeface="+mj-lt"/>
                <a:cs typeface="Calibri" panose="020F0502020204030204" pitchFamily="34" charset="0"/>
              </a:rPr>
              <a:t>Recall Score</a:t>
            </a:r>
            <a:r>
              <a:rPr lang="en-US" sz="1400" dirty="0">
                <a:latin typeface="+mj-lt"/>
                <a:cs typeface="Calibri" panose="020F0502020204030204" pitchFamily="34" charset="0"/>
              </a:rPr>
              <a:t>: In all the actual positives, we only predicted 81% of it to be true.</a:t>
            </a:r>
          </a:p>
        </p:txBody>
      </p:sp>
      <p:pic>
        <p:nvPicPr>
          <p:cNvPr id="14" name="Picture 13"/>
          <p:cNvPicPr>
            <a:picLocks noChangeAspect="1"/>
          </p:cNvPicPr>
          <p:nvPr/>
        </p:nvPicPr>
        <p:blipFill>
          <a:blip r:embed="rId3"/>
          <a:stretch>
            <a:fillRect/>
          </a:stretch>
        </p:blipFill>
        <p:spPr>
          <a:xfrm>
            <a:off x="4393028" y="1662768"/>
            <a:ext cx="2855394" cy="2056475"/>
          </a:xfrm>
          <a:prstGeom prst="rect">
            <a:avLst/>
          </a:prstGeom>
        </p:spPr>
      </p:pic>
      <p:sp>
        <p:nvSpPr>
          <p:cNvPr id="15" name="Rectangle 14"/>
          <p:cNvSpPr/>
          <p:nvPr/>
        </p:nvSpPr>
        <p:spPr>
          <a:xfrm>
            <a:off x="274320" y="4926368"/>
            <a:ext cx="11092810" cy="738664"/>
          </a:xfrm>
          <a:prstGeom prst="rect">
            <a:avLst/>
          </a:prstGeom>
        </p:spPr>
        <p:txBody>
          <a:bodyPr wrap="square">
            <a:spAutoFit/>
          </a:bodyPr>
          <a:lstStyle/>
          <a:p>
            <a:pPr algn="just"/>
            <a:r>
              <a:rPr lang="en-US" sz="1400" dirty="0">
                <a:latin typeface="+mj-lt"/>
                <a:cs typeface="Calibri" panose="020F0502020204030204" pitchFamily="34" charset="0"/>
              </a:rPr>
              <a:t>Both the Decision Tree and Random Forest models outperform the Logistic Regression and K-Nearest Neighbors model by a wide margin. Since they both have similar recall scores, we should perform a cross-validation of the two models so we may declare which is the best performer with more certainty.</a:t>
            </a:r>
          </a:p>
        </p:txBody>
      </p:sp>
      <p:sp>
        <p:nvSpPr>
          <p:cNvPr id="16" name="Rectangle 15"/>
          <p:cNvSpPr/>
          <p:nvPr/>
        </p:nvSpPr>
        <p:spPr>
          <a:xfrm>
            <a:off x="274320" y="5791353"/>
            <a:ext cx="10965216" cy="954107"/>
          </a:xfrm>
          <a:prstGeom prst="rect">
            <a:avLst/>
          </a:prstGeom>
        </p:spPr>
        <p:txBody>
          <a:bodyPr wrap="square">
            <a:spAutoFit/>
          </a:bodyPr>
          <a:lstStyle/>
          <a:p>
            <a:pPr algn="just"/>
            <a:r>
              <a:rPr lang="en-US" sz="1400" dirty="0">
                <a:solidFill>
                  <a:srgbClr val="000000"/>
                </a:solidFill>
                <a:latin typeface="+mj-lt"/>
                <a:cs typeface="Calibri" panose="020F0502020204030204" pitchFamily="34" charset="0"/>
              </a:rPr>
              <a:t>Conclusion</a:t>
            </a:r>
          </a:p>
          <a:p>
            <a:pPr algn="just"/>
            <a:r>
              <a:rPr lang="en-US" sz="1400" dirty="0">
                <a:solidFill>
                  <a:srgbClr val="000000"/>
                </a:solidFill>
                <a:latin typeface="+mj-lt"/>
                <a:cs typeface="Calibri" panose="020F0502020204030204" pitchFamily="34" charset="0"/>
              </a:rPr>
              <a:t>Upon training and evaluating our classification model, we found that </a:t>
            </a:r>
            <a:r>
              <a:rPr lang="en-US" sz="1400" dirty="0" smtClean="0">
                <a:solidFill>
                  <a:srgbClr val="000000"/>
                </a:solidFill>
                <a:latin typeface="+mj-lt"/>
                <a:cs typeface="Calibri" panose="020F0502020204030204" pitchFamily="34" charset="0"/>
              </a:rPr>
              <a:t>the Decision Tree </a:t>
            </a:r>
            <a:r>
              <a:rPr lang="en-US" sz="1400" dirty="0">
                <a:solidFill>
                  <a:srgbClr val="000000"/>
                </a:solidFill>
                <a:latin typeface="+mj-lt"/>
                <a:cs typeface="Calibri" panose="020F0502020204030204" pitchFamily="34" charset="0"/>
              </a:rPr>
              <a:t>model performed the </a:t>
            </a:r>
            <a:r>
              <a:rPr lang="en-US" sz="1400" dirty="0" smtClean="0">
                <a:solidFill>
                  <a:srgbClr val="000000"/>
                </a:solidFill>
                <a:latin typeface="+mj-lt"/>
                <a:cs typeface="Calibri" panose="020F0502020204030204" pitchFamily="34" charset="0"/>
              </a:rPr>
              <a:t>better.</a:t>
            </a:r>
            <a:endParaRPr lang="en-US" sz="1400" dirty="0">
              <a:solidFill>
                <a:srgbClr val="000000"/>
              </a:solidFill>
              <a:latin typeface="+mj-lt"/>
              <a:cs typeface="Calibri" panose="020F0502020204030204" pitchFamily="34" charset="0"/>
            </a:endParaRPr>
          </a:p>
          <a:p>
            <a:pPr algn="just"/>
            <a:r>
              <a:rPr lang="en-US" sz="1400" dirty="0">
                <a:solidFill>
                  <a:srgbClr val="000000"/>
                </a:solidFill>
                <a:latin typeface="+mj-lt"/>
                <a:cs typeface="Calibri" panose="020F0502020204030204" pitchFamily="34" charset="0"/>
              </a:rPr>
              <a:t>Therefore, Random Forest performs best with recall cross-validation accuracy of </a:t>
            </a:r>
            <a:r>
              <a:rPr lang="en-US" sz="1400" dirty="0" smtClean="0">
                <a:solidFill>
                  <a:srgbClr val="000000"/>
                </a:solidFill>
                <a:latin typeface="+mj-lt"/>
                <a:cs typeface="Calibri" panose="020F0502020204030204" pitchFamily="34" charset="0"/>
              </a:rPr>
              <a:t>80% </a:t>
            </a:r>
            <a:r>
              <a:rPr lang="en-US" sz="1400" dirty="0">
                <a:solidFill>
                  <a:srgbClr val="000000"/>
                </a:solidFill>
                <a:latin typeface="+mj-lt"/>
                <a:cs typeface="Calibri" panose="020F0502020204030204" pitchFamily="34" charset="0"/>
              </a:rPr>
              <a:t>which is important for our problem statement where false negative is our priority</a:t>
            </a:r>
            <a:endParaRPr lang="en-US" sz="1400" i="0" dirty="0">
              <a:solidFill>
                <a:srgbClr val="000000"/>
              </a:solidFill>
              <a:effectLst/>
              <a:latin typeface="+mj-lt"/>
              <a:cs typeface="Calibri" panose="020F0502020204030204" pitchFamily="34" charset="0"/>
            </a:endParaRPr>
          </a:p>
        </p:txBody>
      </p:sp>
    </p:spTree>
    <p:extLst>
      <p:ext uri="{BB962C8B-B14F-4D97-AF65-F5344CB8AC3E}">
        <p14:creationId xmlns:p14="http://schemas.microsoft.com/office/powerpoint/2010/main" val="3425113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47" y="657405"/>
            <a:ext cx="7540818" cy="856648"/>
          </a:xfrm>
        </p:spPr>
        <p:txBody>
          <a:bodyPr>
            <a:normAutofit/>
          </a:bodyPr>
          <a:lstStyle/>
          <a:p>
            <a:r>
              <a:rPr lang="en-US" sz="3200" dirty="0" smtClean="0">
                <a:latin typeface="Arial Rounded MT Bold" panose="020F0704030504030204" pitchFamily="34" charset="0"/>
                <a:cs typeface="Calibri" panose="020F0502020204030204" pitchFamily="34" charset="0"/>
              </a:rPr>
              <a:t>STREAMLIT WEB APPLICATION</a:t>
            </a:r>
            <a:endParaRPr lang="en-US" sz="3200" dirty="0">
              <a:latin typeface="Arial Rounded MT Bold" panose="020F0704030504030204" pitchFamily="34" charset="0"/>
              <a:cs typeface="Calibri" panose="020F0502020204030204" pitchFamily="34" charset="0"/>
            </a:endParaRPr>
          </a:p>
        </p:txBody>
      </p:sp>
      <p:sp>
        <p:nvSpPr>
          <p:cNvPr id="3" name="Content Placeholder 2"/>
          <p:cNvSpPr>
            <a:spLocks noGrp="1"/>
          </p:cNvSpPr>
          <p:nvPr>
            <p:ph idx="1"/>
          </p:nvPr>
        </p:nvSpPr>
        <p:spPr>
          <a:xfrm>
            <a:off x="254683" y="897715"/>
            <a:ext cx="5707205" cy="5243523"/>
          </a:xfrm>
        </p:spPr>
        <p:txBody>
          <a:bodyPr>
            <a:noAutofit/>
          </a:bodyPr>
          <a:lstStyle/>
          <a:p>
            <a:endParaRPr lang="en-US" sz="1600" dirty="0" smtClean="0">
              <a:latin typeface="+mj-lt"/>
              <a:cs typeface="Times New Roman" panose="02020603050405020304" pitchFamily="18" charset="0"/>
            </a:endParaRPr>
          </a:p>
          <a:p>
            <a:pPr marL="0" indent="0">
              <a:buNone/>
            </a:pPr>
            <a:endParaRPr lang="en-US" sz="1600" dirty="0">
              <a:latin typeface="+mj-lt"/>
              <a:cs typeface="Times New Roman" panose="02020603050405020304" pitchFamily="18" charset="0"/>
            </a:endParaRPr>
          </a:p>
          <a:p>
            <a:r>
              <a:rPr lang="en-US" sz="1600" dirty="0" err="1"/>
              <a:t>Streamlit</a:t>
            </a:r>
            <a:r>
              <a:rPr lang="en-US" sz="1600" dirty="0"/>
              <a:t> is an open-source Python framework for creating </a:t>
            </a:r>
            <a:r>
              <a:rPr lang="en-US" sz="1600" dirty="0" smtClean="0"/>
              <a:t>interactive </a:t>
            </a:r>
            <a:r>
              <a:rPr lang="en-US" sz="1600" dirty="0"/>
              <a:t>web applications for data science and machine learning projects, enabling users to build and deploy powerful applications with minimal coding effort</a:t>
            </a:r>
            <a:r>
              <a:rPr lang="en-US" sz="1600" dirty="0" smtClean="0"/>
              <a:t>.</a:t>
            </a:r>
          </a:p>
          <a:p>
            <a:r>
              <a:rPr lang="en-US" sz="1600" dirty="0"/>
              <a:t>The </a:t>
            </a:r>
            <a:r>
              <a:rPr lang="en-US" sz="1600" dirty="0" err="1"/>
              <a:t>Streamlit</a:t>
            </a:r>
            <a:r>
              <a:rPr lang="en-US" sz="1600" dirty="0"/>
              <a:t> web application is designed to provide an intuitive and interactive interface for real-time online payment fraud detection. </a:t>
            </a:r>
            <a:endParaRPr lang="en-US" sz="1600" dirty="0" smtClean="0"/>
          </a:p>
          <a:p>
            <a:r>
              <a:rPr lang="en-US" sz="1600" dirty="0" smtClean="0"/>
              <a:t>By </a:t>
            </a:r>
            <a:r>
              <a:rPr lang="en-US" sz="1600" dirty="0"/>
              <a:t>leveraging the powerful capabilities of the </a:t>
            </a:r>
            <a:r>
              <a:rPr lang="en-US" sz="1600" dirty="0" err="1"/>
              <a:t>Streamlit</a:t>
            </a:r>
            <a:r>
              <a:rPr lang="en-US" sz="1600" dirty="0"/>
              <a:t> framework, this application ensures that users can easily input transaction details and receive immediate feedback on the likelihood of fraud. </a:t>
            </a:r>
            <a:endParaRPr lang="en-US" sz="1600" dirty="0" smtClean="0"/>
          </a:p>
          <a:p>
            <a:r>
              <a:rPr lang="en-US" sz="1600" dirty="0" smtClean="0"/>
              <a:t>The </a:t>
            </a:r>
            <a:r>
              <a:rPr lang="en-US" sz="1600" dirty="0"/>
              <a:t>app serves as a seamless bridge between complex machine learning models and end-users, making sophisticated fraud detection accessible to non-technical stakeholders.</a:t>
            </a:r>
            <a:endParaRPr lang="en-US" sz="1600" dirty="0">
              <a:latin typeface="+mj-lt"/>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47688" y="657405"/>
            <a:ext cx="5269414" cy="5724144"/>
          </a:xfrm>
          <a:prstGeom prst="rect">
            <a:avLst/>
          </a:prstGeom>
        </p:spPr>
      </p:pic>
    </p:spTree>
    <p:extLst>
      <p:ext uri="{BB962C8B-B14F-4D97-AF65-F5344CB8AC3E}">
        <p14:creationId xmlns:p14="http://schemas.microsoft.com/office/powerpoint/2010/main" val="145753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222" y="729756"/>
            <a:ext cx="5592278" cy="818949"/>
          </a:xfrm>
        </p:spPr>
        <p:txBody>
          <a:bodyPr>
            <a:normAutofit/>
          </a:bodyPr>
          <a:lstStyle/>
          <a:p>
            <a:r>
              <a:rPr lang="en-US" sz="2900" b="1" dirty="0" smtClean="0">
                <a:latin typeface="Arial Rounded MT Bold" panose="020F0704030504030204" pitchFamily="34" charset="0"/>
                <a:cs typeface="Times New Roman" panose="02020603050405020304" pitchFamily="18" charset="0"/>
              </a:rPr>
              <a:t>CONCLUSION</a:t>
            </a:r>
            <a:r>
              <a:rPr lang="en-US" sz="2000" b="1" dirty="0" smtClean="0">
                <a:latin typeface="Arial Rounded MT Bold" panose="020F0704030504030204" pitchFamily="34" charset="0"/>
                <a:cs typeface="Times New Roman" panose="02020603050405020304" pitchFamily="18" charset="0"/>
              </a:rPr>
              <a:t> </a:t>
            </a:r>
            <a:endParaRPr lang="en-US" sz="20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368326" y="1548705"/>
            <a:ext cx="10018713" cy="5303520"/>
          </a:xfrm>
        </p:spPr>
        <p:txBody>
          <a:bodyPr>
            <a:normAutofit/>
          </a:bodyPr>
          <a:lstStyle/>
          <a:p>
            <a:r>
              <a:rPr lang="en-US" dirty="0" smtClean="0">
                <a:cs typeface="Times New Roman" panose="02020603050405020304" pitchFamily="18" charset="0"/>
              </a:rPr>
              <a:t>Decision </a:t>
            </a:r>
            <a:r>
              <a:rPr lang="en-US" dirty="0">
                <a:cs typeface="Times New Roman" panose="02020603050405020304" pitchFamily="18" charset="0"/>
              </a:rPr>
              <a:t>Tree Classifier model should be deployed because for this business problem, recall score is more relevant because it measures how many of the actual fraudulent payments the model identified as fraud</a:t>
            </a:r>
            <a:r>
              <a:rPr lang="en-US" dirty="0" smtClean="0">
                <a:cs typeface="Times New Roman" panose="02020603050405020304" pitchFamily="18" charset="0"/>
              </a:rPr>
              <a:t>.</a:t>
            </a:r>
          </a:p>
          <a:p>
            <a:r>
              <a:rPr lang="en-US" dirty="0"/>
              <a:t>In conclusion, our machine learning model has emerged as a powerful weapon in the ongoing war against fraud. Its ability to continuously learn and adapt provides a significant advantage over static, rule-based systems. As fraudsters develop new tactics, the model can be retrained to identify these emerging threats. By leveraging these advancements, we can create a more secure and reliable financial ecosystem for everyone.</a:t>
            </a:r>
          </a:p>
          <a:p>
            <a:endParaRPr lang="en-US" dirty="0">
              <a:cs typeface="Times New Roman" panose="02020603050405020304" pitchFamily="18" charset="0"/>
            </a:endParaRPr>
          </a:p>
          <a:p>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399829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4762099"/>
          </a:xfrm>
        </p:spPr>
        <p:txBody>
          <a:bodyPr>
            <a:normAutofit/>
          </a:bodyPr>
          <a:lstStyle/>
          <a:p>
            <a:r>
              <a:rPr lang="en-US" sz="5400" dirty="0" smtClean="0">
                <a:latin typeface="Times New Roman" panose="02020603050405020304" pitchFamily="18" charset="0"/>
                <a:cs typeface="Times New Roman" panose="02020603050405020304" pitchFamily="18" charset="0"/>
              </a:rPr>
              <a:t/>
            </a:r>
            <a:br>
              <a:rPr lang="en-US" sz="5400" dirty="0" smtClean="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
        <p:nvSpPr>
          <p:cNvPr id="2" name="Rectangle 1"/>
          <p:cNvSpPr/>
          <p:nvPr/>
        </p:nvSpPr>
        <p:spPr>
          <a:xfrm>
            <a:off x="4329684" y="2967335"/>
            <a:ext cx="3532635" cy="923330"/>
          </a:xfrm>
          <a:prstGeom prst="rect">
            <a:avLst/>
          </a:prstGeom>
          <a:noFill/>
        </p:spPr>
        <p:txBody>
          <a:bodyPr wrap="none" lIns="91440" tIns="45720" rIns="91440" bIns="45720">
            <a:spAutoFit/>
          </a:bodyPr>
          <a:lstStyle/>
          <a:p>
            <a:pPr algn="ctr"/>
            <a:r>
              <a:rPr lang="en-US" sz="5400" b="1" dirty="0" smtClean="0">
                <a:ln w="13462">
                  <a:solidFill>
                    <a:srgbClr val="FFFF00"/>
                  </a:solidFill>
                  <a:prstDash val="solid"/>
                </a:ln>
                <a:solidFill>
                  <a:schemeClr val="accent1">
                    <a:lumMod val="50000"/>
                  </a:schemeClr>
                </a:solidFill>
                <a:effectLst>
                  <a:outerShdw blurRad="50800" dist="38100" dir="2700000" algn="tl" rotWithShape="0">
                    <a:prstClr val="black">
                      <a:alpha val="40000"/>
                    </a:prstClr>
                  </a:outerShdw>
                </a:effectLst>
              </a:rPr>
              <a:t>Thank You</a:t>
            </a:r>
            <a:endParaRPr lang="en-US" sz="5400" b="1" dirty="0">
              <a:ln w="13462">
                <a:solidFill>
                  <a:srgbClr val="FFFF00"/>
                </a:solidFill>
                <a:prstDash val="solid"/>
              </a:ln>
              <a:solidFill>
                <a:schemeClr val="accent1">
                  <a:lumMod val="50000"/>
                </a:schemeClr>
              </a:solidFill>
              <a:effectLst>
                <a:outerShdw blurRad="50800" dist="38100" dir="2700000" algn="tl" rotWithShape="0">
                  <a:prstClr val="black">
                    <a:alpha val="40000"/>
                  </a:prstClr>
                </a:outerShdw>
              </a:effectLst>
            </a:endParaRPr>
          </a:p>
        </p:txBody>
      </p:sp>
      <p:sp>
        <p:nvSpPr>
          <p:cNvPr id="3" name="AutoShape 2" descr="Pink Thank You Typography Vector"/>
          <p:cNvSpPr>
            <a:spLocks noChangeAspect="1" noChangeArrowheads="1"/>
          </p:cNvSpPr>
          <p:nvPr/>
        </p:nvSpPr>
        <p:spPr bwMode="auto">
          <a:xfrm>
            <a:off x="155574" y="-144463"/>
            <a:ext cx="5065649" cy="50656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1953768" y="-144463"/>
            <a:ext cx="6979920" cy="6979920"/>
          </a:xfrm>
          <a:prstGeom prst="rect">
            <a:avLst/>
          </a:prstGeom>
        </p:spPr>
      </p:pic>
    </p:spTree>
    <p:extLst>
      <p:ext uri="{BB962C8B-B14F-4D97-AF65-F5344CB8AC3E}">
        <p14:creationId xmlns:p14="http://schemas.microsoft.com/office/powerpoint/2010/main" val="1504221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748</TotalTime>
  <Words>946</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Calibri</vt:lpstr>
      <vt:lpstr>Times New Roman</vt:lpstr>
      <vt:lpstr>Trebuchet MS</vt:lpstr>
      <vt:lpstr>Wingdings 3</vt:lpstr>
      <vt:lpstr>Facet</vt:lpstr>
      <vt:lpstr>ONLINE PAYMENT FRAUD DETECTION  USING  MACHINE LEARNING MODEL        </vt:lpstr>
      <vt:lpstr>TABLE OF CONTENTS</vt:lpstr>
      <vt:lpstr>INTRODUCTION</vt:lpstr>
      <vt:lpstr>EXECUTIVE SUMMARY</vt:lpstr>
      <vt:lpstr>VISUALIZATIONS</vt:lpstr>
      <vt:lpstr>VISUALIZATIONS</vt:lpstr>
      <vt:lpstr>STREAMLIT WEB APPLICATION</vt:lpstr>
      <vt:lpstr>CONCLUSION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Microsoft account</cp:lastModifiedBy>
  <cp:revision>46</cp:revision>
  <dcterms:created xsi:type="dcterms:W3CDTF">2022-10-27T11:48:29Z</dcterms:created>
  <dcterms:modified xsi:type="dcterms:W3CDTF">2024-06-15T12:05:30Z</dcterms:modified>
</cp:coreProperties>
</file>