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Comfortaa Regular"/>
      <p:regular r:id="rId31"/>
      <p:bold r:id="rId32"/>
    </p:embeddedFont>
    <p:embeddedFont>
      <p:font typeface="Maven Pro"/>
      <p:regular r:id="rId33"/>
      <p:bold r:id="rId34"/>
    </p:embeddedFont>
    <p:embeddedFont>
      <p:font typeface="Comfortaa"/>
      <p:regular r:id="rId35"/>
      <p:bold r:id="rId36"/>
    </p:embeddedFont>
    <p:embeddedFont>
      <p:font typeface="Maven Pro Regular"/>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384336-E732-4115-BBAD-DCBCCF5E7015}">
  <a:tblStyle styleId="{C5384336-E732-4115-BBAD-DCBCCF5E701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Regular-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ComfortaaRegular-bold.fntdata"/><Relationship Id="rId13" Type="http://schemas.openxmlformats.org/officeDocument/2006/relationships/slide" Target="slides/slide8.xml"/><Relationship Id="rId35" Type="http://schemas.openxmlformats.org/officeDocument/2006/relationships/font" Target="fonts/Comfortaa-regular.fntdata"/><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37" Type="http://schemas.openxmlformats.org/officeDocument/2006/relationships/font" Target="fonts/MavenProRegular-regular.fntdata"/><Relationship Id="rId14" Type="http://schemas.openxmlformats.org/officeDocument/2006/relationships/slide" Target="slides/slide9.xml"/><Relationship Id="rId36" Type="http://schemas.openxmlformats.org/officeDocument/2006/relationships/font" Target="fonts/Comfortaa-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avenProRegula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9eb8bf3b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9eb8bf3b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9ed5f85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9ed5f85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9ed5f845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9ed5f845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9ed5f845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9ed5f845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91ca93b6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91ca93b6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9193662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9193662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9f4deba4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9f4deba4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9193662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9193662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9f4deb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9f4deb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98f749a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98f749a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98f749a3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98f749a3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98f749a3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98f749a3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9f4deba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9f4deba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9f4deba4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9f4deba4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91ca93b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91ca93b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9ed5f84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9ed5f84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677050" y="546450"/>
            <a:ext cx="7378200" cy="174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latin typeface="Maven Pro"/>
                <a:ea typeface="Maven Pro"/>
                <a:cs typeface="Maven Pro"/>
                <a:sym typeface="Maven Pro"/>
              </a:rPr>
              <a:t>NUMERICAL METHODS</a:t>
            </a:r>
            <a:endParaRPr b="1" sz="4000">
              <a:latin typeface="Maven Pro"/>
              <a:ea typeface="Maven Pro"/>
              <a:cs typeface="Maven Pro"/>
              <a:sym typeface="Maven Pro"/>
            </a:endParaRPr>
          </a:p>
        </p:txBody>
      </p:sp>
      <p:sp>
        <p:nvSpPr>
          <p:cNvPr id="68" name="Google Shape;68;p13"/>
          <p:cNvSpPr txBox="1"/>
          <p:nvPr>
            <p:ph idx="1" type="subTitle"/>
          </p:nvPr>
        </p:nvSpPr>
        <p:spPr>
          <a:xfrm>
            <a:off x="677050" y="2528600"/>
            <a:ext cx="5504400" cy="6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2CC"/>
                </a:solidFill>
                <a:latin typeface="Maven Pro"/>
                <a:ea typeface="Maven Pro"/>
                <a:cs typeface="Maven Pro"/>
                <a:sym typeface="Maven Pro"/>
              </a:rPr>
              <a:t>DIFFERENTIAL EQUATIONS</a:t>
            </a:r>
            <a:endParaRPr b="1" sz="2200">
              <a:solidFill>
                <a:srgbClr val="FFF2CC"/>
              </a:solidFill>
              <a:latin typeface="Maven Pro"/>
              <a:ea typeface="Maven Pro"/>
              <a:cs typeface="Maven Pro"/>
              <a:sym typeface="Maven Pro"/>
            </a:endParaRPr>
          </a:p>
        </p:txBody>
      </p:sp>
      <p:sp>
        <p:nvSpPr>
          <p:cNvPr id="69" name="Google Shape;69;p13"/>
          <p:cNvSpPr txBox="1"/>
          <p:nvPr/>
        </p:nvSpPr>
        <p:spPr>
          <a:xfrm>
            <a:off x="713850" y="3278925"/>
            <a:ext cx="3566400" cy="6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9FC5E8"/>
                </a:solidFill>
                <a:latin typeface="Nunito"/>
                <a:ea typeface="Nunito"/>
                <a:cs typeface="Nunito"/>
                <a:sym typeface="Nunito"/>
              </a:rPr>
              <a:t>EP-203</a:t>
            </a:r>
            <a:r>
              <a:rPr b="1" lang="en" sz="1500">
                <a:solidFill>
                  <a:schemeClr val="lt1"/>
                </a:solidFill>
                <a:latin typeface="Nunito"/>
                <a:ea typeface="Nunito"/>
                <a:cs typeface="Nunito"/>
                <a:sym typeface="Nunito"/>
              </a:rPr>
              <a:t> </a:t>
            </a:r>
            <a:r>
              <a:rPr b="1" lang="en" sz="1500">
                <a:solidFill>
                  <a:srgbClr val="FFFFFF"/>
                </a:solidFill>
                <a:latin typeface="Nunito"/>
                <a:ea typeface="Nunito"/>
                <a:cs typeface="Nunito"/>
                <a:sym typeface="Nunito"/>
              </a:rPr>
              <a:t>MATHEMATICAL PHYSICS</a:t>
            </a:r>
            <a:endParaRPr b="1" sz="1500">
              <a:solidFill>
                <a:srgbClr val="FFFFFF"/>
              </a:solidFill>
              <a:latin typeface="Nunito"/>
              <a:ea typeface="Nunito"/>
              <a:cs typeface="Nunito"/>
              <a:sym typeface="Nunito"/>
            </a:endParaRPr>
          </a:p>
          <a:p>
            <a:pPr indent="0" lvl="0" marL="0" rtl="0" algn="l">
              <a:spcBef>
                <a:spcPts val="0"/>
              </a:spcBef>
              <a:spcAft>
                <a:spcPts val="0"/>
              </a:spcAft>
              <a:buNone/>
            </a:pPr>
            <a:r>
              <a:rPr b="1" lang="en" sz="1500">
                <a:solidFill>
                  <a:srgbClr val="FFFFFF"/>
                </a:solidFill>
                <a:latin typeface="Nunito"/>
                <a:ea typeface="Nunito"/>
                <a:cs typeface="Nunito"/>
                <a:sym typeface="Nunito"/>
              </a:rPr>
              <a:t>ADITYA SINGH </a:t>
            </a:r>
            <a:r>
              <a:rPr b="1" lang="en" sz="1500">
                <a:solidFill>
                  <a:srgbClr val="D9D9D9"/>
                </a:solidFill>
                <a:latin typeface="Nunito"/>
                <a:ea typeface="Nunito"/>
                <a:cs typeface="Nunito"/>
                <a:sym typeface="Nunito"/>
              </a:rPr>
              <a:t>2K19/EP/005</a:t>
            </a:r>
            <a:endParaRPr b="1" sz="1500">
              <a:solidFill>
                <a:srgbClr val="D9D9D9"/>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2248000" y="396750"/>
            <a:ext cx="2020500" cy="74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700">
                <a:latin typeface="Maven Pro"/>
                <a:ea typeface="Maven Pro"/>
                <a:cs typeface="Maven Pro"/>
                <a:sym typeface="Maven Pro"/>
              </a:rPr>
              <a:t>History</a:t>
            </a:r>
            <a:endParaRPr b="1" sz="3700">
              <a:latin typeface="Maven Pro"/>
              <a:ea typeface="Maven Pro"/>
              <a:cs typeface="Maven Pro"/>
              <a:sym typeface="Maven Pro"/>
            </a:endParaRPr>
          </a:p>
        </p:txBody>
      </p:sp>
      <p:sp>
        <p:nvSpPr>
          <p:cNvPr id="130" name="Google Shape;130;p22"/>
          <p:cNvSpPr txBox="1"/>
          <p:nvPr>
            <p:ph idx="4294967295" type="subTitle"/>
          </p:nvPr>
        </p:nvSpPr>
        <p:spPr>
          <a:xfrm>
            <a:off x="2248000" y="1299925"/>
            <a:ext cx="4631400" cy="33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434343"/>
                </a:solidFill>
                <a:latin typeface="Comfortaa Regular"/>
                <a:ea typeface="Comfortaa Regular"/>
                <a:cs typeface="Comfortaa Regular"/>
                <a:sym typeface="Comfortaa Regular"/>
              </a:rPr>
              <a:t>The Runge-Kutta Method was developed by two German men </a:t>
            </a:r>
            <a:r>
              <a:rPr b="1" lang="en">
                <a:solidFill>
                  <a:srgbClr val="434343"/>
                </a:solidFill>
                <a:latin typeface="Comfortaa"/>
                <a:ea typeface="Comfortaa"/>
                <a:cs typeface="Comfortaa"/>
                <a:sym typeface="Comfortaa"/>
              </a:rPr>
              <a:t>Carl Runge, and Martin Kutta in 1901</a:t>
            </a:r>
            <a:r>
              <a:rPr lang="en" sz="1200">
                <a:solidFill>
                  <a:srgbClr val="434343"/>
                </a:solidFill>
                <a:latin typeface="Comfortaa Regular"/>
                <a:ea typeface="Comfortaa Regular"/>
                <a:cs typeface="Comfortaa Regular"/>
                <a:sym typeface="Comfortaa Regular"/>
              </a:rPr>
              <a:t>. Carl Runge extended the approximation method of Euler to a more elaborate scheme which was </a:t>
            </a:r>
            <a:r>
              <a:rPr b="1" lang="en">
                <a:solidFill>
                  <a:srgbClr val="434343"/>
                </a:solidFill>
                <a:latin typeface="Comfortaa"/>
                <a:ea typeface="Comfortaa"/>
                <a:cs typeface="Comfortaa"/>
                <a:sym typeface="Comfortaa"/>
              </a:rPr>
              <a:t>capable of greater accuracy</a:t>
            </a:r>
            <a:r>
              <a:rPr lang="en" sz="1200">
                <a:solidFill>
                  <a:srgbClr val="434343"/>
                </a:solidFill>
                <a:latin typeface="Comfortaa Regular"/>
                <a:ea typeface="Comfortaa Regular"/>
                <a:cs typeface="Comfortaa Regular"/>
                <a:sym typeface="Comfortaa Regular"/>
              </a:rPr>
              <a:t>. K.W. Kutta analyzed some numerical methods and introduced amongst other methods used for the </a:t>
            </a:r>
            <a:r>
              <a:rPr b="1" lang="en">
                <a:solidFill>
                  <a:srgbClr val="434343"/>
                </a:solidFill>
                <a:latin typeface="Comfortaa"/>
                <a:ea typeface="Comfortaa"/>
                <a:cs typeface="Comfortaa"/>
                <a:sym typeface="Comfortaa"/>
              </a:rPr>
              <a:t>approximate solutions of ordinary differential equations</a:t>
            </a:r>
            <a:r>
              <a:rPr lang="en" sz="1200">
                <a:solidFill>
                  <a:srgbClr val="434343"/>
                </a:solidFill>
                <a:latin typeface="Comfortaa Regular"/>
                <a:ea typeface="Comfortaa Regular"/>
                <a:cs typeface="Comfortaa Regular"/>
                <a:sym typeface="Comfortaa Regular"/>
              </a:rPr>
              <a:t>.  The paper, which appeared in 1901, made a complete classification of order 4 methods and introduced the famous method, known now as the classical Runge-Kutta method.</a:t>
            </a:r>
            <a:endParaRPr sz="1200">
              <a:solidFill>
                <a:srgbClr val="434343"/>
              </a:solidFill>
              <a:latin typeface="Comfortaa Regular"/>
              <a:ea typeface="Comfortaa Regular"/>
              <a:cs typeface="Comfortaa Regular"/>
              <a:sym typeface="Comfortaa Regular"/>
            </a:endParaRPr>
          </a:p>
        </p:txBody>
      </p:sp>
      <p:pic>
        <p:nvPicPr>
          <p:cNvPr id="131" name="Google Shape;131;p22"/>
          <p:cNvPicPr preferRelativeResize="0"/>
          <p:nvPr/>
        </p:nvPicPr>
        <p:blipFill>
          <a:blip r:embed="rId3">
            <a:alphaModFix/>
          </a:blip>
          <a:stretch>
            <a:fillRect/>
          </a:stretch>
        </p:blipFill>
        <p:spPr>
          <a:xfrm>
            <a:off x="7224800" y="2767025"/>
            <a:ext cx="1248504" cy="1808450"/>
          </a:xfrm>
          <a:prstGeom prst="rect">
            <a:avLst/>
          </a:prstGeom>
          <a:noFill/>
          <a:ln>
            <a:noFill/>
          </a:ln>
        </p:spPr>
      </p:pic>
      <p:pic>
        <p:nvPicPr>
          <p:cNvPr id="132" name="Google Shape;132;p22"/>
          <p:cNvPicPr preferRelativeResize="0"/>
          <p:nvPr/>
        </p:nvPicPr>
        <p:blipFill>
          <a:blip r:embed="rId4">
            <a:alphaModFix/>
          </a:blip>
          <a:stretch>
            <a:fillRect/>
          </a:stretch>
        </p:blipFill>
        <p:spPr>
          <a:xfrm>
            <a:off x="481575" y="938600"/>
            <a:ext cx="1248500" cy="1684650"/>
          </a:xfrm>
          <a:prstGeom prst="rect">
            <a:avLst/>
          </a:prstGeom>
          <a:noFill/>
          <a:ln>
            <a:noFill/>
          </a:ln>
        </p:spPr>
      </p:pic>
      <p:sp>
        <p:nvSpPr>
          <p:cNvPr id="133" name="Google Shape;133;p22"/>
          <p:cNvSpPr txBox="1"/>
          <p:nvPr/>
        </p:nvSpPr>
        <p:spPr>
          <a:xfrm>
            <a:off x="208525" y="2623250"/>
            <a:ext cx="1794600" cy="42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Martin Wilhelm Kutta </a:t>
            </a:r>
            <a:r>
              <a:rPr lang="en" sz="800"/>
              <a:t>(</a:t>
            </a:r>
            <a:r>
              <a:rPr lang="en" sz="800"/>
              <a:t>3 November 1867 – 25 December 1944)</a:t>
            </a:r>
            <a:endParaRPr sz="800"/>
          </a:p>
        </p:txBody>
      </p:sp>
      <p:sp>
        <p:nvSpPr>
          <p:cNvPr id="134" name="Google Shape;134;p22"/>
          <p:cNvSpPr txBox="1"/>
          <p:nvPr/>
        </p:nvSpPr>
        <p:spPr>
          <a:xfrm>
            <a:off x="6951750" y="2304150"/>
            <a:ext cx="17946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Carl David Tolmé Runge (30 August 1856 – 3 January 1927)</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8" name="Shape 138"/>
        <p:cNvGrpSpPr/>
        <p:nvPr/>
      </p:nvGrpSpPr>
      <p:grpSpPr>
        <a:xfrm>
          <a:off x="0" y="0"/>
          <a:ext cx="0" cy="0"/>
          <a:chOff x="0" y="0"/>
          <a:chExt cx="0" cy="0"/>
        </a:xfrm>
      </p:grpSpPr>
      <p:sp>
        <p:nvSpPr>
          <p:cNvPr id="139" name="Google Shape;139;p23"/>
          <p:cNvSpPr txBox="1"/>
          <p:nvPr>
            <p:ph type="ctrTitle"/>
          </p:nvPr>
        </p:nvSpPr>
        <p:spPr>
          <a:xfrm>
            <a:off x="390525" y="1819275"/>
            <a:ext cx="8222100" cy="13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800">
                <a:latin typeface="Maven Pro"/>
                <a:ea typeface="Maven Pro"/>
                <a:cs typeface="Maven Pro"/>
                <a:sym typeface="Maven Pro"/>
              </a:rPr>
              <a:t>THE COMPARISON</a:t>
            </a:r>
            <a:endParaRPr b="1" sz="3800">
              <a:latin typeface="Maven Pro"/>
              <a:ea typeface="Maven Pro"/>
              <a:cs typeface="Maven Pro"/>
              <a:sym typeface="Maven Pro"/>
            </a:endParaRPr>
          </a:p>
          <a:p>
            <a:pPr indent="0" lvl="0" marL="0" rtl="0" algn="l">
              <a:spcBef>
                <a:spcPts val="0"/>
              </a:spcBef>
              <a:spcAft>
                <a:spcPts val="0"/>
              </a:spcAft>
              <a:buNone/>
            </a:pPr>
            <a:r>
              <a:rPr b="1" lang="en" sz="2700">
                <a:latin typeface="Maven Pro"/>
                <a:ea typeface="Maven Pro"/>
                <a:cs typeface="Maven Pro"/>
                <a:sym typeface="Maven Pro"/>
              </a:rPr>
              <a:t>WHY THIS METHOD</a:t>
            </a:r>
            <a:endParaRPr b="1" sz="27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43" name="Shape 143"/>
        <p:cNvGrpSpPr/>
        <p:nvPr/>
      </p:nvGrpSpPr>
      <p:grpSpPr>
        <a:xfrm>
          <a:off x="0" y="0"/>
          <a:ext cx="0" cy="0"/>
          <a:chOff x="0" y="0"/>
          <a:chExt cx="0" cy="0"/>
        </a:xfrm>
      </p:grpSpPr>
      <p:sp>
        <p:nvSpPr>
          <p:cNvPr id="144" name="Google Shape;144;p24"/>
          <p:cNvSpPr txBox="1"/>
          <p:nvPr/>
        </p:nvSpPr>
        <p:spPr>
          <a:xfrm>
            <a:off x="4986738" y="2283550"/>
            <a:ext cx="24339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500">
                <a:latin typeface="Times New Roman"/>
                <a:ea typeface="Times New Roman"/>
                <a:cs typeface="Times New Roman"/>
                <a:sym typeface="Times New Roman"/>
              </a:rPr>
              <a:t>for n = 0, 1, 2, 3,......</a:t>
            </a:r>
            <a:endParaRPr b="1" i="1" sz="1500">
              <a:latin typeface="Times New Roman"/>
              <a:ea typeface="Times New Roman"/>
              <a:cs typeface="Times New Roman"/>
              <a:sym typeface="Times New Roman"/>
            </a:endParaRPr>
          </a:p>
        </p:txBody>
      </p:sp>
      <p:sp>
        <p:nvSpPr>
          <p:cNvPr id="145" name="Google Shape;145;p24"/>
          <p:cNvSpPr txBox="1"/>
          <p:nvPr>
            <p:ph type="ctrTitle"/>
          </p:nvPr>
        </p:nvSpPr>
        <p:spPr>
          <a:xfrm>
            <a:off x="454825" y="402750"/>
            <a:ext cx="2778300" cy="5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700">
                <a:solidFill>
                  <a:srgbClr val="E06666"/>
                </a:solidFill>
                <a:latin typeface="Maven Pro"/>
                <a:ea typeface="Maven Pro"/>
                <a:cs typeface="Maven Pro"/>
                <a:sym typeface="Maven Pro"/>
              </a:rPr>
              <a:t>Formulas Used</a:t>
            </a:r>
            <a:endParaRPr b="1" sz="2700">
              <a:solidFill>
                <a:srgbClr val="E06666"/>
              </a:solidFill>
              <a:latin typeface="Maven Pro"/>
              <a:ea typeface="Maven Pro"/>
              <a:cs typeface="Maven Pro"/>
              <a:sym typeface="Maven Pro"/>
            </a:endParaRPr>
          </a:p>
        </p:txBody>
      </p:sp>
      <p:pic>
        <p:nvPicPr>
          <p:cNvPr descr="{&quot;type&quot;:&quot;$&quot;,&quot;font&quot;:{&quot;family&quot;:&quot;Arial&quot;,&quot;color&quot;:null,&quot;size&quot;:12.000000000000002},&quot;code&quot;:&quot;$\\frac{dy}{dy}=f\\left(x,y\\right),\\,y\\left(x_{0}\\right)=y_{0}$&quot;,&quot;id&quot;:&quot;1&quot;,&quot;ts&quot;:1600619579437,&quot;cs&quot;:&quot;p3hUnPOuATjMmp0H94umFA==&quot;,&quot;size&quot;:{&quot;width&quot;:212.00008346456693,&quot;height&quot;:30.00001181102361}}" id="146" name="Google Shape;146;p24"/>
          <p:cNvPicPr preferRelativeResize="0"/>
          <p:nvPr/>
        </p:nvPicPr>
        <p:blipFill>
          <a:blip r:embed="rId3">
            <a:alphaModFix/>
          </a:blip>
          <a:stretch>
            <a:fillRect/>
          </a:stretch>
        </p:blipFill>
        <p:spPr>
          <a:xfrm>
            <a:off x="4346813" y="679850"/>
            <a:ext cx="3439685" cy="486750"/>
          </a:xfrm>
          <a:prstGeom prst="rect">
            <a:avLst/>
          </a:prstGeom>
          <a:noFill/>
          <a:ln>
            <a:noFill/>
          </a:ln>
        </p:spPr>
      </p:pic>
      <p:pic>
        <p:nvPicPr>
          <p:cNvPr descr="{&quot;font&quot;:{&quot;size&quot;:12,&quot;color&quot;:null,&quot;family&quot;:&quot;Arial&quot;},&quot;id&quot;:&quot;3&quot;,&quot;code&quot;:&quot;$k_{1}=f\\left(x_{n},y_{n}\\right),$&quot;,&quot;type&quot;:&quot;$&quot;,&quot;ts&quot;:1600619726736,&quot;cs&quot;:&quot;H56hfMdzLYEUtBjJDKyU9A==&quot;,&quot;size&quot;:{&quot;width&quot;:129.0000507874016,&quot;height&quot;:20.00000787401575}}" id="147" name="Google Shape;147;p24"/>
          <p:cNvPicPr preferRelativeResize="0"/>
          <p:nvPr/>
        </p:nvPicPr>
        <p:blipFill>
          <a:blip r:embed="rId4">
            <a:alphaModFix/>
          </a:blip>
          <a:stretch>
            <a:fillRect/>
          </a:stretch>
        </p:blipFill>
        <p:spPr>
          <a:xfrm>
            <a:off x="1248513" y="1537450"/>
            <a:ext cx="1800125" cy="279100"/>
          </a:xfrm>
          <a:prstGeom prst="rect">
            <a:avLst/>
          </a:prstGeom>
          <a:noFill/>
          <a:ln>
            <a:noFill/>
          </a:ln>
        </p:spPr>
      </p:pic>
      <p:pic>
        <p:nvPicPr>
          <p:cNvPr descr="{&quot;font&quot;:{&quot;color&quot;:null,&quot;size&quot;:11.999999999999998,&quot;family&quot;:&quot;Arial&quot;},&quot;code&quot;:&quot;$k_{2}=f\\left(x_{n}+\\frac{h}{2},y_{n}+h\\frac{k_{1}}{2}\\right),$&quot;,&quot;id&quot;:&quot;4&quot;,&quot;type&quot;:&quot;$&quot;,&quot;ts&quot;:1600619819872,&quot;cs&quot;:&quot;EPeCIXLcZUrnLo/xRz5kCA==&quot;,&quot;size&quot;:{&quot;width&quot;:238.00009370078737,&quot;height&quot;:37.00001456692914}}" id="148" name="Google Shape;148;p24"/>
          <p:cNvPicPr preferRelativeResize="0"/>
          <p:nvPr/>
        </p:nvPicPr>
        <p:blipFill>
          <a:blip r:embed="rId5">
            <a:alphaModFix/>
          </a:blip>
          <a:stretch>
            <a:fillRect/>
          </a:stretch>
        </p:blipFill>
        <p:spPr>
          <a:xfrm>
            <a:off x="1248513" y="1901150"/>
            <a:ext cx="3022601" cy="469900"/>
          </a:xfrm>
          <a:prstGeom prst="rect">
            <a:avLst/>
          </a:prstGeom>
          <a:noFill/>
          <a:ln>
            <a:noFill/>
          </a:ln>
        </p:spPr>
      </p:pic>
      <p:pic>
        <p:nvPicPr>
          <p:cNvPr descr="{&quot;id&quot;:&quot;5&quot;,&quot;code&quot;:&quot;$k_{3}=f\\left(x_{n}+\\frac{h}{2},y_{n}+h\\frac{k_{2}}{2}\\right),$&quot;,&quot;font&quot;:{&quot;family&quot;:&quot;Arial&quot;,&quot;color&quot;:null,&quot;size&quot;:11.999999999999998},&quot;type&quot;:&quot;$&quot;,&quot;ts&quot;:1600619881874,&quot;cs&quot;:&quot;XnGo6A/bjPbHOfW8SA3hfA==&quot;,&quot;size&quot;:{&quot;width&quot;:238.00009370078737,&quot;height&quot;:37.00001456692914}}" id="149" name="Google Shape;149;p24"/>
          <p:cNvPicPr preferRelativeResize="0"/>
          <p:nvPr/>
        </p:nvPicPr>
        <p:blipFill>
          <a:blip r:embed="rId6">
            <a:alphaModFix/>
          </a:blip>
          <a:stretch>
            <a:fillRect/>
          </a:stretch>
        </p:blipFill>
        <p:spPr>
          <a:xfrm>
            <a:off x="1248513" y="2455638"/>
            <a:ext cx="3022601" cy="469900"/>
          </a:xfrm>
          <a:prstGeom prst="rect">
            <a:avLst/>
          </a:prstGeom>
          <a:noFill/>
          <a:ln>
            <a:noFill/>
          </a:ln>
        </p:spPr>
      </p:pic>
      <p:pic>
        <p:nvPicPr>
          <p:cNvPr descr="{&quot;id&quot;:&quot;6&quot;,&quot;type&quot;:&quot;$&quot;,&quot;code&quot;:&quot;$k_{4}=f\\left(x_{n}+h,y_{n}+hk_{3}\\right).$&quot;,&quot;font&quot;:{&quot;color&quot;:null,&quot;family&quot;:&quot;Arial&quot;,&quot;size&quot;:11.999999999999984},&quot;ts&quot;:1600619941991,&quot;cs&quot;:&quot;U7yecHpi5YxZ2NqG8RtxzQ==&quot;,&quot;size&quot;:{&quot;width&quot;:238.0000334645669,&quot;height&quot;:20.000007874015722}}" id="150" name="Google Shape;150;p24"/>
          <p:cNvPicPr preferRelativeResize="0"/>
          <p:nvPr/>
        </p:nvPicPr>
        <p:blipFill rotWithShape="1">
          <a:blip r:embed="rId7">
            <a:alphaModFix/>
          </a:blip>
          <a:srcRect b="-24988" l="0" r="0" t="-25003"/>
          <a:stretch/>
        </p:blipFill>
        <p:spPr>
          <a:xfrm>
            <a:off x="1248513" y="3010150"/>
            <a:ext cx="3022600" cy="381000"/>
          </a:xfrm>
          <a:prstGeom prst="rect">
            <a:avLst/>
          </a:prstGeom>
          <a:noFill/>
          <a:ln>
            <a:noFill/>
          </a:ln>
        </p:spPr>
      </p:pic>
      <p:pic>
        <p:nvPicPr>
          <p:cNvPr descr="{&quot;id&quot;:&quot;7&quot;,&quot;type&quot;:&quot;$&quot;,&quot;font&quot;:{&quot;size&quot;:12.000000321804125,&quot;family&quot;:&quot;Arial&quot;,&quot;color&quot;:null},&quot;code&quot;:&quot;$y_{n+1}=y_{n}+\\frac{h}{6}\\left(k_{1}+2k_{2}+2k_{3}+k_{4}\\right),$&quot;,&quot;ts&quot;:1600620018745,&quot;cs&quot;:&quot;RDWOt2n2uC3usPrwQh/i6A==&quot;,&quot;size&quot;:{&quot;width&quot;:319.000134145181,&quot;height&quot;:25.00001051294522}}" id="151" name="Google Shape;151;p24"/>
          <p:cNvPicPr preferRelativeResize="0"/>
          <p:nvPr/>
        </p:nvPicPr>
        <p:blipFill>
          <a:blip r:embed="rId8">
            <a:alphaModFix/>
          </a:blip>
          <a:stretch>
            <a:fillRect/>
          </a:stretch>
        </p:blipFill>
        <p:spPr>
          <a:xfrm>
            <a:off x="2620850" y="4393150"/>
            <a:ext cx="4051302" cy="317500"/>
          </a:xfrm>
          <a:prstGeom prst="rect">
            <a:avLst/>
          </a:prstGeom>
          <a:noFill/>
          <a:ln>
            <a:noFill/>
          </a:ln>
        </p:spPr>
      </p:pic>
      <p:pic>
        <p:nvPicPr>
          <p:cNvPr descr="{&quot;code&quot;:&quot;$x_{n+1}=x_{n}+h$&quot;,&quot;font&quot;:{&quot;color&quot;:null,&quot;size&quot;:12.000000321804135,&quot;family&quot;:&quot;Arial&quot;},&quot;type&quot;:&quot;$&quot;,&quot;id&quot;:&quot;8&quot;,&quot;ts&quot;:1600620070872,&quot;cs&quot;:&quot;BbC4zOUenPILCnyDok3mhw==&quot;,&quot;size&quot;:{&quot;width&quot;:125.0000525647261,&quot;height&quot;:18.00000756932056}}" id="152" name="Google Shape;152;p24"/>
          <p:cNvPicPr preferRelativeResize="0"/>
          <p:nvPr/>
        </p:nvPicPr>
        <p:blipFill>
          <a:blip r:embed="rId9">
            <a:alphaModFix/>
          </a:blip>
          <a:stretch>
            <a:fillRect/>
          </a:stretch>
        </p:blipFill>
        <p:spPr>
          <a:xfrm>
            <a:off x="3540825" y="3899800"/>
            <a:ext cx="1587501" cy="22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4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3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3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3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56" name="Shape 156"/>
        <p:cNvGrpSpPr/>
        <p:nvPr/>
      </p:nvGrpSpPr>
      <p:grpSpPr>
        <a:xfrm>
          <a:off x="0" y="0"/>
          <a:ext cx="0" cy="0"/>
          <a:chOff x="0" y="0"/>
          <a:chExt cx="0" cy="0"/>
        </a:xfrm>
      </p:grpSpPr>
      <p:sp>
        <p:nvSpPr>
          <p:cNvPr id="157" name="Google Shape;157;p25"/>
          <p:cNvSpPr txBox="1"/>
          <p:nvPr>
            <p:ph type="title"/>
          </p:nvPr>
        </p:nvSpPr>
        <p:spPr>
          <a:xfrm>
            <a:off x="927675" y="1699200"/>
            <a:ext cx="5795700" cy="289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rPr b="0" lang="en" sz="1100">
                <a:latin typeface="Maven Pro Regular"/>
                <a:ea typeface="Maven Pro Regular"/>
                <a:cs typeface="Maven Pro Regular"/>
                <a:sym typeface="Maven Pro Regular"/>
              </a:rPr>
              <a:t>k</a:t>
            </a:r>
            <a:r>
              <a:rPr b="0" baseline="-25000" lang="en" sz="1100">
                <a:latin typeface="Maven Pro Regular"/>
                <a:ea typeface="Maven Pro Regular"/>
                <a:cs typeface="Maven Pro Regular"/>
                <a:sym typeface="Maven Pro Regular"/>
              </a:rPr>
              <a:t>1</a:t>
            </a:r>
            <a:r>
              <a:rPr b="0" lang="en" sz="1100">
                <a:latin typeface="Maven Pro Regular"/>
                <a:ea typeface="Maven Pro Regular"/>
                <a:cs typeface="Maven Pro Regular"/>
                <a:sym typeface="Maven Pro Regular"/>
              </a:rPr>
              <a:t>=hf(</a:t>
            </a:r>
            <a:r>
              <a:rPr b="0" lang="en" sz="1100">
                <a:latin typeface="Maven Pro Regular"/>
                <a:ea typeface="Maven Pro Regular"/>
                <a:cs typeface="Maven Pro Regular"/>
                <a:sym typeface="Maven Pro Regular"/>
              </a:rPr>
              <a:t>x</a:t>
            </a:r>
            <a:r>
              <a:rPr b="0" baseline="-25000" lang="en" sz="1100">
                <a:latin typeface="Maven Pro Regular"/>
                <a:ea typeface="Maven Pro Regular"/>
                <a:cs typeface="Maven Pro Regular"/>
                <a:sym typeface="Maven Pro Regular"/>
              </a:rPr>
              <a:t>0</a:t>
            </a:r>
            <a:r>
              <a:rPr b="0" lang="en" sz="1100">
                <a:latin typeface="Maven Pro Regular"/>
                <a:ea typeface="Maven Pro Regular"/>
                <a:cs typeface="Maven Pro Regular"/>
                <a:sym typeface="Maven Pro Regular"/>
              </a:rPr>
              <a:t>,</a:t>
            </a:r>
            <a:r>
              <a:rPr b="0" lang="en" sz="1100">
                <a:latin typeface="Maven Pro Regular"/>
                <a:ea typeface="Maven Pro Regular"/>
                <a:cs typeface="Maven Pro Regular"/>
                <a:sym typeface="Maven Pro Regular"/>
              </a:rPr>
              <a:t>y</a:t>
            </a:r>
            <a:r>
              <a:rPr b="0" baseline="-25000" lang="en" sz="1100">
                <a:latin typeface="Maven Pro Regular"/>
                <a:ea typeface="Maven Pro Regular"/>
                <a:cs typeface="Maven Pro Regular"/>
                <a:sym typeface="Maven Pro Regular"/>
              </a:rPr>
              <a:t>0</a:t>
            </a:r>
            <a:r>
              <a:rPr b="0" lang="en" sz="1100">
                <a:latin typeface="Maven Pro Regular"/>
                <a:ea typeface="Maven Pro Regular"/>
                <a:cs typeface="Maven Pro Regular"/>
                <a:sym typeface="Maven Pro Regular"/>
              </a:rPr>
              <a:t>)=(0.1)f(0,1)=(0.1)⋅(-0.5)=-0.05</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rPr b="0" lang="en" sz="1100">
                <a:latin typeface="Maven Pro Regular"/>
                <a:ea typeface="Maven Pro Regular"/>
                <a:cs typeface="Maven Pro Regular"/>
                <a:sym typeface="Maven Pro Regular"/>
              </a:rPr>
              <a:t>k</a:t>
            </a:r>
            <a:r>
              <a:rPr b="0" baseline="-25000" lang="en" sz="1100">
                <a:latin typeface="Maven Pro Regular"/>
                <a:ea typeface="Maven Pro Regular"/>
                <a:cs typeface="Maven Pro Regular"/>
                <a:sym typeface="Maven Pro Regular"/>
              </a:rPr>
              <a:t>2</a:t>
            </a:r>
            <a:r>
              <a:rPr b="0" lang="en" sz="1100">
                <a:latin typeface="Maven Pro Regular"/>
                <a:ea typeface="Maven Pro Regular"/>
                <a:cs typeface="Maven Pro Regular"/>
                <a:sym typeface="Maven Pro Regular"/>
              </a:rPr>
              <a:t>=hf(</a:t>
            </a:r>
            <a:r>
              <a:rPr b="0" lang="en" sz="1100">
                <a:latin typeface="Maven Pro Regular"/>
                <a:ea typeface="Maven Pro Regular"/>
                <a:cs typeface="Maven Pro Regular"/>
                <a:sym typeface="Maven Pro Regular"/>
              </a:rPr>
              <a:t>x</a:t>
            </a:r>
            <a:r>
              <a:rPr b="0" baseline="-25000" lang="en" sz="1100">
                <a:latin typeface="Maven Pro Regular"/>
                <a:ea typeface="Maven Pro Regular"/>
                <a:cs typeface="Maven Pro Regular"/>
                <a:sym typeface="Maven Pro Regular"/>
              </a:rPr>
              <a:t>0</a:t>
            </a:r>
            <a:r>
              <a:rPr b="0" lang="en" sz="1100">
                <a:latin typeface="Maven Pro Regular"/>
                <a:ea typeface="Maven Pro Regular"/>
                <a:cs typeface="Maven Pro Regular"/>
                <a:sym typeface="Maven Pro Regular"/>
              </a:rPr>
              <a:t>+h/2,</a:t>
            </a:r>
            <a:r>
              <a:rPr b="0" lang="en" sz="1100">
                <a:latin typeface="Maven Pro Regular"/>
                <a:ea typeface="Maven Pro Regular"/>
                <a:cs typeface="Maven Pro Regular"/>
                <a:sym typeface="Maven Pro Regular"/>
              </a:rPr>
              <a:t>y</a:t>
            </a:r>
            <a:r>
              <a:rPr b="0" baseline="-25000" lang="en" sz="1100">
                <a:latin typeface="Maven Pro Regular"/>
                <a:ea typeface="Maven Pro Regular"/>
                <a:cs typeface="Maven Pro Regular"/>
                <a:sym typeface="Maven Pro Regular"/>
              </a:rPr>
              <a:t>0</a:t>
            </a:r>
            <a:r>
              <a:rPr b="0" lang="en" sz="1100">
                <a:latin typeface="Maven Pro Regular"/>
                <a:ea typeface="Maven Pro Regular"/>
                <a:cs typeface="Maven Pro Regular"/>
                <a:sym typeface="Maven Pro Regular"/>
              </a:rPr>
              <a:t>+k</a:t>
            </a:r>
            <a:r>
              <a:rPr b="0" baseline="-25000" lang="en" sz="1100">
                <a:latin typeface="Maven Pro Regular"/>
                <a:ea typeface="Maven Pro Regular"/>
                <a:cs typeface="Maven Pro Regular"/>
                <a:sym typeface="Maven Pro Regular"/>
              </a:rPr>
              <a:t>1</a:t>
            </a:r>
            <a:r>
              <a:rPr b="0" lang="en" sz="1100">
                <a:latin typeface="Maven Pro Regular"/>
                <a:ea typeface="Maven Pro Regular"/>
                <a:cs typeface="Maven Pro Regular"/>
                <a:sym typeface="Maven Pro Regular"/>
              </a:rPr>
              <a:t>/2)=(0.1)f(0.05,0.975)=(0.1)⋅(-0.4625)=-0.04625</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rPr b="0" lang="en" sz="1100">
                <a:latin typeface="Maven Pro Regular"/>
                <a:ea typeface="Maven Pro Regular"/>
                <a:cs typeface="Maven Pro Regular"/>
                <a:sym typeface="Maven Pro Regular"/>
              </a:rPr>
              <a:t>k</a:t>
            </a:r>
            <a:r>
              <a:rPr b="0" baseline="-25000" lang="en" sz="1100">
                <a:latin typeface="Maven Pro Regular"/>
                <a:ea typeface="Maven Pro Regular"/>
                <a:cs typeface="Maven Pro Regular"/>
                <a:sym typeface="Maven Pro Regular"/>
              </a:rPr>
              <a:t>3</a:t>
            </a:r>
            <a:r>
              <a:rPr b="0" lang="en" sz="1100">
                <a:latin typeface="Maven Pro Regular"/>
                <a:ea typeface="Maven Pro Regular"/>
                <a:cs typeface="Maven Pro Regular"/>
                <a:sym typeface="Maven Pro Regular"/>
              </a:rPr>
              <a:t>=hf(</a:t>
            </a:r>
            <a:r>
              <a:rPr b="0" lang="en" sz="1100">
                <a:latin typeface="Maven Pro Regular"/>
                <a:ea typeface="Maven Pro Regular"/>
                <a:cs typeface="Maven Pro Regular"/>
                <a:sym typeface="Maven Pro Regular"/>
              </a:rPr>
              <a:t>x</a:t>
            </a:r>
            <a:r>
              <a:rPr b="0" baseline="-25000" lang="en" sz="1100">
                <a:latin typeface="Maven Pro Regular"/>
                <a:ea typeface="Maven Pro Regular"/>
                <a:cs typeface="Maven Pro Regular"/>
                <a:sym typeface="Maven Pro Regular"/>
              </a:rPr>
              <a:t>0</a:t>
            </a:r>
            <a:r>
              <a:rPr b="0" lang="en" sz="1100">
                <a:latin typeface="Maven Pro Regular"/>
                <a:ea typeface="Maven Pro Regular"/>
                <a:cs typeface="Maven Pro Regular"/>
                <a:sym typeface="Maven Pro Regular"/>
              </a:rPr>
              <a:t>+h/2,</a:t>
            </a:r>
            <a:r>
              <a:rPr b="0" lang="en" sz="1100">
                <a:latin typeface="Maven Pro Regular"/>
                <a:ea typeface="Maven Pro Regular"/>
                <a:cs typeface="Maven Pro Regular"/>
                <a:sym typeface="Maven Pro Regular"/>
              </a:rPr>
              <a:t>y</a:t>
            </a:r>
            <a:r>
              <a:rPr b="0" baseline="-25000" lang="en" sz="1100">
                <a:latin typeface="Maven Pro Regular"/>
                <a:ea typeface="Maven Pro Regular"/>
                <a:cs typeface="Maven Pro Regular"/>
                <a:sym typeface="Maven Pro Regular"/>
              </a:rPr>
              <a:t>0</a:t>
            </a:r>
            <a:r>
              <a:rPr b="0" lang="en" sz="1100">
                <a:latin typeface="Maven Pro Regular"/>
                <a:ea typeface="Maven Pro Regular"/>
                <a:cs typeface="Maven Pro Regular"/>
                <a:sym typeface="Maven Pro Regular"/>
              </a:rPr>
              <a:t>+k</a:t>
            </a:r>
            <a:r>
              <a:rPr b="0" baseline="-25000" lang="en" sz="1100">
                <a:latin typeface="Maven Pro Regular"/>
                <a:ea typeface="Maven Pro Regular"/>
                <a:cs typeface="Maven Pro Regular"/>
                <a:sym typeface="Maven Pro Regular"/>
              </a:rPr>
              <a:t>2</a:t>
            </a:r>
            <a:r>
              <a:rPr b="0" lang="en" sz="1100">
                <a:latin typeface="Maven Pro Regular"/>
                <a:ea typeface="Maven Pro Regular"/>
                <a:cs typeface="Maven Pro Regular"/>
                <a:sym typeface="Maven Pro Regular"/>
              </a:rPr>
              <a:t>/2)=(0.1)f(0.05,0.97688)=(0.1)⋅(-0.46344)=-0.04634</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rPr b="0" lang="en" sz="1100">
                <a:latin typeface="Maven Pro Regular"/>
                <a:ea typeface="Maven Pro Regular"/>
                <a:cs typeface="Maven Pro Regular"/>
                <a:sym typeface="Maven Pro Regular"/>
              </a:rPr>
              <a:t>k</a:t>
            </a:r>
            <a:r>
              <a:rPr b="0" baseline="-25000" lang="en" sz="1100">
                <a:latin typeface="Maven Pro Regular"/>
                <a:ea typeface="Maven Pro Regular"/>
                <a:cs typeface="Maven Pro Regular"/>
                <a:sym typeface="Maven Pro Regular"/>
              </a:rPr>
              <a:t>4</a:t>
            </a:r>
            <a:r>
              <a:rPr b="0" lang="en" sz="1100">
                <a:latin typeface="Maven Pro Regular"/>
                <a:ea typeface="Maven Pro Regular"/>
                <a:cs typeface="Maven Pro Regular"/>
                <a:sym typeface="Maven Pro Regular"/>
              </a:rPr>
              <a:t>=hf(x</a:t>
            </a:r>
            <a:r>
              <a:rPr b="0" baseline="-25000" lang="en" sz="1100">
                <a:latin typeface="Maven Pro Regular"/>
                <a:ea typeface="Maven Pro Regular"/>
                <a:cs typeface="Maven Pro Regular"/>
                <a:sym typeface="Maven Pro Regular"/>
              </a:rPr>
              <a:t>0</a:t>
            </a:r>
            <a:r>
              <a:rPr b="0" lang="en" sz="1100">
                <a:latin typeface="Maven Pro Regular"/>
                <a:ea typeface="Maven Pro Regular"/>
                <a:cs typeface="Maven Pro Regular"/>
                <a:sym typeface="Maven Pro Regular"/>
              </a:rPr>
              <a:t>+h,</a:t>
            </a:r>
            <a:r>
              <a:rPr b="0" lang="en" sz="1100">
                <a:latin typeface="Maven Pro Regular"/>
                <a:ea typeface="Maven Pro Regular"/>
                <a:cs typeface="Maven Pro Regular"/>
                <a:sym typeface="Maven Pro Regular"/>
              </a:rPr>
              <a:t>y</a:t>
            </a:r>
            <a:r>
              <a:rPr b="0" baseline="-25000" lang="en" sz="1100">
                <a:latin typeface="Maven Pro Regular"/>
                <a:ea typeface="Maven Pro Regular"/>
                <a:cs typeface="Maven Pro Regular"/>
                <a:sym typeface="Maven Pro Regular"/>
              </a:rPr>
              <a:t>0</a:t>
            </a:r>
            <a:r>
              <a:rPr b="0" lang="en" sz="1100">
                <a:latin typeface="Maven Pro Regular"/>
                <a:ea typeface="Maven Pro Regular"/>
                <a:cs typeface="Maven Pro Regular"/>
                <a:sym typeface="Maven Pro Regular"/>
              </a:rPr>
              <a:t>+k</a:t>
            </a:r>
            <a:r>
              <a:rPr b="0" baseline="-25000" lang="en" sz="1100">
                <a:latin typeface="Maven Pro Regular"/>
                <a:ea typeface="Maven Pro Regular"/>
                <a:cs typeface="Maven Pro Regular"/>
                <a:sym typeface="Maven Pro Regular"/>
              </a:rPr>
              <a:t>3</a:t>
            </a:r>
            <a:r>
              <a:rPr b="0" lang="en" sz="1100">
                <a:latin typeface="Maven Pro Regular"/>
                <a:ea typeface="Maven Pro Regular"/>
                <a:cs typeface="Maven Pro Regular"/>
                <a:sym typeface="Maven Pro Regular"/>
              </a:rPr>
              <a:t>)=(0.1)f(0.1,0.95366)=(0.1)⋅(-0.42683)=-0.04268</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rPr b="0" lang="en" sz="1100">
                <a:latin typeface="Maven Pro Regular"/>
                <a:ea typeface="Maven Pro Regular"/>
                <a:cs typeface="Maven Pro Regular"/>
                <a:sym typeface="Maven Pro Regular"/>
              </a:rPr>
              <a:t>y</a:t>
            </a:r>
            <a:r>
              <a:rPr b="0" baseline="-25000" lang="en" sz="1100">
                <a:latin typeface="Maven Pro Regular"/>
                <a:ea typeface="Maven Pro Regular"/>
                <a:cs typeface="Maven Pro Regular"/>
                <a:sym typeface="Maven Pro Regular"/>
              </a:rPr>
              <a:t>1</a:t>
            </a:r>
            <a:r>
              <a:rPr b="0" lang="en" sz="1100">
                <a:latin typeface="Maven Pro Regular"/>
                <a:ea typeface="Maven Pro Regular"/>
                <a:cs typeface="Maven Pro Regular"/>
                <a:sym typeface="Maven Pro Regular"/>
              </a:rPr>
              <a:t>=y</a:t>
            </a:r>
            <a:r>
              <a:rPr b="0" baseline="-25000" lang="en" sz="1100">
                <a:latin typeface="Maven Pro Regular"/>
                <a:ea typeface="Maven Pro Regular"/>
                <a:cs typeface="Maven Pro Regular"/>
                <a:sym typeface="Maven Pro Regular"/>
              </a:rPr>
              <a:t>0</a:t>
            </a:r>
            <a:r>
              <a:rPr b="0" lang="en" sz="1100">
                <a:latin typeface="Maven Pro Regular"/>
                <a:ea typeface="Maven Pro Regular"/>
                <a:cs typeface="Maven Pro Regular"/>
                <a:sym typeface="Maven Pro Regular"/>
              </a:rPr>
              <a:t>+16(k</a:t>
            </a:r>
            <a:r>
              <a:rPr b="0" baseline="-25000" lang="en" sz="1100">
                <a:latin typeface="Maven Pro Regular"/>
                <a:ea typeface="Maven Pro Regular"/>
                <a:cs typeface="Maven Pro Regular"/>
                <a:sym typeface="Maven Pro Regular"/>
              </a:rPr>
              <a:t>1</a:t>
            </a:r>
            <a:r>
              <a:rPr b="0" lang="en" sz="1100">
                <a:latin typeface="Maven Pro Regular"/>
                <a:ea typeface="Maven Pro Regular"/>
                <a:cs typeface="Maven Pro Regular"/>
                <a:sym typeface="Maven Pro Regular"/>
              </a:rPr>
              <a:t>+2k</a:t>
            </a:r>
            <a:r>
              <a:rPr b="0" baseline="-25000" lang="en" sz="1100">
                <a:latin typeface="Maven Pro Regular"/>
                <a:ea typeface="Maven Pro Regular"/>
                <a:cs typeface="Maven Pro Regular"/>
                <a:sym typeface="Maven Pro Regular"/>
              </a:rPr>
              <a:t>2</a:t>
            </a:r>
            <a:r>
              <a:rPr b="0" lang="en" sz="1100">
                <a:latin typeface="Maven Pro Regular"/>
                <a:ea typeface="Maven Pro Regular"/>
                <a:cs typeface="Maven Pro Regular"/>
                <a:sym typeface="Maven Pro Regular"/>
              </a:rPr>
              <a:t>+2k</a:t>
            </a:r>
            <a:r>
              <a:rPr b="0" baseline="-25000" lang="en" sz="1100">
                <a:latin typeface="Maven Pro Regular"/>
                <a:ea typeface="Maven Pro Regular"/>
                <a:cs typeface="Maven Pro Regular"/>
                <a:sym typeface="Maven Pro Regular"/>
              </a:rPr>
              <a:t>3</a:t>
            </a:r>
            <a:r>
              <a:rPr b="0" lang="en" sz="1100">
                <a:latin typeface="Maven Pro Regular"/>
                <a:ea typeface="Maven Pro Regular"/>
                <a:cs typeface="Maven Pro Regular"/>
                <a:sym typeface="Maven Pro Regular"/>
              </a:rPr>
              <a:t>+k</a:t>
            </a:r>
            <a:r>
              <a:rPr b="0" baseline="-25000" lang="en" sz="1100">
                <a:latin typeface="Maven Pro Regular"/>
                <a:ea typeface="Maven Pro Regular"/>
                <a:cs typeface="Maven Pro Regular"/>
                <a:sym typeface="Maven Pro Regular"/>
              </a:rPr>
              <a:t>4</a:t>
            </a:r>
            <a:r>
              <a:rPr b="0" lang="en" sz="1100">
                <a:latin typeface="Maven Pro Regular"/>
                <a:ea typeface="Maven Pro Regular"/>
                <a:cs typeface="Maven Pro Regular"/>
                <a:sym typeface="Maven Pro Regular"/>
              </a:rPr>
              <a:t>)</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rPr b="0" lang="en" sz="1100">
                <a:latin typeface="Maven Pro Regular"/>
                <a:ea typeface="Maven Pro Regular"/>
                <a:cs typeface="Maven Pro Regular"/>
                <a:sym typeface="Maven Pro Regular"/>
              </a:rPr>
              <a:t>y</a:t>
            </a:r>
            <a:r>
              <a:rPr b="0" baseline="-25000" lang="en" sz="1100">
                <a:latin typeface="Maven Pro Regular"/>
                <a:ea typeface="Maven Pro Regular"/>
                <a:cs typeface="Maven Pro Regular"/>
                <a:sym typeface="Maven Pro Regular"/>
              </a:rPr>
              <a:t>1</a:t>
            </a:r>
            <a:r>
              <a:rPr b="0" lang="en" sz="1100">
                <a:latin typeface="Maven Pro Regular"/>
                <a:ea typeface="Maven Pro Regular"/>
                <a:cs typeface="Maven Pro Regular"/>
                <a:sym typeface="Maven Pro Regular"/>
              </a:rPr>
              <a:t>=1+16[-0.05+2(-0.04625)+2(-0.04634)+(-0.04268)]</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t/>
            </a:r>
            <a:endParaRPr b="0" sz="1100">
              <a:latin typeface="Maven Pro Regular"/>
              <a:ea typeface="Maven Pro Regular"/>
              <a:cs typeface="Maven Pro Regular"/>
              <a:sym typeface="Maven Pro Regular"/>
            </a:endParaRPr>
          </a:p>
          <a:p>
            <a:pPr indent="0" lvl="0" marL="0" rtl="0" algn="l">
              <a:spcBef>
                <a:spcPts val="0"/>
              </a:spcBef>
              <a:spcAft>
                <a:spcPts val="0"/>
              </a:spcAft>
              <a:buNone/>
            </a:pPr>
            <a:r>
              <a:rPr b="0" lang="en" sz="1100">
                <a:latin typeface="Maven Pro Regular"/>
                <a:ea typeface="Maven Pro Regular"/>
                <a:cs typeface="Maven Pro Regular"/>
                <a:sym typeface="Maven Pro Regular"/>
              </a:rPr>
              <a:t>∴ y(0.1)=0.95369</a:t>
            </a:r>
            <a:endParaRPr b="0" sz="1100">
              <a:latin typeface="Maven Pro Regular"/>
              <a:ea typeface="Maven Pro Regular"/>
              <a:cs typeface="Maven Pro Regular"/>
              <a:sym typeface="Maven Pro Regular"/>
            </a:endParaRPr>
          </a:p>
        </p:txBody>
      </p:sp>
      <p:sp>
        <p:nvSpPr>
          <p:cNvPr id="158" name="Google Shape;158;p25"/>
          <p:cNvSpPr txBox="1"/>
          <p:nvPr/>
        </p:nvSpPr>
        <p:spPr>
          <a:xfrm>
            <a:off x="927675" y="367400"/>
            <a:ext cx="4243500" cy="5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Maven Pro"/>
                <a:ea typeface="Maven Pro"/>
                <a:cs typeface="Maven Pro"/>
                <a:sym typeface="Maven Pro"/>
              </a:rPr>
              <a:t>Applying</a:t>
            </a:r>
            <a:r>
              <a:rPr b="1" lang="en" sz="2200">
                <a:solidFill>
                  <a:srgbClr val="FFFFFF"/>
                </a:solidFill>
                <a:latin typeface="Maven Pro"/>
                <a:ea typeface="Maven Pro"/>
                <a:cs typeface="Maven Pro"/>
                <a:sym typeface="Maven Pro"/>
              </a:rPr>
              <a:t> the Method</a:t>
            </a:r>
            <a:endParaRPr b="1" sz="2200">
              <a:solidFill>
                <a:srgbClr val="FFFFFF"/>
              </a:solidFill>
              <a:latin typeface="Maven Pro"/>
              <a:ea typeface="Maven Pro"/>
              <a:cs typeface="Maven Pro"/>
              <a:sym typeface="Maven Pro"/>
            </a:endParaRPr>
          </a:p>
        </p:txBody>
      </p:sp>
      <p:sp>
        <p:nvSpPr>
          <p:cNvPr id="159" name="Google Shape;159;p25"/>
          <p:cNvSpPr txBox="1"/>
          <p:nvPr/>
        </p:nvSpPr>
        <p:spPr>
          <a:xfrm>
            <a:off x="927675" y="1129725"/>
            <a:ext cx="6456900" cy="5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Comfortaa Regular"/>
                <a:ea typeface="Comfortaa Regular"/>
                <a:cs typeface="Comfortaa Regular"/>
                <a:sym typeface="Comfortaa Regular"/>
              </a:rPr>
              <a:t>Find y(0.2) for y′=x-y</a:t>
            </a:r>
            <a:r>
              <a:rPr baseline="30000" lang="en" sz="1300">
                <a:solidFill>
                  <a:srgbClr val="FFFFFF"/>
                </a:solidFill>
                <a:latin typeface="Comfortaa Regular"/>
                <a:ea typeface="Comfortaa Regular"/>
                <a:cs typeface="Comfortaa Regular"/>
                <a:sym typeface="Comfortaa Regular"/>
              </a:rPr>
              <a:t>2</a:t>
            </a:r>
            <a:r>
              <a:rPr lang="en" sz="1300">
                <a:solidFill>
                  <a:srgbClr val="FFFFFF"/>
                </a:solidFill>
                <a:latin typeface="Comfortaa Regular"/>
                <a:ea typeface="Comfortaa Regular"/>
                <a:cs typeface="Comfortaa Regular"/>
                <a:sym typeface="Comfortaa Regular"/>
              </a:rPr>
              <a:t>, y(0) = 1, with step length 0.1 using Runge-Kutta 4 method</a:t>
            </a:r>
            <a:endParaRPr sz="1300">
              <a:solidFill>
                <a:srgbClr val="FFFFFF"/>
              </a:solidFill>
              <a:latin typeface="Comfortaa Regular"/>
              <a:ea typeface="Comfortaa Regular"/>
              <a:cs typeface="Comfortaa Regular"/>
              <a:sym typeface="Comfortaa Regul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5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5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5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5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5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500"/>
                                        <p:tgtEl>
                                          <p:spTgt spid="1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Effect filter="fade" transition="in">
                                      <p:cBhvr>
                                        <p:cTn dur="500"/>
                                        <p:tgtEl>
                                          <p:spTgt spid="1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Effect filter="fade" transition="in">
                                      <p:cBhvr>
                                        <p:cTn dur="500"/>
                                        <p:tgtEl>
                                          <p:spTgt spid="1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8" st="8"/>
                                            </p:txEl>
                                          </p:spTgt>
                                        </p:tgtEl>
                                        <p:attrNameLst>
                                          <p:attrName>style.visibility</p:attrName>
                                        </p:attrNameLst>
                                      </p:cBhvr>
                                      <p:to>
                                        <p:strVal val="visible"/>
                                      </p:to>
                                    </p:set>
                                    <p:animEffect filter="fade" transition="in">
                                      <p:cBhvr>
                                        <p:cTn dur="500"/>
                                        <p:tgtEl>
                                          <p:spTgt spid="15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9" st="9"/>
                                            </p:txEl>
                                          </p:spTgt>
                                        </p:tgtEl>
                                        <p:attrNameLst>
                                          <p:attrName>style.visibility</p:attrName>
                                        </p:attrNameLst>
                                      </p:cBhvr>
                                      <p:to>
                                        <p:strVal val="visible"/>
                                      </p:to>
                                    </p:set>
                                    <p:animEffect filter="fade" transition="in">
                                      <p:cBhvr>
                                        <p:cTn dur="500"/>
                                        <p:tgtEl>
                                          <p:spTgt spid="15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0" st="10"/>
                                            </p:txEl>
                                          </p:spTgt>
                                        </p:tgtEl>
                                        <p:attrNameLst>
                                          <p:attrName>style.visibility</p:attrName>
                                        </p:attrNameLst>
                                      </p:cBhvr>
                                      <p:to>
                                        <p:strVal val="visible"/>
                                      </p:to>
                                    </p:set>
                                    <p:animEffect filter="fade" transition="in">
                                      <p:cBhvr>
                                        <p:cTn dur="500"/>
                                        <p:tgtEl>
                                          <p:spTgt spid="15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1" st="11"/>
                                            </p:txEl>
                                          </p:spTgt>
                                        </p:tgtEl>
                                        <p:attrNameLst>
                                          <p:attrName>style.visibility</p:attrName>
                                        </p:attrNameLst>
                                      </p:cBhvr>
                                      <p:to>
                                        <p:strVal val="visible"/>
                                      </p:to>
                                    </p:set>
                                    <p:animEffect filter="fade" transition="in">
                                      <p:cBhvr>
                                        <p:cTn dur="500"/>
                                        <p:tgtEl>
                                          <p:spTgt spid="15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2" st="12"/>
                                            </p:txEl>
                                          </p:spTgt>
                                        </p:tgtEl>
                                        <p:attrNameLst>
                                          <p:attrName>style.visibility</p:attrName>
                                        </p:attrNameLst>
                                      </p:cBhvr>
                                      <p:to>
                                        <p:strVal val="visible"/>
                                      </p:to>
                                    </p:set>
                                    <p:animEffect filter="fade" transition="in">
                                      <p:cBhvr>
                                        <p:cTn dur="500"/>
                                        <p:tgtEl>
                                          <p:spTgt spid="15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3" st="13"/>
                                            </p:txEl>
                                          </p:spTgt>
                                        </p:tgtEl>
                                        <p:attrNameLst>
                                          <p:attrName>style.visibility</p:attrName>
                                        </p:attrNameLst>
                                      </p:cBhvr>
                                      <p:to>
                                        <p:strVal val="visible"/>
                                      </p:to>
                                    </p:set>
                                    <p:animEffect filter="fade" transition="in">
                                      <p:cBhvr>
                                        <p:cTn dur="500"/>
                                        <p:tgtEl>
                                          <p:spTgt spid="15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4" st="14"/>
                                            </p:txEl>
                                          </p:spTgt>
                                        </p:tgtEl>
                                        <p:attrNameLst>
                                          <p:attrName>style.visibility</p:attrName>
                                        </p:attrNameLst>
                                      </p:cBhvr>
                                      <p:to>
                                        <p:strVal val="visible"/>
                                      </p:to>
                                    </p:set>
                                    <p:animEffect filter="fade" transition="in">
                                      <p:cBhvr>
                                        <p:cTn dur="500"/>
                                        <p:tgtEl>
                                          <p:spTgt spid="157">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63" name="Shape 163"/>
        <p:cNvGrpSpPr/>
        <p:nvPr/>
      </p:nvGrpSpPr>
      <p:grpSpPr>
        <a:xfrm>
          <a:off x="0" y="0"/>
          <a:ext cx="0" cy="0"/>
          <a:chOff x="0" y="0"/>
          <a:chExt cx="0" cy="0"/>
        </a:xfrm>
      </p:grpSpPr>
      <p:sp>
        <p:nvSpPr>
          <p:cNvPr id="164" name="Google Shape;164;p26"/>
          <p:cNvSpPr txBox="1"/>
          <p:nvPr/>
        </p:nvSpPr>
        <p:spPr>
          <a:xfrm>
            <a:off x="740475" y="652625"/>
            <a:ext cx="5220600" cy="3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aven Pro Regular"/>
                <a:ea typeface="Maven Pro Regular"/>
                <a:cs typeface="Maven Pro Regular"/>
                <a:sym typeface="Maven Pro Regular"/>
              </a:rPr>
              <a:t>Again taking (x1,y1) in place of (x0,y0) repeat the process</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rPr lang="en" sz="1200">
                <a:solidFill>
                  <a:schemeClr val="lt1"/>
                </a:solidFill>
                <a:latin typeface="Maven Pro Regular"/>
                <a:ea typeface="Maven Pro Regular"/>
                <a:cs typeface="Maven Pro Regular"/>
                <a:sym typeface="Maven Pro Regular"/>
              </a:rPr>
              <a:t>k</a:t>
            </a:r>
            <a:r>
              <a:rPr baseline="-25000" lang="en" sz="1200">
                <a:solidFill>
                  <a:schemeClr val="lt1"/>
                </a:solidFill>
                <a:latin typeface="Maven Pro Regular"/>
                <a:ea typeface="Maven Pro Regular"/>
                <a:cs typeface="Maven Pro Regular"/>
                <a:sym typeface="Maven Pro Regular"/>
              </a:rPr>
              <a:t>1</a:t>
            </a:r>
            <a:r>
              <a:rPr lang="en" sz="1200">
                <a:solidFill>
                  <a:schemeClr val="lt1"/>
                </a:solidFill>
                <a:latin typeface="Maven Pro Regular"/>
                <a:ea typeface="Maven Pro Regular"/>
                <a:cs typeface="Maven Pro Regular"/>
                <a:sym typeface="Maven Pro Regular"/>
              </a:rPr>
              <a:t>=hf(x</a:t>
            </a:r>
            <a:r>
              <a:rPr baseline="-25000" lang="en" sz="1200">
                <a:solidFill>
                  <a:schemeClr val="lt1"/>
                </a:solidFill>
                <a:latin typeface="Maven Pro Regular"/>
                <a:ea typeface="Maven Pro Regular"/>
                <a:cs typeface="Maven Pro Regular"/>
                <a:sym typeface="Maven Pro Regular"/>
              </a:rPr>
              <a:t>1</a:t>
            </a:r>
            <a:r>
              <a:rPr lang="en" sz="1200">
                <a:solidFill>
                  <a:schemeClr val="lt1"/>
                </a:solidFill>
                <a:latin typeface="Maven Pro Regular"/>
                <a:ea typeface="Maven Pro Regular"/>
                <a:cs typeface="Maven Pro Regular"/>
                <a:sym typeface="Maven Pro Regular"/>
              </a:rPr>
              <a:t>,y</a:t>
            </a:r>
            <a:r>
              <a:rPr baseline="-25000" lang="en" sz="1200">
                <a:solidFill>
                  <a:schemeClr val="lt1"/>
                </a:solidFill>
                <a:latin typeface="Maven Pro Regular"/>
                <a:ea typeface="Maven Pro Regular"/>
                <a:cs typeface="Maven Pro Regular"/>
                <a:sym typeface="Maven Pro Regular"/>
              </a:rPr>
              <a:t>1</a:t>
            </a:r>
            <a:r>
              <a:rPr lang="en" sz="1200">
                <a:solidFill>
                  <a:schemeClr val="lt1"/>
                </a:solidFill>
                <a:latin typeface="Maven Pro Regular"/>
                <a:ea typeface="Maven Pro Regular"/>
                <a:cs typeface="Maven Pro Regular"/>
                <a:sym typeface="Maven Pro Regular"/>
              </a:rPr>
              <a:t>)=(0.1)f(0.1,0.95369)=(0.1)⋅(-0.42684)=-0.04268</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rPr lang="en" sz="1200">
                <a:solidFill>
                  <a:schemeClr val="lt1"/>
                </a:solidFill>
                <a:latin typeface="Maven Pro Regular"/>
                <a:ea typeface="Maven Pro Regular"/>
                <a:cs typeface="Maven Pro Regular"/>
                <a:sym typeface="Maven Pro Regular"/>
              </a:rPr>
              <a:t>k</a:t>
            </a:r>
            <a:r>
              <a:rPr baseline="-25000" lang="en" sz="1200">
                <a:solidFill>
                  <a:schemeClr val="lt1"/>
                </a:solidFill>
                <a:latin typeface="Maven Pro Regular"/>
                <a:ea typeface="Maven Pro Regular"/>
                <a:cs typeface="Maven Pro Regular"/>
                <a:sym typeface="Maven Pro Regular"/>
              </a:rPr>
              <a:t>2</a:t>
            </a:r>
            <a:r>
              <a:rPr lang="en" sz="1200">
                <a:solidFill>
                  <a:schemeClr val="lt1"/>
                </a:solidFill>
                <a:latin typeface="Maven Pro Regular"/>
                <a:ea typeface="Maven Pro Regular"/>
                <a:cs typeface="Maven Pro Regular"/>
                <a:sym typeface="Maven Pro Regular"/>
              </a:rPr>
              <a:t>=hf(x</a:t>
            </a:r>
            <a:r>
              <a:rPr baseline="-25000" lang="en" sz="1200">
                <a:solidFill>
                  <a:schemeClr val="lt1"/>
                </a:solidFill>
                <a:latin typeface="Maven Pro Regular"/>
                <a:ea typeface="Maven Pro Regular"/>
                <a:cs typeface="Maven Pro Regular"/>
                <a:sym typeface="Maven Pro Regular"/>
              </a:rPr>
              <a:t>1</a:t>
            </a:r>
            <a:r>
              <a:rPr lang="en" sz="1200">
                <a:solidFill>
                  <a:schemeClr val="lt1"/>
                </a:solidFill>
                <a:latin typeface="Maven Pro Regular"/>
                <a:ea typeface="Maven Pro Regular"/>
                <a:cs typeface="Maven Pro Regular"/>
                <a:sym typeface="Maven Pro Regular"/>
              </a:rPr>
              <a:t>+h/2,y</a:t>
            </a:r>
            <a:r>
              <a:rPr baseline="-25000" lang="en" sz="1200">
                <a:solidFill>
                  <a:schemeClr val="lt1"/>
                </a:solidFill>
                <a:latin typeface="Maven Pro Regular"/>
                <a:ea typeface="Maven Pro Regular"/>
                <a:cs typeface="Maven Pro Regular"/>
                <a:sym typeface="Maven Pro Regular"/>
              </a:rPr>
              <a:t>1</a:t>
            </a:r>
            <a:r>
              <a:rPr lang="en" sz="1200">
                <a:solidFill>
                  <a:schemeClr val="lt1"/>
                </a:solidFill>
                <a:latin typeface="Maven Pro Regular"/>
                <a:ea typeface="Maven Pro Regular"/>
                <a:cs typeface="Maven Pro Regular"/>
                <a:sym typeface="Maven Pro Regular"/>
              </a:rPr>
              <a:t>+k</a:t>
            </a:r>
            <a:r>
              <a:rPr baseline="-25000" lang="en" sz="1200">
                <a:solidFill>
                  <a:schemeClr val="lt1"/>
                </a:solidFill>
                <a:latin typeface="Maven Pro Regular"/>
                <a:ea typeface="Maven Pro Regular"/>
                <a:cs typeface="Maven Pro Regular"/>
                <a:sym typeface="Maven Pro Regular"/>
              </a:rPr>
              <a:t>1</a:t>
            </a:r>
            <a:r>
              <a:rPr lang="en" sz="1200">
                <a:solidFill>
                  <a:schemeClr val="lt1"/>
                </a:solidFill>
                <a:latin typeface="Maven Pro Regular"/>
                <a:ea typeface="Maven Pro Regular"/>
                <a:cs typeface="Maven Pro Regular"/>
                <a:sym typeface="Maven Pro Regular"/>
              </a:rPr>
              <a:t>/2</a:t>
            </a:r>
            <a:r>
              <a:rPr lang="en" sz="1200">
                <a:solidFill>
                  <a:schemeClr val="lt1"/>
                </a:solidFill>
                <a:latin typeface="Maven Pro Regular"/>
                <a:ea typeface="Maven Pro Regular"/>
                <a:cs typeface="Maven Pro Regular"/>
                <a:sym typeface="Maven Pro Regular"/>
              </a:rPr>
              <a:t>)=(0.1)f(0.15,0.93235)=(0.1)⋅(-0.39117)=-0.03912</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rPr lang="en" sz="1200">
                <a:solidFill>
                  <a:schemeClr val="lt1"/>
                </a:solidFill>
                <a:latin typeface="Maven Pro Regular"/>
                <a:ea typeface="Maven Pro Regular"/>
                <a:cs typeface="Maven Pro Regular"/>
                <a:sym typeface="Maven Pro Regular"/>
              </a:rPr>
              <a:t>k</a:t>
            </a:r>
            <a:r>
              <a:rPr baseline="-25000" lang="en" sz="1200">
                <a:solidFill>
                  <a:schemeClr val="lt1"/>
                </a:solidFill>
                <a:latin typeface="Maven Pro Regular"/>
                <a:ea typeface="Maven Pro Regular"/>
                <a:cs typeface="Maven Pro Regular"/>
                <a:sym typeface="Maven Pro Regular"/>
              </a:rPr>
              <a:t>3</a:t>
            </a:r>
            <a:r>
              <a:rPr lang="en" sz="1200">
                <a:solidFill>
                  <a:schemeClr val="lt1"/>
                </a:solidFill>
                <a:latin typeface="Maven Pro Regular"/>
                <a:ea typeface="Maven Pro Regular"/>
                <a:cs typeface="Maven Pro Regular"/>
                <a:sym typeface="Maven Pro Regular"/>
              </a:rPr>
              <a:t>=hf(x</a:t>
            </a:r>
            <a:r>
              <a:rPr baseline="-25000" lang="en" sz="1200">
                <a:solidFill>
                  <a:schemeClr val="lt1"/>
                </a:solidFill>
                <a:latin typeface="Maven Pro Regular"/>
                <a:ea typeface="Maven Pro Regular"/>
                <a:cs typeface="Maven Pro Regular"/>
                <a:sym typeface="Maven Pro Regular"/>
              </a:rPr>
              <a:t>1</a:t>
            </a:r>
            <a:r>
              <a:rPr lang="en" sz="1200">
                <a:solidFill>
                  <a:schemeClr val="lt1"/>
                </a:solidFill>
                <a:latin typeface="Maven Pro Regular"/>
                <a:ea typeface="Maven Pro Regular"/>
                <a:cs typeface="Maven Pro Regular"/>
                <a:sym typeface="Maven Pro Regular"/>
              </a:rPr>
              <a:t>+h/2,y</a:t>
            </a:r>
            <a:r>
              <a:rPr baseline="-25000" lang="en" sz="1200">
                <a:solidFill>
                  <a:schemeClr val="lt1"/>
                </a:solidFill>
                <a:latin typeface="Maven Pro Regular"/>
                <a:ea typeface="Maven Pro Regular"/>
                <a:cs typeface="Maven Pro Regular"/>
                <a:sym typeface="Maven Pro Regular"/>
              </a:rPr>
              <a:t>1</a:t>
            </a:r>
            <a:r>
              <a:rPr lang="en" sz="1200">
                <a:solidFill>
                  <a:schemeClr val="lt1"/>
                </a:solidFill>
                <a:latin typeface="Maven Pro Regular"/>
                <a:ea typeface="Maven Pro Regular"/>
                <a:cs typeface="Maven Pro Regular"/>
                <a:sym typeface="Maven Pro Regular"/>
              </a:rPr>
              <a:t>+k</a:t>
            </a:r>
            <a:r>
              <a:rPr baseline="-25000" lang="en" sz="1200">
                <a:solidFill>
                  <a:schemeClr val="lt1"/>
                </a:solidFill>
                <a:latin typeface="Maven Pro Regular"/>
                <a:ea typeface="Maven Pro Regular"/>
                <a:cs typeface="Maven Pro Regular"/>
                <a:sym typeface="Maven Pro Regular"/>
              </a:rPr>
              <a:t>2</a:t>
            </a:r>
            <a:r>
              <a:rPr lang="en" sz="1200">
                <a:solidFill>
                  <a:schemeClr val="lt1"/>
                </a:solidFill>
                <a:latin typeface="Maven Pro Regular"/>
                <a:ea typeface="Maven Pro Regular"/>
                <a:cs typeface="Maven Pro Regular"/>
                <a:sym typeface="Maven Pro Regular"/>
              </a:rPr>
              <a:t>/2</a:t>
            </a:r>
            <a:r>
              <a:rPr lang="en" sz="1200">
                <a:solidFill>
                  <a:schemeClr val="lt1"/>
                </a:solidFill>
                <a:latin typeface="Maven Pro Regular"/>
                <a:ea typeface="Maven Pro Regular"/>
                <a:cs typeface="Maven Pro Regular"/>
                <a:sym typeface="Maven Pro Regular"/>
              </a:rPr>
              <a:t>)=(0.1)f(0.15,0.93413)=(0.1)⋅(-0.39206)=-0.03921</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rPr lang="en" sz="1200">
                <a:solidFill>
                  <a:schemeClr val="lt1"/>
                </a:solidFill>
                <a:latin typeface="Maven Pro Regular"/>
                <a:ea typeface="Maven Pro Regular"/>
                <a:cs typeface="Maven Pro Regular"/>
                <a:sym typeface="Maven Pro Regular"/>
              </a:rPr>
              <a:t>k</a:t>
            </a:r>
            <a:r>
              <a:rPr baseline="-25000" lang="en" sz="1200">
                <a:solidFill>
                  <a:schemeClr val="lt1"/>
                </a:solidFill>
                <a:latin typeface="Maven Pro Regular"/>
                <a:ea typeface="Maven Pro Regular"/>
                <a:cs typeface="Maven Pro Regular"/>
                <a:sym typeface="Maven Pro Regular"/>
              </a:rPr>
              <a:t>4</a:t>
            </a:r>
            <a:r>
              <a:rPr lang="en" sz="1200">
                <a:solidFill>
                  <a:schemeClr val="lt1"/>
                </a:solidFill>
                <a:latin typeface="Maven Pro Regular"/>
                <a:ea typeface="Maven Pro Regular"/>
                <a:cs typeface="Maven Pro Regular"/>
                <a:sym typeface="Maven Pro Regular"/>
              </a:rPr>
              <a:t>=hf(x</a:t>
            </a:r>
            <a:r>
              <a:rPr baseline="-25000" lang="en" sz="1200">
                <a:solidFill>
                  <a:schemeClr val="lt1"/>
                </a:solidFill>
                <a:latin typeface="Maven Pro Regular"/>
                <a:ea typeface="Maven Pro Regular"/>
                <a:cs typeface="Maven Pro Regular"/>
                <a:sym typeface="Maven Pro Regular"/>
              </a:rPr>
              <a:t>1</a:t>
            </a:r>
            <a:r>
              <a:rPr lang="en" sz="1200">
                <a:solidFill>
                  <a:schemeClr val="lt1"/>
                </a:solidFill>
                <a:latin typeface="Maven Pro Regular"/>
                <a:ea typeface="Maven Pro Regular"/>
                <a:cs typeface="Maven Pro Regular"/>
                <a:sym typeface="Maven Pro Regular"/>
              </a:rPr>
              <a:t>+h,y</a:t>
            </a:r>
            <a:r>
              <a:rPr baseline="-25000" lang="en" sz="1200">
                <a:solidFill>
                  <a:schemeClr val="lt1"/>
                </a:solidFill>
                <a:latin typeface="Maven Pro Regular"/>
                <a:ea typeface="Maven Pro Regular"/>
                <a:cs typeface="Maven Pro Regular"/>
                <a:sym typeface="Maven Pro Regular"/>
              </a:rPr>
              <a:t>1</a:t>
            </a:r>
            <a:r>
              <a:rPr lang="en" sz="1200">
                <a:solidFill>
                  <a:schemeClr val="lt1"/>
                </a:solidFill>
                <a:latin typeface="Maven Pro Regular"/>
                <a:ea typeface="Maven Pro Regular"/>
                <a:cs typeface="Maven Pro Regular"/>
                <a:sym typeface="Maven Pro Regular"/>
              </a:rPr>
              <a:t>+k</a:t>
            </a:r>
            <a:r>
              <a:rPr baseline="-25000" lang="en" sz="1200">
                <a:solidFill>
                  <a:schemeClr val="lt1"/>
                </a:solidFill>
                <a:latin typeface="Maven Pro Regular"/>
                <a:ea typeface="Maven Pro Regular"/>
                <a:cs typeface="Maven Pro Regular"/>
                <a:sym typeface="Maven Pro Regular"/>
              </a:rPr>
              <a:t>3</a:t>
            </a:r>
            <a:r>
              <a:rPr lang="en" sz="1200">
                <a:solidFill>
                  <a:schemeClr val="lt1"/>
                </a:solidFill>
                <a:latin typeface="Maven Pro Regular"/>
                <a:ea typeface="Maven Pro Regular"/>
                <a:cs typeface="Maven Pro Regular"/>
                <a:sym typeface="Maven Pro Regular"/>
              </a:rPr>
              <a:t>)=(0.1)f(0.2,0.91448)=(0.1)⋅(-0.35724)=-0.03572</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rPr lang="en" sz="1200">
                <a:solidFill>
                  <a:schemeClr val="lt1"/>
                </a:solidFill>
                <a:latin typeface="Maven Pro Regular"/>
                <a:ea typeface="Maven Pro Regular"/>
                <a:cs typeface="Maven Pro Regular"/>
                <a:sym typeface="Maven Pro Regular"/>
              </a:rPr>
              <a:t>y</a:t>
            </a:r>
            <a:r>
              <a:rPr baseline="-25000" lang="en" sz="1200">
                <a:solidFill>
                  <a:schemeClr val="lt1"/>
                </a:solidFill>
                <a:latin typeface="Maven Pro Regular"/>
                <a:ea typeface="Maven Pro Regular"/>
                <a:cs typeface="Maven Pro Regular"/>
                <a:sym typeface="Maven Pro Regular"/>
              </a:rPr>
              <a:t>2</a:t>
            </a:r>
            <a:r>
              <a:rPr lang="en" sz="1200">
                <a:solidFill>
                  <a:schemeClr val="lt1"/>
                </a:solidFill>
                <a:latin typeface="Maven Pro Regular"/>
                <a:ea typeface="Maven Pro Regular"/>
                <a:cs typeface="Maven Pro Regular"/>
                <a:sym typeface="Maven Pro Regular"/>
              </a:rPr>
              <a:t>=y</a:t>
            </a:r>
            <a:r>
              <a:rPr baseline="-25000" lang="en" sz="1200">
                <a:solidFill>
                  <a:schemeClr val="lt1"/>
                </a:solidFill>
                <a:latin typeface="Maven Pro Regular"/>
                <a:ea typeface="Maven Pro Regular"/>
                <a:cs typeface="Maven Pro Regular"/>
                <a:sym typeface="Maven Pro Regular"/>
              </a:rPr>
              <a:t>1</a:t>
            </a:r>
            <a:r>
              <a:rPr lang="en" sz="1200">
                <a:solidFill>
                  <a:schemeClr val="lt1"/>
                </a:solidFill>
                <a:latin typeface="Maven Pro Regular"/>
                <a:ea typeface="Maven Pro Regular"/>
                <a:cs typeface="Maven Pro Regular"/>
                <a:sym typeface="Maven Pro Regular"/>
              </a:rPr>
              <a:t>+16(k</a:t>
            </a:r>
            <a:r>
              <a:rPr baseline="-25000" lang="en" sz="1200">
                <a:solidFill>
                  <a:schemeClr val="lt1"/>
                </a:solidFill>
                <a:latin typeface="Maven Pro Regular"/>
                <a:ea typeface="Maven Pro Regular"/>
                <a:cs typeface="Maven Pro Regular"/>
                <a:sym typeface="Maven Pro Regular"/>
              </a:rPr>
              <a:t>1</a:t>
            </a:r>
            <a:r>
              <a:rPr lang="en" sz="1200">
                <a:solidFill>
                  <a:schemeClr val="lt1"/>
                </a:solidFill>
                <a:latin typeface="Maven Pro Regular"/>
                <a:ea typeface="Maven Pro Regular"/>
                <a:cs typeface="Maven Pro Regular"/>
                <a:sym typeface="Maven Pro Regular"/>
              </a:rPr>
              <a:t>+2k</a:t>
            </a:r>
            <a:r>
              <a:rPr baseline="-25000" lang="en" sz="1200">
                <a:solidFill>
                  <a:schemeClr val="lt1"/>
                </a:solidFill>
                <a:latin typeface="Maven Pro Regular"/>
                <a:ea typeface="Maven Pro Regular"/>
                <a:cs typeface="Maven Pro Regular"/>
                <a:sym typeface="Maven Pro Regular"/>
              </a:rPr>
              <a:t>2</a:t>
            </a:r>
            <a:r>
              <a:rPr lang="en" sz="1200">
                <a:solidFill>
                  <a:schemeClr val="lt1"/>
                </a:solidFill>
                <a:latin typeface="Maven Pro Regular"/>
                <a:ea typeface="Maven Pro Regular"/>
                <a:cs typeface="Maven Pro Regular"/>
                <a:sym typeface="Maven Pro Regular"/>
              </a:rPr>
              <a:t>+2k</a:t>
            </a:r>
            <a:r>
              <a:rPr baseline="-25000" lang="en" sz="1200">
                <a:solidFill>
                  <a:schemeClr val="lt1"/>
                </a:solidFill>
                <a:latin typeface="Maven Pro Regular"/>
                <a:ea typeface="Maven Pro Regular"/>
                <a:cs typeface="Maven Pro Regular"/>
                <a:sym typeface="Maven Pro Regular"/>
              </a:rPr>
              <a:t>3</a:t>
            </a:r>
            <a:r>
              <a:rPr lang="en" sz="1200">
                <a:solidFill>
                  <a:schemeClr val="lt1"/>
                </a:solidFill>
                <a:latin typeface="Maven Pro Regular"/>
                <a:ea typeface="Maven Pro Regular"/>
                <a:cs typeface="Maven Pro Regular"/>
                <a:sym typeface="Maven Pro Regular"/>
              </a:rPr>
              <a:t>+k</a:t>
            </a:r>
            <a:r>
              <a:rPr baseline="-25000" lang="en" sz="1200">
                <a:solidFill>
                  <a:schemeClr val="lt1"/>
                </a:solidFill>
                <a:latin typeface="Maven Pro Regular"/>
                <a:ea typeface="Maven Pro Regular"/>
                <a:cs typeface="Maven Pro Regular"/>
                <a:sym typeface="Maven Pro Regular"/>
              </a:rPr>
              <a:t>4</a:t>
            </a:r>
            <a:r>
              <a:rPr lang="en" sz="1200">
                <a:solidFill>
                  <a:schemeClr val="lt1"/>
                </a:solidFill>
                <a:latin typeface="Maven Pro Regular"/>
                <a:ea typeface="Maven Pro Regular"/>
                <a:cs typeface="Maven Pro Regular"/>
                <a:sym typeface="Maven Pro Regular"/>
              </a:rPr>
              <a:t>)</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rPr lang="en" sz="1200">
                <a:solidFill>
                  <a:schemeClr val="lt1"/>
                </a:solidFill>
                <a:latin typeface="Maven Pro Regular"/>
                <a:ea typeface="Maven Pro Regular"/>
                <a:cs typeface="Maven Pro Regular"/>
                <a:sym typeface="Maven Pro Regular"/>
              </a:rPr>
              <a:t>y</a:t>
            </a:r>
            <a:r>
              <a:rPr baseline="-25000" lang="en" sz="1200">
                <a:solidFill>
                  <a:schemeClr val="lt1"/>
                </a:solidFill>
                <a:latin typeface="Maven Pro Regular"/>
                <a:ea typeface="Maven Pro Regular"/>
                <a:cs typeface="Maven Pro Regular"/>
                <a:sym typeface="Maven Pro Regular"/>
              </a:rPr>
              <a:t>2</a:t>
            </a:r>
            <a:r>
              <a:rPr lang="en" sz="1200">
                <a:solidFill>
                  <a:schemeClr val="lt1"/>
                </a:solidFill>
                <a:latin typeface="Maven Pro Regular"/>
                <a:ea typeface="Maven Pro Regular"/>
                <a:cs typeface="Maven Pro Regular"/>
                <a:sym typeface="Maven Pro Regular"/>
              </a:rPr>
              <a:t>=0.95369+16[-0.04268+2(-0.03912)+2(-0.03921)+(-0.03572)]</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t/>
            </a:r>
            <a:endParaRPr sz="1200">
              <a:solidFill>
                <a:schemeClr val="lt1"/>
              </a:solidFill>
              <a:latin typeface="Maven Pro Regular"/>
              <a:ea typeface="Maven Pro Regular"/>
              <a:cs typeface="Maven Pro Regular"/>
              <a:sym typeface="Maven Pro Regular"/>
            </a:endParaRPr>
          </a:p>
          <a:p>
            <a:pPr indent="0" lvl="0" marL="0" rtl="0" algn="l">
              <a:spcBef>
                <a:spcPts val="0"/>
              </a:spcBef>
              <a:spcAft>
                <a:spcPts val="0"/>
              </a:spcAft>
              <a:buNone/>
            </a:pPr>
            <a:r>
              <a:rPr lang="en" sz="1200">
                <a:solidFill>
                  <a:schemeClr val="lt1"/>
                </a:solidFill>
                <a:latin typeface="Maven Pro Regular"/>
                <a:ea typeface="Maven Pro Regular"/>
                <a:cs typeface="Maven Pro Regular"/>
                <a:sym typeface="Maven Pro Regular"/>
              </a:rPr>
              <a:t>y</a:t>
            </a:r>
            <a:r>
              <a:rPr baseline="-25000" lang="en" sz="1200">
                <a:solidFill>
                  <a:schemeClr val="lt1"/>
                </a:solidFill>
                <a:latin typeface="Maven Pro Regular"/>
                <a:ea typeface="Maven Pro Regular"/>
                <a:cs typeface="Maven Pro Regular"/>
                <a:sym typeface="Maven Pro Regular"/>
              </a:rPr>
              <a:t>2</a:t>
            </a:r>
            <a:r>
              <a:rPr lang="en" sz="1200">
                <a:solidFill>
                  <a:schemeClr val="lt1"/>
                </a:solidFill>
                <a:latin typeface="Maven Pro Regular"/>
                <a:ea typeface="Maven Pro Regular"/>
                <a:cs typeface="Maven Pro Regular"/>
                <a:sym typeface="Maven Pro Regular"/>
              </a:rPr>
              <a:t>=0.91451</a:t>
            </a:r>
            <a:endParaRPr sz="1200">
              <a:solidFill>
                <a:schemeClr val="lt1"/>
              </a:solidFill>
              <a:latin typeface="Maven Pro Regular"/>
              <a:ea typeface="Maven Pro Regular"/>
              <a:cs typeface="Maven Pro Regular"/>
              <a:sym typeface="Maven Pro Regular"/>
            </a:endParaRPr>
          </a:p>
        </p:txBody>
      </p:sp>
      <p:sp>
        <p:nvSpPr>
          <p:cNvPr id="165" name="Google Shape;165;p26"/>
          <p:cNvSpPr txBox="1"/>
          <p:nvPr/>
        </p:nvSpPr>
        <p:spPr>
          <a:xfrm>
            <a:off x="2614150" y="3449950"/>
            <a:ext cx="16752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Regular"/>
                <a:ea typeface="Maven Pro Regular"/>
                <a:cs typeface="Maven Pro Regular"/>
                <a:sym typeface="Maven Pro Regular"/>
              </a:rPr>
              <a:t>∴ y(0.2)=0.91451</a:t>
            </a:r>
            <a:endParaRPr sz="2000">
              <a:latin typeface="Maven Pro Regular"/>
              <a:ea typeface="Maven Pro Regular"/>
              <a:cs typeface="Maven Pro Regular"/>
              <a:sym typeface="Maven Pro Regul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4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4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4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4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4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4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400"/>
                                        <p:tgtEl>
                                          <p:spTgt spid="1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Effect filter="fade" transition="in">
                                      <p:cBhvr>
                                        <p:cTn dur="400"/>
                                        <p:tgtEl>
                                          <p:spTgt spid="16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8" st="8"/>
                                            </p:txEl>
                                          </p:spTgt>
                                        </p:tgtEl>
                                        <p:attrNameLst>
                                          <p:attrName>style.visibility</p:attrName>
                                        </p:attrNameLst>
                                      </p:cBhvr>
                                      <p:to>
                                        <p:strVal val="visible"/>
                                      </p:to>
                                    </p:set>
                                    <p:animEffect filter="fade" transition="in">
                                      <p:cBhvr>
                                        <p:cTn dur="400"/>
                                        <p:tgtEl>
                                          <p:spTgt spid="16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9" st="9"/>
                                            </p:txEl>
                                          </p:spTgt>
                                        </p:tgtEl>
                                        <p:attrNameLst>
                                          <p:attrName>style.visibility</p:attrName>
                                        </p:attrNameLst>
                                      </p:cBhvr>
                                      <p:to>
                                        <p:strVal val="visible"/>
                                      </p:to>
                                    </p:set>
                                    <p:animEffect filter="fade" transition="in">
                                      <p:cBhvr>
                                        <p:cTn dur="400"/>
                                        <p:tgtEl>
                                          <p:spTgt spid="16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0" st="10"/>
                                            </p:txEl>
                                          </p:spTgt>
                                        </p:tgtEl>
                                        <p:attrNameLst>
                                          <p:attrName>style.visibility</p:attrName>
                                        </p:attrNameLst>
                                      </p:cBhvr>
                                      <p:to>
                                        <p:strVal val="visible"/>
                                      </p:to>
                                    </p:set>
                                    <p:animEffect filter="fade" transition="in">
                                      <p:cBhvr>
                                        <p:cTn dur="400"/>
                                        <p:tgtEl>
                                          <p:spTgt spid="16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1" st="11"/>
                                            </p:txEl>
                                          </p:spTgt>
                                        </p:tgtEl>
                                        <p:attrNameLst>
                                          <p:attrName>style.visibility</p:attrName>
                                        </p:attrNameLst>
                                      </p:cBhvr>
                                      <p:to>
                                        <p:strVal val="visible"/>
                                      </p:to>
                                    </p:set>
                                    <p:animEffect filter="fade" transition="in">
                                      <p:cBhvr>
                                        <p:cTn dur="400"/>
                                        <p:tgtEl>
                                          <p:spTgt spid="16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2" st="12"/>
                                            </p:txEl>
                                          </p:spTgt>
                                        </p:tgtEl>
                                        <p:attrNameLst>
                                          <p:attrName>style.visibility</p:attrName>
                                        </p:attrNameLst>
                                      </p:cBhvr>
                                      <p:to>
                                        <p:strVal val="visible"/>
                                      </p:to>
                                    </p:set>
                                    <p:animEffect filter="fade" transition="in">
                                      <p:cBhvr>
                                        <p:cTn dur="400"/>
                                        <p:tgtEl>
                                          <p:spTgt spid="16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3" st="13"/>
                                            </p:txEl>
                                          </p:spTgt>
                                        </p:tgtEl>
                                        <p:attrNameLst>
                                          <p:attrName>style.visibility</p:attrName>
                                        </p:attrNameLst>
                                      </p:cBhvr>
                                      <p:to>
                                        <p:strVal val="visible"/>
                                      </p:to>
                                    </p:set>
                                    <p:animEffect filter="fade" transition="in">
                                      <p:cBhvr>
                                        <p:cTn dur="400"/>
                                        <p:tgtEl>
                                          <p:spTgt spid="16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4" st="14"/>
                                            </p:txEl>
                                          </p:spTgt>
                                        </p:tgtEl>
                                        <p:attrNameLst>
                                          <p:attrName>style.visibility</p:attrName>
                                        </p:attrNameLst>
                                      </p:cBhvr>
                                      <p:to>
                                        <p:strVal val="visible"/>
                                      </p:to>
                                    </p:set>
                                    <p:animEffect filter="fade" transition="in">
                                      <p:cBhvr>
                                        <p:cTn dur="400"/>
                                        <p:tgtEl>
                                          <p:spTgt spid="16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9" name="Shape 169"/>
        <p:cNvGrpSpPr/>
        <p:nvPr/>
      </p:nvGrpSpPr>
      <p:grpSpPr>
        <a:xfrm>
          <a:off x="0" y="0"/>
          <a:ext cx="0" cy="0"/>
          <a:chOff x="0" y="0"/>
          <a:chExt cx="0" cy="0"/>
        </a:xfrm>
      </p:grpSpPr>
      <p:sp>
        <p:nvSpPr>
          <p:cNvPr id="170" name="Google Shape;170;p2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3700">
                <a:latin typeface="Maven Pro Regular"/>
                <a:ea typeface="Maven Pro Regular"/>
                <a:cs typeface="Maven Pro Regular"/>
                <a:sym typeface="Maven Pro Regular"/>
              </a:rPr>
              <a:t>THE APPLICATION</a:t>
            </a:r>
            <a:endParaRPr b="0" sz="3700">
              <a:latin typeface="Maven Pro Regular"/>
              <a:ea typeface="Maven Pro Regular"/>
              <a:cs typeface="Maven Pro Regular"/>
              <a:sym typeface="Maven Pro Regul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4" name="Shape 174"/>
        <p:cNvGrpSpPr/>
        <p:nvPr/>
      </p:nvGrpSpPr>
      <p:grpSpPr>
        <a:xfrm>
          <a:off x="0" y="0"/>
          <a:ext cx="0" cy="0"/>
          <a:chOff x="0" y="0"/>
          <a:chExt cx="0" cy="0"/>
        </a:xfrm>
      </p:grpSpPr>
      <p:sp>
        <p:nvSpPr>
          <p:cNvPr id="175" name="Google Shape;175;p28"/>
          <p:cNvSpPr txBox="1"/>
          <p:nvPr>
            <p:ph type="title"/>
          </p:nvPr>
        </p:nvSpPr>
        <p:spPr>
          <a:xfrm>
            <a:off x="808275" y="1524725"/>
            <a:ext cx="7513200" cy="296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300">
                <a:latin typeface="Comfortaa Regular"/>
                <a:ea typeface="Comfortaa Regular"/>
                <a:cs typeface="Comfortaa Regular"/>
                <a:sym typeface="Comfortaa Regular"/>
              </a:rPr>
              <a:t>The initial conditions of the satellite are those find for a geostationary orbit.</a:t>
            </a:r>
            <a:endParaRPr b="0" sz="1300">
              <a:latin typeface="Comfortaa Regular"/>
              <a:ea typeface="Comfortaa Regular"/>
              <a:cs typeface="Comfortaa Regular"/>
              <a:sym typeface="Comfortaa Regular"/>
            </a:endParaRPr>
          </a:p>
          <a:p>
            <a:pPr indent="0" lvl="0" marL="0" rtl="0" algn="l">
              <a:spcBef>
                <a:spcPts val="0"/>
              </a:spcBef>
              <a:spcAft>
                <a:spcPts val="0"/>
              </a:spcAft>
              <a:buNone/>
            </a:pPr>
            <a:r>
              <a:rPr b="0" lang="en" sz="1300">
                <a:latin typeface="Comfortaa Regular"/>
                <a:ea typeface="Comfortaa Regular"/>
                <a:cs typeface="Comfortaa Regular"/>
                <a:sym typeface="Comfortaa Regular"/>
              </a:rPr>
              <a:t>Eccentricity, e= (1/GM) [(v</a:t>
            </a:r>
            <a:r>
              <a:rPr b="0" baseline="30000" lang="en" sz="1300">
                <a:latin typeface="Comfortaa Regular"/>
                <a:ea typeface="Comfortaa Regular"/>
                <a:cs typeface="Comfortaa Regular"/>
                <a:sym typeface="Comfortaa Regular"/>
              </a:rPr>
              <a:t>2</a:t>
            </a:r>
            <a:r>
              <a:rPr b="0" lang="en" sz="1300">
                <a:latin typeface="Comfortaa Regular"/>
                <a:ea typeface="Comfortaa Regular"/>
                <a:cs typeface="Comfortaa Regular"/>
                <a:sym typeface="Comfortaa Regular"/>
              </a:rPr>
              <a:t> -(GM/r)r-(r.v)v] with v = dr/dt.</a:t>
            </a:r>
            <a:endParaRPr b="0" sz="1300">
              <a:latin typeface="Comfortaa Regular"/>
              <a:ea typeface="Comfortaa Regular"/>
              <a:cs typeface="Comfortaa Regular"/>
              <a:sym typeface="Comfortaa Regular"/>
            </a:endParaRPr>
          </a:p>
          <a:p>
            <a:pPr indent="0" lvl="0" marL="0" rtl="0" algn="l">
              <a:spcBef>
                <a:spcPts val="0"/>
              </a:spcBef>
              <a:spcAft>
                <a:spcPts val="0"/>
              </a:spcAft>
              <a:buNone/>
            </a:pPr>
            <a:r>
              <a:t/>
            </a:r>
            <a:endParaRPr b="0" sz="1300">
              <a:latin typeface="Comfortaa Regular"/>
              <a:ea typeface="Comfortaa Regular"/>
              <a:cs typeface="Comfortaa Regular"/>
              <a:sym typeface="Comfortaa Regular"/>
            </a:endParaRPr>
          </a:p>
          <a:p>
            <a:pPr indent="0" lvl="0" marL="0" rtl="0" algn="l">
              <a:spcBef>
                <a:spcPts val="0"/>
              </a:spcBef>
              <a:spcAft>
                <a:spcPts val="0"/>
              </a:spcAft>
              <a:buNone/>
            </a:pPr>
            <a:r>
              <a:rPr b="0" lang="en" sz="1300">
                <a:latin typeface="Comfortaa Regular"/>
                <a:ea typeface="Comfortaa Regular"/>
                <a:cs typeface="Comfortaa Regular"/>
                <a:sym typeface="Comfortaa Regular"/>
              </a:rPr>
              <a:t>With an initial position above the Earth's surface of 35786 kilometres and an initial velocity of 3.07 kilometres per second resulting in a circular orbit. </a:t>
            </a:r>
            <a:endParaRPr b="0" sz="1300">
              <a:latin typeface="Comfortaa Regular"/>
              <a:ea typeface="Comfortaa Regular"/>
              <a:cs typeface="Comfortaa Regular"/>
              <a:sym typeface="Comfortaa Regular"/>
            </a:endParaRPr>
          </a:p>
          <a:p>
            <a:pPr indent="0" lvl="0" marL="0" rtl="0" algn="l">
              <a:spcBef>
                <a:spcPts val="0"/>
              </a:spcBef>
              <a:spcAft>
                <a:spcPts val="0"/>
              </a:spcAft>
              <a:buNone/>
            </a:pPr>
            <a:r>
              <a:t/>
            </a:r>
            <a:endParaRPr b="0" sz="1300">
              <a:latin typeface="Comfortaa Regular"/>
              <a:ea typeface="Comfortaa Regular"/>
              <a:cs typeface="Comfortaa Regular"/>
              <a:sym typeface="Comfortaa Regular"/>
            </a:endParaRPr>
          </a:p>
          <a:p>
            <a:pPr indent="0" lvl="0" marL="0" rtl="0" algn="l">
              <a:spcBef>
                <a:spcPts val="0"/>
              </a:spcBef>
              <a:spcAft>
                <a:spcPts val="0"/>
              </a:spcAft>
              <a:buNone/>
            </a:pPr>
            <a:r>
              <a:rPr b="0" lang="en" sz="1300">
                <a:latin typeface="Comfortaa Regular"/>
                <a:ea typeface="Comfortaa Regular"/>
                <a:cs typeface="Comfortaa Regular"/>
                <a:sym typeface="Comfortaa Regular"/>
              </a:rPr>
              <a:t>The period of the simulation is of geostationary takes around that much time for single orbit.</a:t>
            </a:r>
            <a:endParaRPr b="0" sz="1300">
              <a:latin typeface="Comfortaa Regular"/>
              <a:ea typeface="Comfortaa Regular"/>
              <a:cs typeface="Comfortaa Regular"/>
              <a:sym typeface="Comfortaa Regular"/>
            </a:endParaRPr>
          </a:p>
          <a:p>
            <a:pPr indent="0" lvl="0" marL="0" rtl="0" algn="l">
              <a:spcBef>
                <a:spcPts val="0"/>
              </a:spcBef>
              <a:spcAft>
                <a:spcPts val="0"/>
              </a:spcAft>
              <a:buNone/>
            </a:pPr>
            <a:r>
              <a:t/>
            </a:r>
            <a:endParaRPr b="0" sz="1300">
              <a:latin typeface="Comfortaa Regular"/>
              <a:ea typeface="Comfortaa Regular"/>
              <a:cs typeface="Comfortaa Regular"/>
              <a:sym typeface="Comfortaa Regular"/>
            </a:endParaRPr>
          </a:p>
          <a:p>
            <a:pPr indent="0" lvl="0" marL="0" rtl="0" algn="l">
              <a:spcBef>
                <a:spcPts val="0"/>
              </a:spcBef>
              <a:spcAft>
                <a:spcPts val="0"/>
              </a:spcAft>
              <a:buNone/>
            </a:pPr>
            <a:r>
              <a:rPr b="0" lang="en" sz="1300">
                <a:latin typeface="Comfortaa Regular"/>
                <a:ea typeface="Comfortaa Regular"/>
                <a:cs typeface="Comfortaa Regular"/>
                <a:sym typeface="Comfortaa Regular"/>
              </a:rPr>
              <a:t>The relativistic solutions can be used as the foundation for solving relativistic targeting problems that will be required by future spacecraft traveling with velocities close to the speed of light and/or orbiting in intense gravitational fields such as those that exist near black holes. </a:t>
            </a:r>
            <a:endParaRPr b="0" sz="1300">
              <a:latin typeface="Comfortaa Regular"/>
              <a:ea typeface="Comfortaa Regular"/>
              <a:cs typeface="Comfortaa Regular"/>
              <a:sym typeface="Comfortaa Regular"/>
            </a:endParaRPr>
          </a:p>
        </p:txBody>
      </p:sp>
      <p:sp>
        <p:nvSpPr>
          <p:cNvPr id="176" name="Google Shape;176;p28"/>
          <p:cNvSpPr txBox="1"/>
          <p:nvPr/>
        </p:nvSpPr>
        <p:spPr>
          <a:xfrm>
            <a:off x="808275" y="413300"/>
            <a:ext cx="6153900" cy="9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Maven Pro"/>
                <a:ea typeface="Maven Pro"/>
                <a:cs typeface="Maven Pro"/>
                <a:sym typeface="Maven Pro"/>
              </a:rPr>
              <a:t>O</a:t>
            </a:r>
            <a:r>
              <a:rPr b="1" lang="en" sz="2000">
                <a:solidFill>
                  <a:srgbClr val="FFFFFF"/>
                </a:solidFill>
                <a:latin typeface="Maven Pro"/>
                <a:ea typeface="Maven Pro"/>
                <a:cs typeface="Maven Pro"/>
                <a:sym typeface="Maven Pro"/>
              </a:rPr>
              <a:t>rbiting mass around a central mass(satellite and earth)</a:t>
            </a:r>
            <a:endParaRPr b="1" sz="2000">
              <a:solidFill>
                <a:srgbClr val="FFFFFF"/>
              </a:solidFill>
              <a:latin typeface="Maven Pro"/>
              <a:ea typeface="Maven Pro"/>
              <a:cs typeface="Maven Pro"/>
              <a:sym typeface="Maven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9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9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900"/>
                                        <p:tgtEl>
                                          <p:spTgt spid="1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Effect filter="fade" transition="in">
                                      <p:cBhvr>
                                        <p:cTn dur="900"/>
                                        <p:tgtEl>
                                          <p:spTgt spid="1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Effect filter="fade" transition="in">
                                      <p:cBhvr>
                                        <p:cTn dur="900"/>
                                        <p:tgtEl>
                                          <p:spTgt spid="1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Effect filter="fade" transition="in">
                                      <p:cBhvr>
                                        <p:cTn dur="900"/>
                                        <p:tgtEl>
                                          <p:spTgt spid="1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animEffect filter="fade" transition="in">
                                      <p:cBhvr>
                                        <p:cTn dur="900"/>
                                        <p:tgtEl>
                                          <p:spTgt spid="1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animEffect filter="fade" transition="in">
                                      <p:cBhvr>
                                        <p:cTn dur="900"/>
                                        <p:tgtEl>
                                          <p:spTgt spid="17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0" name="Shape 180"/>
        <p:cNvGrpSpPr/>
        <p:nvPr/>
      </p:nvGrpSpPr>
      <p:grpSpPr>
        <a:xfrm>
          <a:off x="0" y="0"/>
          <a:ext cx="0" cy="0"/>
          <a:chOff x="0" y="0"/>
          <a:chExt cx="0" cy="0"/>
        </a:xfrm>
      </p:grpSpPr>
      <p:sp>
        <p:nvSpPr>
          <p:cNvPr id="181" name="Google Shape;181;p29"/>
          <p:cNvSpPr txBox="1"/>
          <p:nvPr>
            <p:ph type="ctrTitle"/>
          </p:nvPr>
        </p:nvSpPr>
        <p:spPr>
          <a:xfrm>
            <a:off x="851550" y="1825063"/>
            <a:ext cx="4255500" cy="187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latin typeface="Maven Pro"/>
                <a:ea typeface="Maven Pro"/>
                <a:cs typeface="Maven Pro"/>
                <a:sym typeface="Maven Pro"/>
              </a:rPr>
              <a:t>THANK YOU</a:t>
            </a:r>
            <a:endParaRPr b="1" sz="400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aven Pro"/>
                <a:ea typeface="Maven Pro"/>
                <a:cs typeface="Maven Pro"/>
                <a:sym typeface="Maven Pro"/>
              </a:rPr>
              <a:t>INTRODUCTION</a:t>
            </a:r>
            <a:endParaRPr b="1">
              <a:latin typeface="Maven Pro"/>
              <a:ea typeface="Maven Pro"/>
              <a:cs typeface="Maven Pro"/>
              <a:sym typeface="Maven Pro"/>
            </a:endParaRPr>
          </a:p>
        </p:txBody>
      </p:sp>
      <p:sp>
        <p:nvSpPr>
          <p:cNvPr id="75" name="Google Shape;75;p14"/>
          <p:cNvSpPr txBox="1"/>
          <p:nvPr>
            <p:ph idx="1" type="body"/>
          </p:nvPr>
        </p:nvSpPr>
        <p:spPr>
          <a:xfrm>
            <a:off x="471900" y="2176250"/>
            <a:ext cx="8014800" cy="238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latin typeface="Comfortaa Regular"/>
                <a:ea typeface="Comfortaa Regular"/>
                <a:cs typeface="Comfortaa Regular"/>
                <a:sym typeface="Comfortaa Regular"/>
              </a:rPr>
              <a:t>Numerical analysis, area of mathematics and computer science that creates, analyzes, and implements algorithms for </a:t>
            </a:r>
            <a:r>
              <a:rPr b="1" lang="en" sz="1700">
                <a:solidFill>
                  <a:srgbClr val="000000"/>
                </a:solidFill>
                <a:latin typeface="Comfortaa"/>
                <a:ea typeface="Comfortaa"/>
                <a:cs typeface="Comfortaa"/>
                <a:sym typeface="Comfortaa"/>
              </a:rPr>
              <a:t>obtaining numerical solutions to problems</a:t>
            </a:r>
            <a:r>
              <a:rPr lang="en" sz="1500">
                <a:solidFill>
                  <a:srgbClr val="000000"/>
                </a:solidFill>
                <a:latin typeface="Comfortaa Regular"/>
                <a:ea typeface="Comfortaa Regular"/>
                <a:cs typeface="Comfortaa Regular"/>
                <a:sym typeface="Comfortaa Regular"/>
              </a:rPr>
              <a:t> involving continuous variables.</a:t>
            </a:r>
            <a:endParaRPr sz="1500">
              <a:solidFill>
                <a:srgbClr val="000000"/>
              </a:solidFill>
              <a:latin typeface="Comfortaa Regular"/>
              <a:ea typeface="Comfortaa Regular"/>
              <a:cs typeface="Comfortaa Regular"/>
              <a:sym typeface="Comfortaa Regular"/>
            </a:endParaRPr>
          </a:p>
          <a:p>
            <a:pPr indent="0" lvl="0" marL="0" rtl="0" algn="l">
              <a:lnSpc>
                <a:spcPct val="100000"/>
              </a:lnSpc>
              <a:spcBef>
                <a:spcPts val="0"/>
              </a:spcBef>
              <a:spcAft>
                <a:spcPts val="0"/>
              </a:spcAft>
              <a:buNone/>
            </a:pPr>
            <a:r>
              <a:t/>
            </a:r>
            <a:endParaRPr sz="1500">
              <a:solidFill>
                <a:srgbClr val="000000"/>
              </a:solidFill>
              <a:latin typeface="Comfortaa Regular"/>
              <a:ea typeface="Comfortaa Regular"/>
              <a:cs typeface="Comfortaa Regular"/>
              <a:sym typeface="Comfortaa Regular"/>
            </a:endParaRPr>
          </a:p>
          <a:p>
            <a:pPr indent="0" lvl="0" marL="0" rtl="0" algn="l">
              <a:lnSpc>
                <a:spcPct val="100000"/>
              </a:lnSpc>
              <a:spcBef>
                <a:spcPts val="0"/>
              </a:spcBef>
              <a:spcAft>
                <a:spcPts val="0"/>
              </a:spcAft>
              <a:buNone/>
            </a:pPr>
            <a:r>
              <a:rPr lang="en" sz="1500">
                <a:solidFill>
                  <a:srgbClr val="000000"/>
                </a:solidFill>
                <a:latin typeface="Comfortaa Regular"/>
                <a:ea typeface="Comfortaa Regular"/>
                <a:cs typeface="Comfortaa Regular"/>
                <a:sym typeface="Comfortaa Regular"/>
              </a:rPr>
              <a:t>Many differential equations arising in applications are so complicated that it is impractical to have solution formulas.. In either situation, numerical methods provide a powerful alternative tool for </a:t>
            </a:r>
            <a:r>
              <a:rPr b="1" lang="en" sz="1700">
                <a:solidFill>
                  <a:srgbClr val="000000"/>
                </a:solidFill>
                <a:latin typeface="Comfortaa"/>
                <a:ea typeface="Comfortaa"/>
                <a:cs typeface="Comfortaa"/>
                <a:sym typeface="Comfortaa"/>
              </a:rPr>
              <a:t>solving the differential equation.</a:t>
            </a:r>
            <a:endParaRPr b="1" sz="1700">
              <a:solidFill>
                <a:srgbClr val="000000"/>
              </a:solidFill>
              <a:latin typeface="Comfortaa"/>
              <a:ea typeface="Comfortaa"/>
              <a:cs typeface="Comfortaa"/>
              <a:sym typeface="Comfortaa"/>
            </a:endParaRPr>
          </a:p>
          <a:p>
            <a:pPr indent="0" lvl="0" marL="0" rtl="0" algn="l">
              <a:spcBef>
                <a:spcPts val="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257178" y="45425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Maven Pro"/>
                <a:ea typeface="Maven Pro"/>
                <a:cs typeface="Maven Pro"/>
                <a:sym typeface="Maven Pro"/>
              </a:rPr>
              <a:t>Methods to Solve ODE</a:t>
            </a:r>
            <a:endParaRPr b="1" sz="3000">
              <a:solidFill>
                <a:srgbClr val="FFFFFF"/>
              </a:solidFill>
              <a:latin typeface="Maven Pro"/>
              <a:ea typeface="Maven Pro"/>
              <a:cs typeface="Maven Pro"/>
              <a:sym typeface="Maven Pro"/>
            </a:endParaRPr>
          </a:p>
        </p:txBody>
      </p:sp>
      <p:sp>
        <p:nvSpPr>
          <p:cNvPr id="81" name="Google Shape;81;p15"/>
          <p:cNvSpPr txBox="1"/>
          <p:nvPr/>
        </p:nvSpPr>
        <p:spPr>
          <a:xfrm>
            <a:off x="3879650" y="991800"/>
            <a:ext cx="4726500" cy="31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Regular"/>
                <a:ea typeface="Comfortaa Regular"/>
                <a:cs typeface="Comfortaa Regular"/>
                <a:sym typeface="Comfortaa Regular"/>
              </a:rPr>
              <a:t>This method of solving a differential equation approximately is one of successive approximation; </a:t>
            </a:r>
            <a:endParaRPr>
              <a:latin typeface="Comfortaa Regular"/>
              <a:ea typeface="Comfortaa Regular"/>
              <a:cs typeface="Comfortaa Regular"/>
              <a:sym typeface="Comfortaa Regular"/>
            </a:endParaRPr>
          </a:p>
          <a:p>
            <a:pPr indent="0" lvl="0" marL="0" rtl="0" algn="l">
              <a:spcBef>
                <a:spcPts val="0"/>
              </a:spcBef>
              <a:spcAft>
                <a:spcPts val="0"/>
              </a:spcAft>
              <a:buNone/>
            </a:pPr>
            <a:r>
              <a:rPr lang="en">
                <a:latin typeface="Comfortaa Regular"/>
                <a:ea typeface="Comfortaa Regular"/>
                <a:cs typeface="Comfortaa Regular"/>
                <a:sym typeface="Comfortaa Regular"/>
              </a:rPr>
              <a:t>that is, it is an </a:t>
            </a:r>
            <a:r>
              <a:rPr b="1" lang="en">
                <a:latin typeface="Comfortaa"/>
                <a:ea typeface="Comfortaa"/>
                <a:cs typeface="Comfortaa"/>
                <a:sym typeface="Comfortaa"/>
              </a:rPr>
              <a:t>iterative method in which the numerical results become more and more accurate,</a:t>
            </a:r>
            <a:r>
              <a:rPr lang="en">
                <a:latin typeface="Comfortaa Regular"/>
                <a:ea typeface="Comfortaa Regular"/>
                <a:cs typeface="Comfortaa Regular"/>
                <a:sym typeface="Comfortaa Regular"/>
              </a:rPr>
              <a:t> the more times it is used.</a:t>
            </a:r>
            <a:endParaRPr>
              <a:latin typeface="Comfortaa Regular"/>
              <a:ea typeface="Comfortaa Regular"/>
              <a:cs typeface="Comfortaa Regular"/>
              <a:sym typeface="Comfortaa Regular"/>
            </a:endParaRPr>
          </a:p>
          <a:p>
            <a:pPr indent="0" lvl="0" marL="0" rtl="0" algn="l">
              <a:spcBef>
                <a:spcPts val="0"/>
              </a:spcBef>
              <a:spcAft>
                <a:spcPts val="0"/>
              </a:spcAft>
              <a:buNone/>
            </a:pPr>
            <a:r>
              <a:t/>
            </a:r>
            <a:endParaRPr>
              <a:latin typeface="Comfortaa Regular"/>
              <a:ea typeface="Comfortaa Regular"/>
              <a:cs typeface="Comfortaa Regular"/>
              <a:sym typeface="Comfortaa Regular"/>
            </a:endParaRPr>
          </a:p>
          <a:p>
            <a:pPr indent="0" lvl="0" marL="0" rtl="0" algn="l">
              <a:spcBef>
                <a:spcPts val="0"/>
              </a:spcBef>
              <a:spcAft>
                <a:spcPts val="0"/>
              </a:spcAft>
              <a:buNone/>
            </a:pPr>
            <a:r>
              <a:rPr lang="en">
                <a:latin typeface="Comfortaa Regular"/>
                <a:ea typeface="Comfortaa Regular"/>
                <a:cs typeface="Comfortaa Regular"/>
                <a:sym typeface="Comfortaa Regular"/>
              </a:rPr>
              <a:t>The Picard’s iterative method gives a sequence of approximations Y1(x), Y2(x), …Yk(x) to the solution of differential equations such that the nth approximation is obtained from one or more previous approximations.</a:t>
            </a:r>
            <a:endParaRPr>
              <a:latin typeface="Comfortaa Regular"/>
              <a:ea typeface="Comfortaa Regular"/>
              <a:cs typeface="Comfortaa Regular"/>
              <a:sym typeface="Comfortaa Regular"/>
            </a:endParaRPr>
          </a:p>
        </p:txBody>
      </p:sp>
      <p:sp>
        <p:nvSpPr>
          <p:cNvPr id="82" name="Google Shape;82;p15"/>
          <p:cNvSpPr txBox="1"/>
          <p:nvPr/>
        </p:nvSpPr>
        <p:spPr>
          <a:xfrm>
            <a:off x="413250" y="1960500"/>
            <a:ext cx="22686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FFFFFF"/>
                </a:solidFill>
                <a:latin typeface="Comfortaa"/>
                <a:ea typeface="Comfortaa"/>
                <a:cs typeface="Comfortaa"/>
                <a:sym typeface="Comfortaa"/>
              </a:rPr>
              <a:t>Picard’s Method</a:t>
            </a:r>
            <a:endParaRPr b="1" sz="1900">
              <a:solidFill>
                <a:srgbClr val="FFFFFF"/>
              </a:solidFill>
              <a:latin typeface="Comfortaa"/>
              <a:ea typeface="Comfortaa"/>
              <a:cs typeface="Comfortaa"/>
              <a:sym typeface="Comfortaa"/>
            </a:endParaRPr>
          </a:p>
        </p:txBody>
      </p:sp>
      <p:pic>
        <p:nvPicPr>
          <p:cNvPr descr="{&quot;code&quot;:&quot;$y_{n+1}=y_{0}+\\int_{x_{0}}^{x}f\\left(x,y_{n}\\right)dx$&quot;,&quot;id&quot;:&quot;9&quot;,&quot;type&quot;:&quot;$&quot;,&quot;font&quot;:{&quot;size&quot;:12,&quot;family&quot;:&quot;Arial&quot;,&quot;color&quot;:null},&quot;ts&quot;:1600704874840,&quot;cs&quot;:&quot;KaiJhTCYclzZARaQfLLp7w==&quot;,&quot;size&quot;:{&quot;width&quot;:226.00008897637798,&quot;height&quot;:27.00001062992125}}" id="83" name="Google Shape;83;p15"/>
          <p:cNvPicPr preferRelativeResize="0"/>
          <p:nvPr/>
        </p:nvPicPr>
        <p:blipFill>
          <a:blip r:embed="rId3">
            <a:alphaModFix/>
          </a:blip>
          <a:stretch>
            <a:fillRect/>
          </a:stretch>
        </p:blipFill>
        <p:spPr>
          <a:xfrm>
            <a:off x="194975" y="3279000"/>
            <a:ext cx="2870201" cy="342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337050" y="127325"/>
            <a:ext cx="4677900" cy="40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Comfortaa Regular"/>
                <a:ea typeface="Comfortaa Regular"/>
                <a:cs typeface="Comfortaa Regular"/>
                <a:sym typeface="Comfortaa Regular"/>
              </a:rPr>
              <a:t>Applying the method</a:t>
            </a:r>
            <a:endParaRPr sz="2400">
              <a:latin typeface="Comfortaa Regular"/>
              <a:ea typeface="Comfortaa Regular"/>
              <a:cs typeface="Comfortaa Regular"/>
              <a:sym typeface="Comfortaa Regular"/>
            </a:endParaRPr>
          </a:p>
        </p:txBody>
      </p:sp>
      <p:sp>
        <p:nvSpPr>
          <p:cNvPr id="89" name="Google Shape;89;p16"/>
          <p:cNvSpPr txBox="1"/>
          <p:nvPr/>
        </p:nvSpPr>
        <p:spPr>
          <a:xfrm>
            <a:off x="1035350" y="2911575"/>
            <a:ext cx="3492900" cy="110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Comfortaa Regular"/>
                <a:ea typeface="Comfortaa Regular"/>
                <a:cs typeface="Comfortaa Regular"/>
                <a:sym typeface="Comfortaa Regular"/>
              </a:rPr>
              <a:t>Solve by Picard’s Method upto third approximation and find the value of</a:t>
            </a:r>
            <a:endParaRPr sz="1500">
              <a:latin typeface="Comfortaa Regular"/>
              <a:ea typeface="Comfortaa Regular"/>
              <a:cs typeface="Comfortaa Regular"/>
              <a:sym typeface="Comfortaa Regular"/>
            </a:endParaRPr>
          </a:p>
        </p:txBody>
      </p:sp>
      <p:pic>
        <p:nvPicPr>
          <p:cNvPr descr="{&quot;id&quot;:&quot;10&quot;,&quot;font&quot;:{&quot;size&quot;:12.000000321804135,&quot;color&quot;:null,&quot;family&quot;:&quot;Arial&quot;},&quot;code&quot;:&quot;$\\frac{dy}{dx}=x+y^{2}$&quot;,&quot;type&quot;:&quot;$&quot;,&quot;ts&quot;:1600704917111,&quot;cs&quot;:&quot;i63xKSYjdBUAbqYR6nWg8w==&quot;,&quot;size&quot;:{&quot;width&quot;:107.00004499540555,&quot;height&quot;:27.000011353980838}}" id="90" name="Google Shape;90;p16"/>
          <p:cNvPicPr preferRelativeResize="0"/>
          <p:nvPr/>
        </p:nvPicPr>
        <p:blipFill>
          <a:blip r:embed="rId3">
            <a:alphaModFix/>
          </a:blip>
          <a:stretch>
            <a:fillRect/>
          </a:stretch>
        </p:blipFill>
        <p:spPr>
          <a:xfrm>
            <a:off x="2351475" y="1734525"/>
            <a:ext cx="2335175" cy="589250"/>
          </a:xfrm>
          <a:prstGeom prst="rect">
            <a:avLst/>
          </a:prstGeom>
          <a:noFill/>
          <a:ln>
            <a:noFill/>
          </a:ln>
        </p:spPr>
      </p:pic>
      <p:pic>
        <p:nvPicPr>
          <p:cNvPr descr="{&quot;type&quot;:&quot;$&quot;,&quot;font&quot;:{&quot;family&quot;:&quot;Arial&quot;,&quot;size&quot;:12.00000032180413,&quot;color&quot;:null},&quot;id&quot;:&quot;11&quot;,&quot;code&quot;:&quot;$y\\left(0\\right)=0$&quot;,&quot;ts&quot;:1600704981278,&quot;cs&quot;:&quot;W1Gbe8bKcivdtV8PU0HnfA==&quot;,&quot;size&quot;:{&quot;width&quot;:73.00003069780004,&quot;height&quot;:20.000008410356177}}" id="91" name="Google Shape;91;p16"/>
          <p:cNvPicPr preferRelativeResize="0"/>
          <p:nvPr/>
        </p:nvPicPr>
        <p:blipFill>
          <a:blip r:embed="rId4">
            <a:alphaModFix/>
          </a:blip>
          <a:stretch>
            <a:fillRect/>
          </a:stretch>
        </p:blipFill>
        <p:spPr>
          <a:xfrm>
            <a:off x="5412225" y="1853188"/>
            <a:ext cx="1284525" cy="351925"/>
          </a:xfrm>
          <a:prstGeom prst="rect">
            <a:avLst/>
          </a:prstGeom>
          <a:noFill/>
          <a:ln>
            <a:noFill/>
          </a:ln>
        </p:spPr>
      </p:pic>
      <p:pic>
        <p:nvPicPr>
          <p:cNvPr descr="{&quot;code&quot;:&quot;$y\\left(0.3\\right)$&quot;,&quot;type&quot;:&quot;$&quot;,&quot;id&quot;:&quot;12&quot;,&quot;font&quot;:{&quot;family&quot;:&quot;Arial&quot;,&quot;size&quot;:12,&quot;color&quot;:null},&quot;ts&quot;:1600705758658,&quot;cs&quot;:&quot;zlRHgmh4nSBVngIAgfve/A==&quot;,&quot;size&quot;:{&quot;width&quot;:52.000020472440944,&quot;height&quot;:20.00000787401575}}" id="92" name="Google Shape;92;p16"/>
          <p:cNvPicPr preferRelativeResize="0"/>
          <p:nvPr/>
        </p:nvPicPr>
        <p:blipFill>
          <a:blip r:embed="rId5">
            <a:alphaModFix/>
          </a:blip>
          <a:stretch>
            <a:fillRect/>
          </a:stretch>
        </p:blipFill>
        <p:spPr>
          <a:xfrm>
            <a:off x="4842807" y="3562425"/>
            <a:ext cx="1054100" cy="405425"/>
          </a:xfrm>
          <a:prstGeom prst="rect">
            <a:avLst/>
          </a:prstGeom>
          <a:noFill/>
          <a:ln>
            <a:noFill/>
          </a:ln>
        </p:spPr>
      </p:pic>
      <p:sp>
        <p:nvSpPr>
          <p:cNvPr id="93" name="Google Shape;93;p16"/>
          <p:cNvSpPr txBox="1"/>
          <p:nvPr/>
        </p:nvSpPr>
        <p:spPr>
          <a:xfrm>
            <a:off x="1001125" y="1807900"/>
            <a:ext cx="11298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mfortaa Regular"/>
                <a:ea typeface="Comfortaa Regular"/>
                <a:cs typeface="Comfortaa Regular"/>
                <a:sym typeface="Comfortaa Regular"/>
              </a:rPr>
              <a:t>Given</a:t>
            </a:r>
            <a:endParaRPr sz="1700">
              <a:latin typeface="Comfortaa Regular"/>
              <a:ea typeface="Comfortaa Regular"/>
              <a:cs typeface="Comfortaa Regular"/>
              <a:sym typeface="Comfortaa Regul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1460375" y="152400"/>
            <a:ext cx="573135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789925" y="358200"/>
            <a:ext cx="6925200" cy="67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aven Pro Regular"/>
                <a:ea typeface="Maven Pro Regular"/>
                <a:cs typeface="Maven Pro Regular"/>
                <a:sym typeface="Maven Pro Regular"/>
              </a:rPr>
              <a:t>EULER’S METHOD</a:t>
            </a:r>
            <a:endParaRPr>
              <a:latin typeface="Maven Pro Regular"/>
              <a:ea typeface="Maven Pro Regular"/>
              <a:cs typeface="Maven Pro Regular"/>
              <a:sym typeface="Maven Pro Regular"/>
            </a:endParaRPr>
          </a:p>
        </p:txBody>
      </p:sp>
      <p:sp>
        <p:nvSpPr>
          <p:cNvPr id="104" name="Google Shape;104;p18"/>
          <p:cNvSpPr txBox="1"/>
          <p:nvPr/>
        </p:nvSpPr>
        <p:spPr>
          <a:xfrm>
            <a:off x="789925" y="1395975"/>
            <a:ext cx="7439700" cy="3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mfortaa Regular"/>
                <a:ea typeface="Comfortaa Regular"/>
                <a:cs typeface="Comfortaa Regular"/>
                <a:sym typeface="Comfortaa Regular"/>
              </a:rPr>
              <a:t>The simplest numerical method for solving the initial value problem is Euler’s method.</a:t>
            </a:r>
            <a:endParaRPr sz="12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2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 sz="1200">
                <a:solidFill>
                  <a:srgbClr val="FFFFFF"/>
                </a:solidFill>
                <a:latin typeface="Comfortaa Regular"/>
                <a:ea typeface="Comfortaa Regular"/>
                <a:cs typeface="Comfortaa Regular"/>
                <a:sym typeface="Comfortaa Regular"/>
              </a:rPr>
              <a:t>Generate a numerical solution to an initial value problem of the form:</a:t>
            </a:r>
            <a:endParaRPr sz="12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200">
              <a:solidFill>
                <a:srgbClr val="FFFFFF"/>
              </a:solidFill>
              <a:latin typeface="Comfortaa Regular"/>
              <a:ea typeface="Comfortaa Regular"/>
              <a:cs typeface="Comfortaa Regular"/>
              <a:sym typeface="Comfortaa Regular"/>
            </a:endParaRPr>
          </a:p>
          <a:p>
            <a:pPr indent="0" lvl="0" marL="0" rtl="0" algn="ctr">
              <a:spcBef>
                <a:spcPts val="0"/>
              </a:spcBef>
              <a:spcAft>
                <a:spcPts val="0"/>
              </a:spcAft>
              <a:buNone/>
            </a:pPr>
            <a:r>
              <a:rPr lang="en" sz="1200">
                <a:solidFill>
                  <a:srgbClr val="FFFFFF"/>
                </a:solidFill>
                <a:latin typeface="Comfortaa Regular"/>
                <a:ea typeface="Comfortaa Regular"/>
                <a:cs typeface="Comfortaa Regular"/>
                <a:sym typeface="Comfortaa Regular"/>
              </a:rPr>
              <a:t>y′ = f(x, y) with y(x</a:t>
            </a:r>
            <a:r>
              <a:rPr baseline="-25000" lang="en" sz="1200">
                <a:solidFill>
                  <a:srgbClr val="FFFFFF"/>
                </a:solidFill>
                <a:latin typeface="Comfortaa Regular"/>
                <a:ea typeface="Comfortaa Regular"/>
                <a:cs typeface="Comfortaa Regular"/>
                <a:sym typeface="Comfortaa Regular"/>
              </a:rPr>
              <a:t>o</a:t>
            </a:r>
            <a:r>
              <a:rPr lang="en" sz="1200">
                <a:solidFill>
                  <a:srgbClr val="FFFFFF"/>
                </a:solidFill>
                <a:latin typeface="Comfortaa Regular"/>
                <a:ea typeface="Comfortaa Regular"/>
                <a:cs typeface="Comfortaa Regular"/>
                <a:sym typeface="Comfortaa Regular"/>
              </a:rPr>
              <a:t>) = y</a:t>
            </a:r>
            <a:r>
              <a:rPr baseline="-25000" lang="en" sz="1200">
                <a:solidFill>
                  <a:srgbClr val="FFFFFF"/>
                </a:solidFill>
                <a:latin typeface="Comfortaa Regular"/>
                <a:ea typeface="Comfortaa Regular"/>
                <a:cs typeface="Comfortaa Regular"/>
                <a:sym typeface="Comfortaa Regular"/>
              </a:rPr>
              <a:t>o</a:t>
            </a:r>
            <a:endParaRPr baseline="-25000" sz="1200">
              <a:solidFill>
                <a:srgbClr val="FFFFFF"/>
              </a:solidFill>
              <a:latin typeface="Comfortaa Regular"/>
              <a:ea typeface="Comfortaa Regular"/>
              <a:cs typeface="Comfortaa Regular"/>
              <a:sym typeface="Comfortaa Regular"/>
            </a:endParaRPr>
          </a:p>
          <a:p>
            <a:pPr indent="0" lvl="0" marL="0" rtl="0" algn="ctr">
              <a:spcBef>
                <a:spcPts val="0"/>
              </a:spcBef>
              <a:spcAft>
                <a:spcPts val="0"/>
              </a:spcAft>
              <a:buNone/>
            </a:pPr>
            <a:r>
              <a:t/>
            </a:r>
            <a:endParaRPr baseline="-25000" sz="12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 sz="1200">
                <a:solidFill>
                  <a:srgbClr val="FFFFFF"/>
                </a:solidFill>
                <a:latin typeface="Comfortaa Regular"/>
                <a:ea typeface="Comfortaa Regular"/>
                <a:cs typeface="Comfortaa Regular"/>
                <a:sym typeface="Comfortaa Regular"/>
              </a:rPr>
              <a:t>We chop this interval into small subdivisions of length h. Then, using the initial condition as our starting point, we generate the rest of the solution by using the iterative formulas:</a:t>
            </a:r>
            <a:endParaRPr sz="12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200">
              <a:solidFill>
                <a:srgbClr val="FFFFFF"/>
              </a:solidFill>
              <a:latin typeface="Comfortaa Regular"/>
              <a:ea typeface="Comfortaa Regular"/>
              <a:cs typeface="Comfortaa Regular"/>
              <a:sym typeface="Comfortaa Regular"/>
            </a:endParaRPr>
          </a:p>
          <a:p>
            <a:pPr indent="0" lvl="0" marL="0" rtl="0" algn="ctr">
              <a:spcBef>
                <a:spcPts val="0"/>
              </a:spcBef>
              <a:spcAft>
                <a:spcPts val="0"/>
              </a:spcAft>
              <a:buNone/>
            </a:pPr>
            <a:r>
              <a:rPr lang="en" sz="1200">
                <a:solidFill>
                  <a:srgbClr val="FFFFFF"/>
                </a:solidFill>
                <a:latin typeface="Comfortaa Regular"/>
                <a:ea typeface="Comfortaa Regular"/>
                <a:cs typeface="Comfortaa Regular"/>
                <a:sym typeface="Comfortaa Regular"/>
              </a:rPr>
              <a:t>x</a:t>
            </a:r>
            <a:r>
              <a:rPr baseline="-25000" lang="en" sz="1200">
                <a:solidFill>
                  <a:srgbClr val="FFFFFF"/>
                </a:solidFill>
                <a:latin typeface="Comfortaa Regular"/>
                <a:ea typeface="Comfortaa Regular"/>
                <a:cs typeface="Comfortaa Regular"/>
                <a:sym typeface="Comfortaa Regular"/>
              </a:rPr>
              <a:t>n+1</a:t>
            </a:r>
            <a:r>
              <a:rPr lang="en" sz="1200">
                <a:solidFill>
                  <a:srgbClr val="FFFFFF"/>
                </a:solidFill>
                <a:latin typeface="Comfortaa Regular"/>
                <a:ea typeface="Comfortaa Regular"/>
                <a:cs typeface="Comfortaa Regular"/>
                <a:sym typeface="Comfortaa Regular"/>
              </a:rPr>
              <a:t> = x</a:t>
            </a:r>
            <a:r>
              <a:rPr baseline="-25000" lang="en" sz="1200">
                <a:solidFill>
                  <a:srgbClr val="FFFFFF"/>
                </a:solidFill>
                <a:latin typeface="Comfortaa Regular"/>
                <a:ea typeface="Comfortaa Regular"/>
                <a:cs typeface="Comfortaa Regular"/>
                <a:sym typeface="Comfortaa Regular"/>
              </a:rPr>
              <a:t>n</a:t>
            </a:r>
            <a:r>
              <a:rPr lang="en" sz="1200">
                <a:solidFill>
                  <a:srgbClr val="FFFFFF"/>
                </a:solidFill>
                <a:latin typeface="Comfortaa Regular"/>
                <a:ea typeface="Comfortaa Regular"/>
                <a:cs typeface="Comfortaa Regular"/>
                <a:sym typeface="Comfortaa Regular"/>
              </a:rPr>
              <a:t> + h</a:t>
            </a:r>
            <a:endParaRPr sz="1200">
              <a:solidFill>
                <a:srgbClr val="FFFFFF"/>
              </a:solidFill>
              <a:latin typeface="Comfortaa Regular"/>
              <a:ea typeface="Comfortaa Regular"/>
              <a:cs typeface="Comfortaa Regular"/>
              <a:sym typeface="Comfortaa Regular"/>
            </a:endParaRPr>
          </a:p>
          <a:p>
            <a:pPr indent="0" lvl="0" marL="0" rtl="0" algn="ctr">
              <a:spcBef>
                <a:spcPts val="0"/>
              </a:spcBef>
              <a:spcAft>
                <a:spcPts val="0"/>
              </a:spcAft>
              <a:buNone/>
            </a:pPr>
            <a:r>
              <a:rPr lang="en" sz="1200">
                <a:solidFill>
                  <a:srgbClr val="FFFFFF"/>
                </a:solidFill>
                <a:latin typeface="Comfortaa Regular"/>
                <a:ea typeface="Comfortaa Regular"/>
                <a:cs typeface="Comfortaa Regular"/>
                <a:sym typeface="Comfortaa Regular"/>
              </a:rPr>
              <a:t>y</a:t>
            </a:r>
            <a:r>
              <a:rPr baseline="-25000" lang="en" sz="1200">
                <a:solidFill>
                  <a:srgbClr val="FFFFFF"/>
                </a:solidFill>
                <a:latin typeface="Comfortaa Regular"/>
                <a:ea typeface="Comfortaa Regular"/>
                <a:cs typeface="Comfortaa Regular"/>
                <a:sym typeface="Comfortaa Regular"/>
              </a:rPr>
              <a:t>n+1</a:t>
            </a:r>
            <a:r>
              <a:rPr lang="en" sz="1200">
                <a:solidFill>
                  <a:srgbClr val="FFFFFF"/>
                </a:solidFill>
                <a:latin typeface="Comfortaa Regular"/>
                <a:ea typeface="Comfortaa Regular"/>
                <a:cs typeface="Comfortaa Regular"/>
                <a:sym typeface="Comfortaa Regular"/>
              </a:rPr>
              <a:t> = y</a:t>
            </a:r>
            <a:r>
              <a:rPr baseline="-25000" lang="en" sz="1200">
                <a:solidFill>
                  <a:srgbClr val="FFFFFF"/>
                </a:solidFill>
                <a:latin typeface="Comfortaa Regular"/>
                <a:ea typeface="Comfortaa Regular"/>
                <a:cs typeface="Comfortaa Regular"/>
                <a:sym typeface="Comfortaa Regular"/>
              </a:rPr>
              <a:t>n</a:t>
            </a:r>
            <a:r>
              <a:rPr lang="en" sz="1200">
                <a:solidFill>
                  <a:srgbClr val="FFFFFF"/>
                </a:solidFill>
                <a:latin typeface="Comfortaa Regular"/>
                <a:ea typeface="Comfortaa Regular"/>
                <a:cs typeface="Comfortaa Regular"/>
                <a:sym typeface="Comfortaa Regular"/>
              </a:rPr>
              <a:t> + h f(x</a:t>
            </a:r>
            <a:r>
              <a:rPr baseline="-25000" lang="en" sz="1200">
                <a:solidFill>
                  <a:srgbClr val="FFFFFF"/>
                </a:solidFill>
                <a:latin typeface="Comfortaa Regular"/>
                <a:ea typeface="Comfortaa Regular"/>
                <a:cs typeface="Comfortaa Regular"/>
                <a:sym typeface="Comfortaa Regular"/>
              </a:rPr>
              <a:t>n</a:t>
            </a:r>
            <a:r>
              <a:rPr lang="en" sz="1200">
                <a:solidFill>
                  <a:srgbClr val="FFFFFF"/>
                </a:solidFill>
                <a:latin typeface="Comfortaa Regular"/>
                <a:ea typeface="Comfortaa Regular"/>
                <a:cs typeface="Comfortaa Regular"/>
                <a:sym typeface="Comfortaa Regular"/>
              </a:rPr>
              <a:t>, y</a:t>
            </a:r>
            <a:r>
              <a:rPr baseline="-25000" lang="en" sz="1200">
                <a:solidFill>
                  <a:srgbClr val="FFFFFF"/>
                </a:solidFill>
                <a:latin typeface="Comfortaa Regular"/>
                <a:ea typeface="Comfortaa Regular"/>
                <a:cs typeface="Comfortaa Regular"/>
                <a:sym typeface="Comfortaa Regular"/>
              </a:rPr>
              <a:t>n</a:t>
            </a:r>
            <a:r>
              <a:rPr lang="en" sz="1200">
                <a:solidFill>
                  <a:srgbClr val="FFFFFF"/>
                </a:solidFill>
                <a:latin typeface="Comfortaa Regular"/>
                <a:ea typeface="Comfortaa Regular"/>
                <a:cs typeface="Comfortaa Regular"/>
                <a:sym typeface="Comfortaa Regular"/>
              </a:rPr>
              <a:t>)</a:t>
            </a:r>
            <a:endParaRPr sz="1200">
              <a:solidFill>
                <a:srgbClr val="FFFFFF"/>
              </a:solidFill>
              <a:latin typeface="Comfortaa Regular"/>
              <a:ea typeface="Comfortaa Regular"/>
              <a:cs typeface="Comfortaa Regular"/>
              <a:sym typeface="Comfortaa Regular"/>
            </a:endParaRPr>
          </a:p>
          <a:p>
            <a:pPr indent="0" lvl="0" marL="0" rtl="0" algn="ctr">
              <a:spcBef>
                <a:spcPts val="0"/>
              </a:spcBef>
              <a:spcAft>
                <a:spcPts val="0"/>
              </a:spcAft>
              <a:buNone/>
            </a:pPr>
            <a:r>
              <a:t/>
            </a:r>
            <a:endParaRPr sz="12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 sz="1200">
                <a:solidFill>
                  <a:srgbClr val="FFFFFF"/>
                </a:solidFill>
                <a:latin typeface="Comfortaa Regular"/>
                <a:ea typeface="Comfortaa Regular"/>
                <a:cs typeface="Comfortaa Regular"/>
                <a:sym typeface="Comfortaa Regular"/>
              </a:rPr>
              <a:t>to find the coordinates of the points in our numerical solution. We terminate this process when we have reached the right end of the desired interval.</a:t>
            </a:r>
            <a:endParaRPr sz="12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200">
              <a:solidFill>
                <a:srgbClr val="FFFFFF"/>
              </a:solidFill>
              <a:latin typeface="Comfortaa Regular"/>
              <a:ea typeface="Comfortaa Regular"/>
              <a:cs typeface="Comfortaa Regular"/>
              <a:sym typeface="Comfortaa Regul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5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5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5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500"/>
                                        <p:tgtEl>
                                          <p:spTgt spid="1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500"/>
                                        <p:tgtEl>
                                          <p:spTgt spid="1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Effect filter="fade" transition="in">
                                      <p:cBhvr>
                                        <p:cTn dur="500"/>
                                        <p:tgtEl>
                                          <p:spTgt spid="1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animEffect filter="fade" transition="in">
                                      <p:cBhvr>
                                        <p:cTn dur="500"/>
                                        <p:tgtEl>
                                          <p:spTgt spid="1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animEffect filter="fade" transition="in">
                                      <p:cBhvr>
                                        <p:cTn dur="500"/>
                                        <p:tgtEl>
                                          <p:spTgt spid="1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8" st="8"/>
                                            </p:txEl>
                                          </p:spTgt>
                                        </p:tgtEl>
                                        <p:attrNameLst>
                                          <p:attrName>style.visibility</p:attrName>
                                        </p:attrNameLst>
                                      </p:cBhvr>
                                      <p:to>
                                        <p:strVal val="visible"/>
                                      </p:to>
                                    </p:set>
                                    <p:animEffect filter="fade" transition="in">
                                      <p:cBhvr>
                                        <p:cTn dur="500"/>
                                        <p:tgtEl>
                                          <p:spTgt spid="10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9" st="9"/>
                                            </p:txEl>
                                          </p:spTgt>
                                        </p:tgtEl>
                                        <p:attrNameLst>
                                          <p:attrName>style.visibility</p:attrName>
                                        </p:attrNameLst>
                                      </p:cBhvr>
                                      <p:to>
                                        <p:strVal val="visible"/>
                                      </p:to>
                                    </p:set>
                                    <p:animEffect filter="fade" transition="in">
                                      <p:cBhvr>
                                        <p:cTn dur="500"/>
                                        <p:tgtEl>
                                          <p:spTgt spid="10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0" st="10"/>
                                            </p:txEl>
                                          </p:spTgt>
                                        </p:tgtEl>
                                        <p:attrNameLst>
                                          <p:attrName>style.visibility</p:attrName>
                                        </p:attrNameLst>
                                      </p:cBhvr>
                                      <p:to>
                                        <p:strVal val="visible"/>
                                      </p:to>
                                    </p:set>
                                    <p:animEffect filter="fade" transition="in">
                                      <p:cBhvr>
                                        <p:cTn dur="500"/>
                                        <p:tgtEl>
                                          <p:spTgt spid="10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1" st="11"/>
                                            </p:txEl>
                                          </p:spTgt>
                                        </p:tgtEl>
                                        <p:attrNameLst>
                                          <p:attrName>style.visibility</p:attrName>
                                        </p:attrNameLst>
                                      </p:cBhvr>
                                      <p:to>
                                        <p:strVal val="visible"/>
                                      </p:to>
                                    </p:set>
                                    <p:animEffect filter="fade" transition="in">
                                      <p:cBhvr>
                                        <p:cTn dur="500"/>
                                        <p:tgtEl>
                                          <p:spTgt spid="10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2" st="12"/>
                                            </p:txEl>
                                          </p:spTgt>
                                        </p:tgtEl>
                                        <p:attrNameLst>
                                          <p:attrName>style.visibility</p:attrName>
                                        </p:attrNameLst>
                                      </p:cBhvr>
                                      <p:to>
                                        <p:strVal val="visible"/>
                                      </p:to>
                                    </p:set>
                                    <p:animEffect filter="fade" transition="in">
                                      <p:cBhvr>
                                        <p:cTn dur="500"/>
                                        <p:tgtEl>
                                          <p:spTgt spid="104">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468375" y="454700"/>
            <a:ext cx="3805200" cy="59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FFFFFF"/>
                </a:solidFill>
              </a:rPr>
              <a:t>Applying the Method</a:t>
            </a:r>
            <a:endParaRPr sz="2500">
              <a:solidFill>
                <a:srgbClr val="FFFFFF"/>
              </a:solidFill>
            </a:endParaRPr>
          </a:p>
        </p:txBody>
      </p:sp>
      <p:sp>
        <p:nvSpPr>
          <p:cNvPr id="110" name="Google Shape;110;p19"/>
          <p:cNvSpPr txBox="1"/>
          <p:nvPr/>
        </p:nvSpPr>
        <p:spPr>
          <a:xfrm>
            <a:off x="468375" y="1423650"/>
            <a:ext cx="3805200" cy="31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00"/>
                </a:solidFill>
                <a:latin typeface="Comfortaa Regular"/>
                <a:ea typeface="Comfortaa Regular"/>
                <a:cs typeface="Comfortaa Regular"/>
                <a:sym typeface="Comfortaa Regular"/>
              </a:rPr>
              <a:t>F</a:t>
            </a:r>
            <a:r>
              <a:rPr lang="en" sz="1700">
                <a:solidFill>
                  <a:srgbClr val="FFFF00"/>
                </a:solidFill>
                <a:latin typeface="Comfortaa Regular"/>
                <a:ea typeface="Comfortaa Regular"/>
                <a:cs typeface="Comfortaa Regular"/>
                <a:sym typeface="Comfortaa Regular"/>
              </a:rPr>
              <a:t>(x, y) = x + 2y</a:t>
            </a:r>
            <a:endParaRPr sz="1700">
              <a:solidFill>
                <a:srgbClr val="FFFF00"/>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7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rgbClr val="FFFFFF"/>
                </a:solidFill>
                <a:latin typeface="Comfortaa Regular"/>
                <a:ea typeface="Comfortaa Regular"/>
                <a:cs typeface="Comfortaa Regular"/>
                <a:sym typeface="Comfortaa Regular"/>
              </a:rPr>
              <a:t>initial condition:</a:t>
            </a:r>
            <a:endParaRPr sz="1100">
              <a:solidFill>
                <a:srgbClr val="FFFFFF"/>
              </a:solidFill>
              <a:latin typeface="Comfortaa Regular"/>
              <a:ea typeface="Comfortaa Regular"/>
              <a:cs typeface="Comfortaa Regular"/>
              <a:sym typeface="Comfortaa Regular"/>
            </a:endParaRPr>
          </a:p>
          <a:p>
            <a:pPr indent="-304800" lvl="0" marL="457200" rtl="0" algn="l">
              <a:spcBef>
                <a:spcPts val="0"/>
              </a:spcBef>
              <a:spcAft>
                <a:spcPts val="0"/>
              </a:spcAft>
              <a:buClr>
                <a:srgbClr val="FFFFFF"/>
              </a:buClr>
              <a:buSzPts val="1200"/>
              <a:buFont typeface="Comfortaa Regular"/>
              <a:buChar char="●"/>
            </a:pPr>
            <a:r>
              <a:rPr lang="en" sz="1200">
                <a:solidFill>
                  <a:srgbClr val="FFFFFF"/>
                </a:solidFill>
                <a:latin typeface="Comfortaa Regular"/>
                <a:ea typeface="Comfortaa Regular"/>
                <a:cs typeface="Comfortaa Regular"/>
                <a:sym typeface="Comfortaa Regular"/>
              </a:rPr>
              <a:t>x</a:t>
            </a:r>
            <a:r>
              <a:rPr baseline="-25000" lang="en" sz="1200">
                <a:solidFill>
                  <a:srgbClr val="FFFFFF"/>
                </a:solidFill>
                <a:latin typeface="Comfortaa Regular"/>
                <a:ea typeface="Comfortaa Regular"/>
                <a:cs typeface="Comfortaa Regular"/>
                <a:sym typeface="Comfortaa Regular"/>
              </a:rPr>
              <a:t>o</a:t>
            </a:r>
            <a:r>
              <a:rPr lang="en" sz="1200">
                <a:solidFill>
                  <a:srgbClr val="FFFFFF"/>
                </a:solidFill>
                <a:latin typeface="Comfortaa Regular"/>
                <a:ea typeface="Comfortaa Regular"/>
                <a:cs typeface="Comfortaa Regular"/>
                <a:sym typeface="Comfortaa Regular"/>
              </a:rPr>
              <a:t> = 0</a:t>
            </a:r>
            <a:endParaRPr sz="1200">
              <a:solidFill>
                <a:srgbClr val="FFFFFF"/>
              </a:solidFill>
              <a:latin typeface="Comfortaa Regular"/>
              <a:ea typeface="Comfortaa Regular"/>
              <a:cs typeface="Comfortaa Regular"/>
              <a:sym typeface="Comfortaa Regular"/>
            </a:endParaRPr>
          </a:p>
          <a:p>
            <a:pPr indent="-304800" lvl="0" marL="457200" rtl="0" algn="l">
              <a:spcBef>
                <a:spcPts val="0"/>
              </a:spcBef>
              <a:spcAft>
                <a:spcPts val="0"/>
              </a:spcAft>
              <a:buClr>
                <a:srgbClr val="FFFFFF"/>
              </a:buClr>
              <a:buSzPts val="1200"/>
              <a:buFont typeface="Comfortaa Regular"/>
              <a:buChar char="●"/>
            </a:pPr>
            <a:r>
              <a:rPr lang="en" sz="1200">
                <a:solidFill>
                  <a:srgbClr val="FFFFFF"/>
                </a:solidFill>
                <a:latin typeface="Comfortaa Regular"/>
                <a:ea typeface="Comfortaa Regular"/>
                <a:cs typeface="Comfortaa Regular"/>
                <a:sym typeface="Comfortaa Regular"/>
              </a:rPr>
              <a:t>y</a:t>
            </a:r>
            <a:r>
              <a:rPr baseline="-25000" lang="en" sz="1200">
                <a:solidFill>
                  <a:srgbClr val="FFFFFF"/>
                </a:solidFill>
                <a:latin typeface="Comfortaa Regular"/>
                <a:ea typeface="Comfortaa Regular"/>
                <a:cs typeface="Comfortaa Regular"/>
                <a:sym typeface="Comfortaa Regular"/>
              </a:rPr>
              <a:t>o</a:t>
            </a:r>
            <a:r>
              <a:rPr lang="en" sz="1200">
                <a:solidFill>
                  <a:srgbClr val="FFFFFF"/>
                </a:solidFill>
                <a:latin typeface="Comfortaa Regular"/>
                <a:ea typeface="Comfortaa Regular"/>
                <a:cs typeface="Comfortaa Regular"/>
                <a:sym typeface="Comfortaa Regular"/>
              </a:rPr>
              <a:t> = 0</a:t>
            </a:r>
            <a:endParaRPr sz="12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1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rgbClr val="FFFFFF"/>
                </a:solidFill>
                <a:latin typeface="Comfortaa Regular"/>
                <a:ea typeface="Comfortaa Regular"/>
                <a:cs typeface="Comfortaa Regular"/>
                <a:sym typeface="Comfortaa Regular"/>
              </a:rPr>
              <a:t>We now use the Euler method formulas to generate values for x</a:t>
            </a:r>
            <a:r>
              <a:rPr baseline="-25000" lang="en" sz="1100">
                <a:solidFill>
                  <a:srgbClr val="FFFFFF"/>
                </a:solidFill>
                <a:latin typeface="Comfortaa Regular"/>
                <a:ea typeface="Comfortaa Regular"/>
                <a:cs typeface="Comfortaa Regular"/>
                <a:sym typeface="Comfortaa Regular"/>
              </a:rPr>
              <a:t>1</a:t>
            </a:r>
            <a:r>
              <a:rPr lang="en" sz="1100">
                <a:solidFill>
                  <a:srgbClr val="FFFFFF"/>
                </a:solidFill>
                <a:latin typeface="Comfortaa Regular"/>
                <a:ea typeface="Comfortaa Regular"/>
                <a:cs typeface="Comfortaa Regular"/>
                <a:sym typeface="Comfortaa Regular"/>
              </a:rPr>
              <a:t> and y</a:t>
            </a:r>
            <a:r>
              <a:rPr baseline="-25000" lang="en" sz="1100">
                <a:solidFill>
                  <a:srgbClr val="FFFFFF"/>
                </a:solidFill>
                <a:latin typeface="Comfortaa Regular"/>
                <a:ea typeface="Comfortaa Regular"/>
                <a:cs typeface="Comfortaa Regular"/>
                <a:sym typeface="Comfortaa Regular"/>
              </a:rPr>
              <a:t>1</a:t>
            </a:r>
            <a:r>
              <a:rPr lang="en" sz="1100">
                <a:solidFill>
                  <a:srgbClr val="FFFFFF"/>
                </a:solidFill>
                <a:latin typeface="Comfortaa Regular"/>
                <a:ea typeface="Comfortaa Regular"/>
                <a:cs typeface="Comfortaa Regular"/>
                <a:sym typeface="Comfortaa Regular"/>
              </a:rPr>
              <a:t>.</a:t>
            </a:r>
            <a:endParaRPr sz="11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1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rgbClr val="FFFFFF"/>
                </a:solidFill>
                <a:latin typeface="Comfortaa Regular"/>
                <a:ea typeface="Comfortaa Regular"/>
                <a:cs typeface="Comfortaa Regular"/>
                <a:sym typeface="Comfortaa Regular"/>
              </a:rPr>
              <a:t>x</a:t>
            </a:r>
            <a:r>
              <a:rPr baseline="-25000" lang="en" sz="1100">
                <a:solidFill>
                  <a:srgbClr val="FFFFFF"/>
                </a:solidFill>
                <a:latin typeface="Comfortaa Regular"/>
                <a:ea typeface="Comfortaa Regular"/>
                <a:cs typeface="Comfortaa Regular"/>
                <a:sym typeface="Comfortaa Regular"/>
              </a:rPr>
              <a:t>1</a:t>
            </a:r>
            <a:r>
              <a:rPr lang="en" sz="1100">
                <a:solidFill>
                  <a:srgbClr val="FFFFFF"/>
                </a:solidFill>
                <a:latin typeface="Comfortaa Regular"/>
                <a:ea typeface="Comfortaa Regular"/>
                <a:cs typeface="Comfortaa Regular"/>
                <a:sym typeface="Comfortaa Regular"/>
              </a:rPr>
              <a:t> = x</a:t>
            </a:r>
            <a:r>
              <a:rPr baseline="-25000" lang="en" sz="1100">
                <a:solidFill>
                  <a:srgbClr val="FFFFFF"/>
                </a:solidFill>
                <a:latin typeface="Comfortaa Regular"/>
                <a:ea typeface="Comfortaa Regular"/>
                <a:cs typeface="Comfortaa Regular"/>
                <a:sym typeface="Comfortaa Regular"/>
              </a:rPr>
              <a:t>o</a:t>
            </a:r>
            <a:r>
              <a:rPr lang="en" sz="1100">
                <a:solidFill>
                  <a:srgbClr val="FFFFFF"/>
                </a:solidFill>
                <a:latin typeface="Comfortaa Regular"/>
                <a:ea typeface="Comfortaa Regular"/>
                <a:cs typeface="Comfortaa Regular"/>
                <a:sym typeface="Comfortaa Regular"/>
              </a:rPr>
              <a:t> + h  =&gt;  x</a:t>
            </a:r>
            <a:r>
              <a:rPr baseline="-25000" lang="en" sz="1100">
                <a:solidFill>
                  <a:srgbClr val="FFFFFF"/>
                </a:solidFill>
                <a:latin typeface="Comfortaa Regular"/>
                <a:ea typeface="Comfortaa Regular"/>
                <a:cs typeface="Comfortaa Regular"/>
                <a:sym typeface="Comfortaa Regular"/>
              </a:rPr>
              <a:t>1</a:t>
            </a:r>
            <a:r>
              <a:rPr lang="en" sz="1100">
                <a:solidFill>
                  <a:srgbClr val="FFFFFF"/>
                </a:solidFill>
                <a:latin typeface="Comfortaa Regular"/>
                <a:ea typeface="Comfortaa Regular"/>
                <a:cs typeface="Comfortaa Regular"/>
                <a:sym typeface="Comfortaa Regular"/>
              </a:rPr>
              <a:t> = 0 + 0.25  =&gt;  x</a:t>
            </a:r>
            <a:r>
              <a:rPr baseline="-25000" lang="en" sz="1100">
                <a:solidFill>
                  <a:srgbClr val="FFFFFF"/>
                </a:solidFill>
                <a:latin typeface="Comfortaa Regular"/>
                <a:ea typeface="Comfortaa Regular"/>
                <a:cs typeface="Comfortaa Regular"/>
                <a:sym typeface="Comfortaa Regular"/>
              </a:rPr>
              <a:t>1</a:t>
            </a:r>
            <a:r>
              <a:rPr lang="en" sz="1100">
                <a:solidFill>
                  <a:srgbClr val="FFFFFF"/>
                </a:solidFill>
                <a:latin typeface="Comfortaa Regular"/>
                <a:ea typeface="Comfortaa Regular"/>
                <a:cs typeface="Comfortaa Regular"/>
                <a:sym typeface="Comfortaa Regular"/>
              </a:rPr>
              <a:t> = 0.25</a:t>
            </a:r>
            <a:endParaRPr sz="11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rgbClr val="FFFFFF"/>
                </a:solidFill>
                <a:latin typeface="Comfortaa Regular"/>
                <a:ea typeface="Comfortaa Regular"/>
                <a:cs typeface="Comfortaa Regular"/>
                <a:sym typeface="Comfortaa Regular"/>
              </a:rPr>
              <a:t>y</a:t>
            </a:r>
            <a:r>
              <a:rPr baseline="-25000" lang="en" sz="1100">
                <a:solidFill>
                  <a:srgbClr val="FFFFFF"/>
                </a:solidFill>
                <a:latin typeface="Comfortaa Regular"/>
                <a:ea typeface="Comfortaa Regular"/>
                <a:cs typeface="Comfortaa Regular"/>
                <a:sym typeface="Comfortaa Regular"/>
              </a:rPr>
              <a:t>1</a:t>
            </a:r>
            <a:r>
              <a:rPr lang="en" sz="1100">
                <a:solidFill>
                  <a:srgbClr val="FFFFFF"/>
                </a:solidFill>
                <a:latin typeface="Comfortaa Regular"/>
                <a:ea typeface="Comfortaa Regular"/>
                <a:cs typeface="Comfortaa Regular"/>
                <a:sym typeface="Comfortaa Regular"/>
              </a:rPr>
              <a:t> = y</a:t>
            </a:r>
            <a:r>
              <a:rPr baseline="-25000" lang="en" sz="1100">
                <a:solidFill>
                  <a:srgbClr val="FFFFFF"/>
                </a:solidFill>
                <a:latin typeface="Comfortaa Regular"/>
                <a:ea typeface="Comfortaa Regular"/>
                <a:cs typeface="Comfortaa Regular"/>
                <a:sym typeface="Comfortaa Regular"/>
              </a:rPr>
              <a:t>o</a:t>
            </a:r>
            <a:r>
              <a:rPr lang="en" sz="1100">
                <a:solidFill>
                  <a:srgbClr val="FFFFFF"/>
                </a:solidFill>
                <a:latin typeface="Comfortaa Regular"/>
                <a:ea typeface="Comfortaa Regular"/>
                <a:cs typeface="Comfortaa Regular"/>
                <a:sym typeface="Comfortaa Regular"/>
              </a:rPr>
              <a:t> + h f(x</a:t>
            </a:r>
            <a:r>
              <a:rPr baseline="-25000" lang="en" sz="1100">
                <a:solidFill>
                  <a:srgbClr val="FFFFFF"/>
                </a:solidFill>
                <a:latin typeface="Comfortaa Regular"/>
                <a:ea typeface="Comfortaa Regular"/>
                <a:cs typeface="Comfortaa Regular"/>
                <a:sym typeface="Comfortaa Regular"/>
              </a:rPr>
              <a:t>o</a:t>
            </a:r>
            <a:r>
              <a:rPr lang="en" sz="1100">
                <a:solidFill>
                  <a:srgbClr val="FFFFFF"/>
                </a:solidFill>
                <a:latin typeface="Comfortaa Regular"/>
                <a:ea typeface="Comfortaa Regular"/>
                <a:cs typeface="Comfortaa Regular"/>
                <a:sym typeface="Comfortaa Regular"/>
              </a:rPr>
              <a:t>, y</a:t>
            </a:r>
            <a:r>
              <a:rPr baseline="-25000" lang="en" sz="1100">
                <a:solidFill>
                  <a:srgbClr val="FFFFFF"/>
                </a:solidFill>
                <a:latin typeface="Comfortaa Regular"/>
                <a:ea typeface="Comfortaa Regular"/>
                <a:cs typeface="Comfortaa Regular"/>
                <a:sym typeface="Comfortaa Regular"/>
              </a:rPr>
              <a:t>o</a:t>
            </a:r>
            <a:r>
              <a:rPr lang="en" sz="1100">
                <a:solidFill>
                  <a:srgbClr val="FFFFFF"/>
                </a:solidFill>
                <a:latin typeface="Comfortaa Regular"/>
                <a:ea typeface="Comfortaa Regular"/>
                <a:cs typeface="Comfortaa Regular"/>
                <a:sym typeface="Comfortaa Regular"/>
              </a:rPr>
              <a:t>)  =&gt;  y</a:t>
            </a:r>
            <a:r>
              <a:rPr baseline="-25000" lang="en" sz="1100">
                <a:solidFill>
                  <a:srgbClr val="FFFFFF"/>
                </a:solidFill>
                <a:latin typeface="Comfortaa Regular"/>
                <a:ea typeface="Comfortaa Regular"/>
                <a:cs typeface="Comfortaa Regular"/>
                <a:sym typeface="Comfortaa Regular"/>
              </a:rPr>
              <a:t>1</a:t>
            </a:r>
            <a:r>
              <a:rPr lang="en" sz="1100">
                <a:solidFill>
                  <a:srgbClr val="FFFFFF"/>
                </a:solidFill>
                <a:latin typeface="Comfortaa Regular"/>
                <a:ea typeface="Comfortaa Regular"/>
                <a:cs typeface="Comfortaa Regular"/>
                <a:sym typeface="Comfortaa Regular"/>
              </a:rPr>
              <a:t> = y</a:t>
            </a:r>
            <a:r>
              <a:rPr baseline="-25000" lang="en" sz="1100">
                <a:solidFill>
                  <a:srgbClr val="FFFFFF"/>
                </a:solidFill>
                <a:latin typeface="Comfortaa Regular"/>
                <a:ea typeface="Comfortaa Regular"/>
                <a:cs typeface="Comfortaa Regular"/>
                <a:sym typeface="Comfortaa Regular"/>
              </a:rPr>
              <a:t>o</a:t>
            </a:r>
            <a:r>
              <a:rPr lang="en" sz="1100">
                <a:solidFill>
                  <a:srgbClr val="FFFFFF"/>
                </a:solidFill>
                <a:latin typeface="Comfortaa Regular"/>
                <a:ea typeface="Comfortaa Regular"/>
                <a:cs typeface="Comfortaa Regular"/>
                <a:sym typeface="Comfortaa Regular"/>
              </a:rPr>
              <a:t> + h (x</a:t>
            </a:r>
            <a:r>
              <a:rPr baseline="-25000" lang="en" sz="1100">
                <a:solidFill>
                  <a:srgbClr val="FFFFFF"/>
                </a:solidFill>
                <a:latin typeface="Comfortaa Regular"/>
                <a:ea typeface="Comfortaa Regular"/>
                <a:cs typeface="Comfortaa Regular"/>
                <a:sym typeface="Comfortaa Regular"/>
              </a:rPr>
              <a:t>o</a:t>
            </a:r>
            <a:r>
              <a:rPr lang="en" sz="1100">
                <a:solidFill>
                  <a:srgbClr val="FFFFFF"/>
                </a:solidFill>
                <a:latin typeface="Comfortaa Regular"/>
                <a:ea typeface="Comfortaa Regular"/>
                <a:cs typeface="Comfortaa Regular"/>
                <a:sym typeface="Comfortaa Regular"/>
              </a:rPr>
              <a:t> + 2y</a:t>
            </a:r>
            <a:r>
              <a:rPr baseline="-25000" lang="en" sz="1100">
                <a:solidFill>
                  <a:srgbClr val="FFFFFF"/>
                </a:solidFill>
                <a:latin typeface="Comfortaa Regular"/>
                <a:ea typeface="Comfortaa Regular"/>
                <a:cs typeface="Comfortaa Regular"/>
                <a:sym typeface="Comfortaa Regular"/>
              </a:rPr>
              <a:t>o</a:t>
            </a:r>
            <a:r>
              <a:rPr lang="en" sz="1100">
                <a:solidFill>
                  <a:srgbClr val="FFFFFF"/>
                </a:solidFill>
                <a:latin typeface="Comfortaa Regular"/>
                <a:ea typeface="Comfortaa Regular"/>
                <a:cs typeface="Comfortaa Regular"/>
                <a:sym typeface="Comfortaa Regular"/>
              </a:rPr>
              <a:t>)</a:t>
            </a:r>
            <a:endParaRPr sz="11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rgbClr val="FFFFFF"/>
                </a:solidFill>
                <a:latin typeface="Comfortaa Regular"/>
                <a:ea typeface="Comfortaa Regular"/>
                <a:cs typeface="Comfortaa Regular"/>
                <a:sym typeface="Comfortaa Regular"/>
              </a:rPr>
              <a:t>y</a:t>
            </a:r>
            <a:r>
              <a:rPr baseline="-25000" lang="en" sz="1100">
                <a:solidFill>
                  <a:srgbClr val="FFFFFF"/>
                </a:solidFill>
                <a:latin typeface="Comfortaa Regular"/>
                <a:ea typeface="Comfortaa Regular"/>
                <a:cs typeface="Comfortaa Regular"/>
                <a:sym typeface="Comfortaa Regular"/>
              </a:rPr>
              <a:t>1</a:t>
            </a:r>
            <a:r>
              <a:rPr lang="en" sz="1100">
                <a:solidFill>
                  <a:srgbClr val="FFFFFF"/>
                </a:solidFill>
                <a:latin typeface="Comfortaa Regular"/>
                <a:ea typeface="Comfortaa Regular"/>
                <a:cs typeface="Comfortaa Regular"/>
                <a:sym typeface="Comfortaa Regular"/>
              </a:rPr>
              <a:t> = 0 + 0.25 (0 + 2*0)  =&gt;  y</a:t>
            </a:r>
            <a:r>
              <a:rPr baseline="-25000" lang="en" sz="1100">
                <a:solidFill>
                  <a:srgbClr val="FFFFFF"/>
                </a:solidFill>
                <a:latin typeface="Comfortaa Regular"/>
                <a:ea typeface="Comfortaa Regular"/>
                <a:cs typeface="Comfortaa Regular"/>
                <a:sym typeface="Comfortaa Regular"/>
              </a:rPr>
              <a:t>1</a:t>
            </a:r>
            <a:r>
              <a:rPr lang="en" sz="1100">
                <a:solidFill>
                  <a:srgbClr val="FFFFFF"/>
                </a:solidFill>
                <a:latin typeface="Comfortaa Regular"/>
                <a:ea typeface="Comfortaa Regular"/>
                <a:cs typeface="Comfortaa Regular"/>
                <a:sym typeface="Comfortaa Regular"/>
              </a:rPr>
              <a:t> = 0</a:t>
            </a:r>
            <a:endParaRPr sz="11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100">
              <a:solidFill>
                <a:srgbClr val="FFFFFF"/>
              </a:solidFill>
              <a:latin typeface="Comfortaa Regular"/>
              <a:ea typeface="Comfortaa Regular"/>
              <a:cs typeface="Comfortaa Regular"/>
              <a:sym typeface="Comfortaa Regular"/>
            </a:endParaRPr>
          </a:p>
          <a:p>
            <a:pPr indent="-304800" lvl="0" marL="457200" rtl="0" algn="l">
              <a:spcBef>
                <a:spcPts val="0"/>
              </a:spcBef>
              <a:spcAft>
                <a:spcPts val="0"/>
              </a:spcAft>
              <a:buClr>
                <a:srgbClr val="FFFFFF"/>
              </a:buClr>
              <a:buSzPts val="1200"/>
              <a:buFont typeface="Comfortaa Regular"/>
              <a:buChar char="●"/>
            </a:pPr>
            <a:r>
              <a:rPr lang="en" sz="1200">
                <a:solidFill>
                  <a:srgbClr val="FFFFFF"/>
                </a:solidFill>
                <a:latin typeface="Comfortaa Regular"/>
                <a:ea typeface="Comfortaa Regular"/>
                <a:cs typeface="Comfortaa Regular"/>
                <a:sym typeface="Comfortaa Regular"/>
              </a:rPr>
              <a:t>x</a:t>
            </a:r>
            <a:r>
              <a:rPr baseline="-25000" lang="en" sz="1200">
                <a:solidFill>
                  <a:srgbClr val="FFFFFF"/>
                </a:solidFill>
                <a:latin typeface="Comfortaa Regular"/>
                <a:ea typeface="Comfortaa Regular"/>
                <a:cs typeface="Comfortaa Regular"/>
                <a:sym typeface="Comfortaa Regular"/>
              </a:rPr>
              <a:t>1</a:t>
            </a:r>
            <a:r>
              <a:rPr lang="en" sz="1200">
                <a:solidFill>
                  <a:srgbClr val="FFFFFF"/>
                </a:solidFill>
                <a:latin typeface="Comfortaa Regular"/>
                <a:ea typeface="Comfortaa Regular"/>
                <a:cs typeface="Comfortaa Regular"/>
                <a:sym typeface="Comfortaa Regular"/>
              </a:rPr>
              <a:t> = 0.25</a:t>
            </a:r>
            <a:endParaRPr sz="1200">
              <a:solidFill>
                <a:srgbClr val="FFFFFF"/>
              </a:solidFill>
              <a:latin typeface="Comfortaa Regular"/>
              <a:ea typeface="Comfortaa Regular"/>
              <a:cs typeface="Comfortaa Regular"/>
              <a:sym typeface="Comfortaa Regular"/>
            </a:endParaRPr>
          </a:p>
          <a:p>
            <a:pPr indent="-304800" lvl="0" marL="457200" rtl="0" algn="l">
              <a:spcBef>
                <a:spcPts val="0"/>
              </a:spcBef>
              <a:spcAft>
                <a:spcPts val="0"/>
              </a:spcAft>
              <a:buClr>
                <a:srgbClr val="FFFFFF"/>
              </a:buClr>
              <a:buSzPts val="1200"/>
              <a:buFont typeface="Comfortaa Regular"/>
              <a:buChar char="●"/>
            </a:pPr>
            <a:r>
              <a:rPr lang="en" sz="1200">
                <a:solidFill>
                  <a:srgbClr val="FFFFFF"/>
                </a:solidFill>
                <a:latin typeface="Comfortaa Regular"/>
                <a:ea typeface="Comfortaa Regular"/>
                <a:cs typeface="Comfortaa Regular"/>
                <a:sym typeface="Comfortaa Regular"/>
              </a:rPr>
              <a:t>y</a:t>
            </a:r>
            <a:r>
              <a:rPr baseline="-25000" lang="en" sz="1200">
                <a:solidFill>
                  <a:srgbClr val="FFFFFF"/>
                </a:solidFill>
                <a:latin typeface="Comfortaa Regular"/>
                <a:ea typeface="Comfortaa Regular"/>
                <a:cs typeface="Comfortaa Regular"/>
                <a:sym typeface="Comfortaa Regular"/>
              </a:rPr>
              <a:t>1</a:t>
            </a:r>
            <a:r>
              <a:rPr lang="en" sz="1200">
                <a:solidFill>
                  <a:srgbClr val="FFFFFF"/>
                </a:solidFill>
                <a:latin typeface="Comfortaa Regular"/>
                <a:ea typeface="Comfortaa Regular"/>
                <a:cs typeface="Comfortaa Regular"/>
                <a:sym typeface="Comfortaa Regular"/>
              </a:rPr>
              <a:t> = 0</a:t>
            </a:r>
            <a:endParaRPr sz="12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9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800">
              <a:solidFill>
                <a:srgbClr val="FFFFFF"/>
              </a:solidFill>
              <a:latin typeface="Comfortaa Regular"/>
              <a:ea typeface="Comfortaa Regular"/>
              <a:cs typeface="Comfortaa Regular"/>
              <a:sym typeface="Comfortaa Regular"/>
            </a:endParaRPr>
          </a:p>
        </p:txBody>
      </p:sp>
      <p:sp>
        <p:nvSpPr>
          <p:cNvPr id="111" name="Google Shape;111;p19"/>
          <p:cNvSpPr txBox="1"/>
          <p:nvPr/>
        </p:nvSpPr>
        <p:spPr>
          <a:xfrm>
            <a:off x="4629150" y="1111350"/>
            <a:ext cx="3805200" cy="36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Comfortaa Regular"/>
                <a:ea typeface="Comfortaa Regular"/>
                <a:cs typeface="Comfortaa Regular"/>
                <a:sym typeface="Comfortaa Regular"/>
              </a:rPr>
              <a:t>We now move on to get the next point in the solution, (x</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y</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a:t>
            </a:r>
            <a:endParaRPr sz="11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1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chemeClr val="lt1"/>
                </a:solidFill>
                <a:latin typeface="Comfortaa Regular"/>
                <a:ea typeface="Comfortaa Regular"/>
                <a:cs typeface="Comfortaa Regular"/>
                <a:sym typeface="Comfortaa Regular"/>
              </a:rPr>
              <a:t>x</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 x</a:t>
            </a:r>
            <a:r>
              <a:rPr baseline="-25000" lang="en" sz="1100">
                <a:solidFill>
                  <a:schemeClr val="lt1"/>
                </a:solidFill>
                <a:latin typeface="Comfortaa Regular"/>
                <a:ea typeface="Comfortaa Regular"/>
                <a:cs typeface="Comfortaa Regular"/>
                <a:sym typeface="Comfortaa Regular"/>
              </a:rPr>
              <a:t>1</a:t>
            </a:r>
            <a:r>
              <a:rPr lang="en" sz="1100">
                <a:solidFill>
                  <a:schemeClr val="lt1"/>
                </a:solidFill>
                <a:latin typeface="Comfortaa Regular"/>
                <a:ea typeface="Comfortaa Regular"/>
                <a:cs typeface="Comfortaa Regular"/>
                <a:sym typeface="Comfortaa Regular"/>
              </a:rPr>
              <a:t> + h  =&gt;  x</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 0.25 + 0.25  =&gt;  x</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 0.5</a:t>
            </a:r>
            <a:endParaRPr sz="11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chemeClr val="lt1"/>
                </a:solidFill>
                <a:latin typeface="Comfortaa Regular"/>
                <a:ea typeface="Comfortaa Regular"/>
                <a:cs typeface="Comfortaa Regular"/>
                <a:sym typeface="Comfortaa Regular"/>
              </a:rPr>
              <a:t>y</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 y</a:t>
            </a:r>
            <a:r>
              <a:rPr baseline="-25000" lang="en" sz="1100">
                <a:solidFill>
                  <a:schemeClr val="lt1"/>
                </a:solidFill>
                <a:latin typeface="Comfortaa Regular"/>
                <a:ea typeface="Comfortaa Regular"/>
                <a:cs typeface="Comfortaa Regular"/>
                <a:sym typeface="Comfortaa Regular"/>
              </a:rPr>
              <a:t>1</a:t>
            </a:r>
            <a:r>
              <a:rPr lang="en" sz="1100">
                <a:solidFill>
                  <a:schemeClr val="lt1"/>
                </a:solidFill>
                <a:latin typeface="Comfortaa Regular"/>
                <a:ea typeface="Comfortaa Regular"/>
                <a:cs typeface="Comfortaa Regular"/>
                <a:sym typeface="Comfortaa Regular"/>
              </a:rPr>
              <a:t> + h f(x</a:t>
            </a:r>
            <a:r>
              <a:rPr baseline="-25000" lang="en" sz="1100">
                <a:solidFill>
                  <a:schemeClr val="lt1"/>
                </a:solidFill>
                <a:latin typeface="Comfortaa Regular"/>
                <a:ea typeface="Comfortaa Regular"/>
                <a:cs typeface="Comfortaa Regular"/>
                <a:sym typeface="Comfortaa Regular"/>
              </a:rPr>
              <a:t>1</a:t>
            </a:r>
            <a:r>
              <a:rPr lang="en" sz="1100">
                <a:solidFill>
                  <a:schemeClr val="lt1"/>
                </a:solidFill>
                <a:latin typeface="Comfortaa Regular"/>
                <a:ea typeface="Comfortaa Regular"/>
                <a:cs typeface="Comfortaa Regular"/>
                <a:sym typeface="Comfortaa Regular"/>
              </a:rPr>
              <a:t>, y</a:t>
            </a:r>
            <a:r>
              <a:rPr baseline="-25000" lang="en" sz="1100">
                <a:solidFill>
                  <a:schemeClr val="lt1"/>
                </a:solidFill>
                <a:latin typeface="Comfortaa Regular"/>
                <a:ea typeface="Comfortaa Regular"/>
                <a:cs typeface="Comfortaa Regular"/>
                <a:sym typeface="Comfortaa Regular"/>
              </a:rPr>
              <a:t>1</a:t>
            </a:r>
            <a:r>
              <a:rPr lang="en" sz="1100">
                <a:solidFill>
                  <a:schemeClr val="lt1"/>
                </a:solidFill>
                <a:latin typeface="Comfortaa Regular"/>
                <a:ea typeface="Comfortaa Regular"/>
                <a:cs typeface="Comfortaa Regular"/>
                <a:sym typeface="Comfortaa Regular"/>
              </a:rPr>
              <a:t>)  =&gt;  y</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 y</a:t>
            </a:r>
            <a:r>
              <a:rPr baseline="-25000" lang="en" sz="1100">
                <a:solidFill>
                  <a:schemeClr val="lt1"/>
                </a:solidFill>
                <a:latin typeface="Comfortaa Regular"/>
                <a:ea typeface="Comfortaa Regular"/>
                <a:cs typeface="Comfortaa Regular"/>
                <a:sym typeface="Comfortaa Regular"/>
              </a:rPr>
              <a:t>1</a:t>
            </a:r>
            <a:r>
              <a:rPr lang="en" sz="1100">
                <a:solidFill>
                  <a:schemeClr val="lt1"/>
                </a:solidFill>
                <a:latin typeface="Comfortaa Regular"/>
                <a:ea typeface="Comfortaa Regular"/>
                <a:cs typeface="Comfortaa Regular"/>
                <a:sym typeface="Comfortaa Regular"/>
              </a:rPr>
              <a:t> + h (x</a:t>
            </a:r>
            <a:r>
              <a:rPr baseline="-25000" lang="en" sz="1100">
                <a:solidFill>
                  <a:schemeClr val="lt1"/>
                </a:solidFill>
                <a:latin typeface="Comfortaa Regular"/>
                <a:ea typeface="Comfortaa Regular"/>
                <a:cs typeface="Comfortaa Regular"/>
                <a:sym typeface="Comfortaa Regular"/>
              </a:rPr>
              <a:t>1</a:t>
            </a:r>
            <a:r>
              <a:rPr lang="en" sz="1100">
                <a:solidFill>
                  <a:schemeClr val="lt1"/>
                </a:solidFill>
                <a:latin typeface="Comfortaa Regular"/>
                <a:ea typeface="Comfortaa Regular"/>
                <a:cs typeface="Comfortaa Regular"/>
                <a:sym typeface="Comfortaa Regular"/>
              </a:rPr>
              <a:t> + 2y</a:t>
            </a:r>
            <a:r>
              <a:rPr baseline="-25000" lang="en" sz="1100">
                <a:solidFill>
                  <a:schemeClr val="lt1"/>
                </a:solidFill>
                <a:latin typeface="Comfortaa Regular"/>
                <a:ea typeface="Comfortaa Regular"/>
                <a:cs typeface="Comfortaa Regular"/>
                <a:sym typeface="Comfortaa Regular"/>
              </a:rPr>
              <a:t>1</a:t>
            </a:r>
            <a:r>
              <a:rPr lang="en" sz="1100">
                <a:solidFill>
                  <a:schemeClr val="lt1"/>
                </a:solidFill>
                <a:latin typeface="Comfortaa Regular"/>
                <a:ea typeface="Comfortaa Regular"/>
                <a:cs typeface="Comfortaa Regular"/>
                <a:sym typeface="Comfortaa Regular"/>
              </a:rPr>
              <a:t>)</a:t>
            </a:r>
            <a:endParaRPr sz="11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chemeClr val="lt1"/>
                </a:solidFill>
                <a:latin typeface="Comfortaa Regular"/>
                <a:ea typeface="Comfortaa Regular"/>
                <a:cs typeface="Comfortaa Regular"/>
                <a:sym typeface="Comfortaa Regular"/>
              </a:rPr>
              <a:t>y</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 0 + 0.25 (0.25 + 2*0)  =&gt;  y</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 0.0625</a:t>
            </a:r>
            <a:endParaRPr sz="11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100">
              <a:solidFill>
                <a:schemeClr val="lt1"/>
              </a:solidFill>
              <a:latin typeface="Comfortaa Regular"/>
              <a:ea typeface="Comfortaa Regular"/>
              <a:cs typeface="Comfortaa Regular"/>
              <a:sym typeface="Comfortaa Regular"/>
            </a:endParaRPr>
          </a:p>
          <a:p>
            <a:pPr indent="-304800" lvl="0" marL="457200" rtl="0" algn="l">
              <a:spcBef>
                <a:spcPts val="0"/>
              </a:spcBef>
              <a:spcAft>
                <a:spcPts val="0"/>
              </a:spcAft>
              <a:buClr>
                <a:schemeClr val="lt1"/>
              </a:buClr>
              <a:buSzPts val="1200"/>
              <a:buFont typeface="Comfortaa Regular"/>
              <a:buChar char="●"/>
            </a:pPr>
            <a:r>
              <a:rPr lang="en" sz="1200">
                <a:solidFill>
                  <a:schemeClr val="lt1"/>
                </a:solidFill>
                <a:latin typeface="Comfortaa Regular"/>
                <a:ea typeface="Comfortaa Regular"/>
                <a:cs typeface="Comfortaa Regular"/>
                <a:sym typeface="Comfortaa Regular"/>
              </a:rPr>
              <a:t>x</a:t>
            </a:r>
            <a:r>
              <a:rPr baseline="-25000" lang="en" sz="1200">
                <a:solidFill>
                  <a:schemeClr val="lt1"/>
                </a:solidFill>
                <a:latin typeface="Comfortaa Regular"/>
                <a:ea typeface="Comfortaa Regular"/>
                <a:cs typeface="Comfortaa Regular"/>
                <a:sym typeface="Comfortaa Regular"/>
              </a:rPr>
              <a:t>2</a:t>
            </a:r>
            <a:r>
              <a:rPr lang="en" sz="1200">
                <a:solidFill>
                  <a:schemeClr val="lt1"/>
                </a:solidFill>
                <a:latin typeface="Comfortaa Regular"/>
                <a:ea typeface="Comfortaa Regular"/>
                <a:cs typeface="Comfortaa Regular"/>
                <a:sym typeface="Comfortaa Regular"/>
              </a:rPr>
              <a:t> = 0.5</a:t>
            </a:r>
            <a:endParaRPr sz="1200">
              <a:solidFill>
                <a:schemeClr val="lt1"/>
              </a:solidFill>
              <a:latin typeface="Comfortaa Regular"/>
              <a:ea typeface="Comfortaa Regular"/>
              <a:cs typeface="Comfortaa Regular"/>
              <a:sym typeface="Comfortaa Regular"/>
            </a:endParaRPr>
          </a:p>
          <a:p>
            <a:pPr indent="-304800" lvl="0" marL="457200" rtl="0" algn="l">
              <a:spcBef>
                <a:spcPts val="0"/>
              </a:spcBef>
              <a:spcAft>
                <a:spcPts val="0"/>
              </a:spcAft>
              <a:buClr>
                <a:schemeClr val="lt1"/>
              </a:buClr>
              <a:buSzPts val="1200"/>
              <a:buFont typeface="Comfortaa Regular"/>
              <a:buChar char="●"/>
            </a:pPr>
            <a:r>
              <a:rPr lang="en" sz="1200">
                <a:solidFill>
                  <a:schemeClr val="lt1"/>
                </a:solidFill>
                <a:latin typeface="Comfortaa Regular"/>
                <a:ea typeface="Comfortaa Regular"/>
                <a:cs typeface="Comfortaa Regular"/>
                <a:sym typeface="Comfortaa Regular"/>
              </a:rPr>
              <a:t>y</a:t>
            </a:r>
            <a:r>
              <a:rPr baseline="-25000" lang="en" sz="1200">
                <a:solidFill>
                  <a:schemeClr val="lt1"/>
                </a:solidFill>
                <a:latin typeface="Comfortaa Regular"/>
                <a:ea typeface="Comfortaa Regular"/>
                <a:cs typeface="Comfortaa Regular"/>
                <a:sym typeface="Comfortaa Regular"/>
              </a:rPr>
              <a:t>2</a:t>
            </a:r>
            <a:r>
              <a:rPr lang="en" sz="1200">
                <a:solidFill>
                  <a:schemeClr val="lt1"/>
                </a:solidFill>
                <a:latin typeface="Comfortaa Regular"/>
                <a:ea typeface="Comfortaa Regular"/>
                <a:cs typeface="Comfortaa Regular"/>
                <a:sym typeface="Comfortaa Regular"/>
              </a:rPr>
              <a:t> = 0.0625</a:t>
            </a:r>
            <a:endParaRPr sz="12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1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chemeClr val="lt1"/>
                </a:solidFill>
                <a:latin typeface="Comfortaa Regular"/>
                <a:ea typeface="Comfortaa Regular"/>
                <a:cs typeface="Comfortaa Regular"/>
                <a:sym typeface="Comfortaa Regular"/>
              </a:rPr>
              <a:t>We now move on to get the fourth point in the solution, (x</a:t>
            </a:r>
            <a:r>
              <a:rPr baseline="-25000" lang="en" sz="1100">
                <a:solidFill>
                  <a:schemeClr val="lt1"/>
                </a:solidFill>
                <a:latin typeface="Comfortaa Regular"/>
                <a:ea typeface="Comfortaa Regular"/>
                <a:cs typeface="Comfortaa Regular"/>
                <a:sym typeface="Comfortaa Regular"/>
              </a:rPr>
              <a:t>3</a:t>
            </a:r>
            <a:r>
              <a:rPr lang="en" sz="1100">
                <a:solidFill>
                  <a:schemeClr val="lt1"/>
                </a:solidFill>
                <a:latin typeface="Comfortaa Regular"/>
                <a:ea typeface="Comfortaa Regular"/>
                <a:cs typeface="Comfortaa Regular"/>
                <a:sym typeface="Comfortaa Regular"/>
              </a:rPr>
              <a:t>, y</a:t>
            </a:r>
            <a:r>
              <a:rPr baseline="-25000" lang="en" sz="1100">
                <a:solidFill>
                  <a:schemeClr val="lt1"/>
                </a:solidFill>
                <a:latin typeface="Comfortaa Regular"/>
                <a:ea typeface="Comfortaa Regular"/>
                <a:cs typeface="Comfortaa Regular"/>
                <a:sym typeface="Comfortaa Regular"/>
              </a:rPr>
              <a:t>3</a:t>
            </a:r>
            <a:r>
              <a:rPr lang="en" sz="1100">
                <a:solidFill>
                  <a:schemeClr val="lt1"/>
                </a:solidFill>
                <a:latin typeface="Comfortaa Regular"/>
                <a:ea typeface="Comfortaa Regular"/>
                <a:cs typeface="Comfortaa Regular"/>
                <a:sym typeface="Comfortaa Regular"/>
              </a:rPr>
              <a:t>).</a:t>
            </a:r>
            <a:endParaRPr sz="11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1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chemeClr val="lt1"/>
                </a:solidFill>
                <a:latin typeface="Comfortaa Regular"/>
                <a:ea typeface="Comfortaa Regular"/>
                <a:cs typeface="Comfortaa Regular"/>
                <a:sym typeface="Comfortaa Regular"/>
              </a:rPr>
              <a:t>x</a:t>
            </a:r>
            <a:r>
              <a:rPr baseline="-25000" lang="en" sz="1100">
                <a:solidFill>
                  <a:schemeClr val="lt1"/>
                </a:solidFill>
                <a:latin typeface="Comfortaa Regular"/>
                <a:ea typeface="Comfortaa Regular"/>
                <a:cs typeface="Comfortaa Regular"/>
                <a:sym typeface="Comfortaa Regular"/>
              </a:rPr>
              <a:t>3</a:t>
            </a:r>
            <a:r>
              <a:rPr lang="en" sz="1100">
                <a:solidFill>
                  <a:schemeClr val="lt1"/>
                </a:solidFill>
                <a:latin typeface="Comfortaa Regular"/>
                <a:ea typeface="Comfortaa Regular"/>
                <a:cs typeface="Comfortaa Regular"/>
                <a:sym typeface="Comfortaa Regular"/>
              </a:rPr>
              <a:t> = x</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 h  =&gt; x</a:t>
            </a:r>
            <a:r>
              <a:rPr baseline="-25000" lang="en" sz="1100">
                <a:solidFill>
                  <a:schemeClr val="lt1"/>
                </a:solidFill>
                <a:latin typeface="Comfortaa Regular"/>
                <a:ea typeface="Comfortaa Regular"/>
                <a:cs typeface="Comfortaa Regular"/>
                <a:sym typeface="Comfortaa Regular"/>
              </a:rPr>
              <a:t>3</a:t>
            </a:r>
            <a:r>
              <a:rPr lang="en" sz="1100">
                <a:solidFill>
                  <a:schemeClr val="lt1"/>
                </a:solidFill>
                <a:latin typeface="Comfortaa Regular"/>
                <a:ea typeface="Comfortaa Regular"/>
                <a:cs typeface="Comfortaa Regular"/>
                <a:sym typeface="Comfortaa Regular"/>
              </a:rPr>
              <a:t> = 0.5 + 0.25  =&gt;  x</a:t>
            </a:r>
            <a:r>
              <a:rPr baseline="-25000" lang="en" sz="1100">
                <a:solidFill>
                  <a:schemeClr val="lt1"/>
                </a:solidFill>
                <a:latin typeface="Comfortaa Regular"/>
                <a:ea typeface="Comfortaa Regular"/>
                <a:cs typeface="Comfortaa Regular"/>
                <a:sym typeface="Comfortaa Regular"/>
              </a:rPr>
              <a:t>3</a:t>
            </a:r>
            <a:r>
              <a:rPr lang="en" sz="1100">
                <a:solidFill>
                  <a:schemeClr val="lt1"/>
                </a:solidFill>
                <a:latin typeface="Comfortaa Regular"/>
                <a:ea typeface="Comfortaa Regular"/>
                <a:cs typeface="Comfortaa Regular"/>
                <a:sym typeface="Comfortaa Regular"/>
              </a:rPr>
              <a:t> = 0.75</a:t>
            </a:r>
            <a:endParaRPr sz="11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chemeClr val="lt1"/>
                </a:solidFill>
                <a:latin typeface="Comfortaa Regular"/>
                <a:ea typeface="Comfortaa Regular"/>
                <a:cs typeface="Comfortaa Regular"/>
                <a:sym typeface="Comfortaa Regular"/>
              </a:rPr>
              <a:t>y</a:t>
            </a:r>
            <a:r>
              <a:rPr baseline="-25000" lang="en" sz="1100">
                <a:solidFill>
                  <a:schemeClr val="lt1"/>
                </a:solidFill>
                <a:latin typeface="Comfortaa Regular"/>
                <a:ea typeface="Comfortaa Regular"/>
                <a:cs typeface="Comfortaa Regular"/>
                <a:sym typeface="Comfortaa Regular"/>
              </a:rPr>
              <a:t>3</a:t>
            </a:r>
            <a:r>
              <a:rPr lang="en" sz="1100">
                <a:solidFill>
                  <a:schemeClr val="lt1"/>
                </a:solidFill>
                <a:latin typeface="Comfortaa Regular"/>
                <a:ea typeface="Comfortaa Regular"/>
                <a:cs typeface="Comfortaa Regular"/>
                <a:sym typeface="Comfortaa Regular"/>
              </a:rPr>
              <a:t> = y</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 h f(x</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y</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=&gt;  y</a:t>
            </a:r>
            <a:r>
              <a:rPr baseline="-25000" lang="en" sz="1100">
                <a:solidFill>
                  <a:schemeClr val="lt1"/>
                </a:solidFill>
                <a:latin typeface="Comfortaa Regular"/>
                <a:ea typeface="Comfortaa Regular"/>
                <a:cs typeface="Comfortaa Regular"/>
                <a:sym typeface="Comfortaa Regular"/>
              </a:rPr>
              <a:t>3</a:t>
            </a:r>
            <a:r>
              <a:rPr lang="en" sz="1100">
                <a:solidFill>
                  <a:schemeClr val="lt1"/>
                </a:solidFill>
                <a:latin typeface="Comfortaa Regular"/>
                <a:ea typeface="Comfortaa Regular"/>
                <a:cs typeface="Comfortaa Regular"/>
                <a:sym typeface="Comfortaa Regular"/>
              </a:rPr>
              <a:t> = y</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 h (x</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 + 2y</a:t>
            </a:r>
            <a:r>
              <a:rPr baseline="-25000" lang="en" sz="1100">
                <a:solidFill>
                  <a:schemeClr val="lt1"/>
                </a:solidFill>
                <a:latin typeface="Comfortaa Regular"/>
                <a:ea typeface="Comfortaa Regular"/>
                <a:cs typeface="Comfortaa Regular"/>
                <a:sym typeface="Comfortaa Regular"/>
              </a:rPr>
              <a:t>2</a:t>
            </a:r>
            <a:r>
              <a:rPr lang="en" sz="1100">
                <a:solidFill>
                  <a:schemeClr val="lt1"/>
                </a:solidFill>
                <a:latin typeface="Comfortaa Regular"/>
                <a:ea typeface="Comfortaa Regular"/>
                <a:cs typeface="Comfortaa Regular"/>
                <a:sym typeface="Comfortaa Regular"/>
              </a:rPr>
              <a:t>)</a:t>
            </a:r>
            <a:endParaRPr sz="11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chemeClr val="lt1"/>
                </a:solidFill>
                <a:latin typeface="Comfortaa Regular"/>
                <a:ea typeface="Comfortaa Regular"/>
                <a:cs typeface="Comfortaa Regular"/>
                <a:sym typeface="Comfortaa Regular"/>
              </a:rPr>
              <a:t>y</a:t>
            </a:r>
            <a:r>
              <a:rPr baseline="-25000" lang="en" sz="1100">
                <a:solidFill>
                  <a:schemeClr val="lt1"/>
                </a:solidFill>
                <a:latin typeface="Comfortaa Regular"/>
                <a:ea typeface="Comfortaa Regular"/>
                <a:cs typeface="Comfortaa Regular"/>
                <a:sym typeface="Comfortaa Regular"/>
              </a:rPr>
              <a:t>3</a:t>
            </a:r>
            <a:r>
              <a:rPr lang="en" sz="1100">
                <a:solidFill>
                  <a:schemeClr val="lt1"/>
                </a:solidFill>
                <a:latin typeface="Comfortaa Regular"/>
                <a:ea typeface="Comfortaa Regular"/>
                <a:cs typeface="Comfortaa Regular"/>
                <a:sym typeface="Comfortaa Regular"/>
              </a:rPr>
              <a:t> = 0.0625 + 0.25 (0.5 + 2*0.0625)  =&gt; y</a:t>
            </a:r>
            <a:r>
              <a:rPr baseline="-25000" lang="en" sz="1100">
                <a:solidFill>
                  <a:schemeClr val="lt1"/>
                </a:solidFill>
                <a:latin typeface="Comfortaa Regular"/>
                <a:ea typeface="Comfortaa Regular"/>
                <a:cs typeface="Comfortaa Regular"/>
                <a:sym typeface="Comfortaa Regular"/>
              </a:rPr>
              <a:t>3</a:t>
            </a:r>
            <a:r>
              <a:rPr lang="en" sz="1100">
                <a:solidFill>
                  <a:schemeClr val="lt1"/>
                </a:solidFill>
                <a:latin typeface="Comfortaa Regular"/>
                <a:ea typeface="Comfortaa Regular"/>
                <a:cs typeface="Comfortaa Regular"/>
                <a:sym typeface="Comfortaa Regular"/>
              </a:rPr>
              <a:t> = 0.21875</a:t>
            </a:r>
            <a:endParaRPr sz="11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100">
              <a:solidFill>
                <a:schemeClr val="lt1"/>
              </a:solidFill>
              <a:latin typeface="Comfortaa Regular"/>
              <a:ea typeface="Comfortaa Regular"/>
              <a:cs typeface="Comfortaa Regular"/>
              <a:sym typeface="Comfortaa Regular"/>
            </a:endParaRPr>
          </a:p>
          <a:p>
            <a:pPr indent="-304800" lvl="0" marL="457200" rtl="0" algn="l">
              <a:spcBef>
                <a:spcPts val="0"/>
              </a:spcBef>
              <a:spcAft>
                <a:spcPts val="0"/>
              </a:spcAft>
              <a:buClr>
                <a:schemeClr val="lt1"/>
              </a:buClr>
              <a:buSzPts val="1200"/>
              <a:buFont typeface="Comfortaa Regular"/>
              <a:buChar char="●"/>
            </a:pPr>
            <a:r>
              <a:rPr lang="en" sz="1200">
                <a:solidFill>
                  <a:schemeClr val="lt1"/>
                </a:solidFill>
                <a:latin typeface="Comfortaa Regular"/>
                <a:ea typeface="Comfortaa Regular"/>
                <a:cs typeface="Comfortaa Regular"/>
                <a:sym typeface="Comfortaa Regular"/>
              </a:rPr>
              <a:t>x</a:t>
            </a:r>
            <a:r>
              <a:rPr baseline="-25000" lang="en" sz="1200">
                <a:solidFill>
                  <a:schemeClr val="lt1"/>
                </a:solidFill>
                <a:latin typeface="Comfortaa Regular"/>
                <a:ea typeface="Comfortaa Regular"/>
                <a:cs typeface="Comfortaa Regular"/>
                <a:sym typeface="Comfortaa Regular"/>
              </a:rPr>
              <a:t>3</a:t>
            </a:r>
            <a:r>
              <a:rPr lang="en" sz="1200">
                <a:solidFill>
                  <a:schemeClr val="lt1"/>
                </a:solidFill>
                <a:latin typeface="Comfortaa Regular"/>
                <a:ea typeface="Comfortaa Regular"/>
                <a:cs typeface="Comfortaa Regular"/>
                <a:sym typeface="Comfortaa Regular"/>
              </a:rPr>
              <a:t> = 0.75</a:t>
            </a:r>
            <a:endParaRPr sz="1200">
              <a:solidFill>
                <a:schemeClr val="lt1"/>
              </a:solidFill>
              <a:latin typeface="Comfortaa Regular"/>
              <a:ea typeface="Comfortaa Regular"/>
              <a:cs typeface="Comfortaa Regular"/>
              <a:sym typeface="Comfortaa Regular"/>
            </a:endParaRPr>
          </a:p>
          <a:p>
            <a:pPr indent="-304800" lvl="0" marL="457200" rtl="0" algn="l">
              <a:spcBef>
                <a:spcPts val="0"/>
              </a:spcBef>
              <a:spcAft>
                <a:spcPts val="0"/>
              </a:spcAft>
              <a:buClr>
                <a:schemeClr val="lt1"/>
              </a:buClr>
              <a:buSzPts val="1200"/>
              <a:buFont typeface="Comfortaa Regular"/>
              <a:buChar char="●"/>
            </a:pPr>
            <a:r>
              <a:rPr lang="en" sz="1200">
                <a:solidFill>
                  <a:schemeClr val="lt1"/>
                </a:solidFill>
                <a:latin typeface="Comfortaa Regular"/>
                <a:ea typeface="Comfortaa Regular"/>
                <a:cs typeface="Comfortaa Regular"/>
                <a:sym typeface="Comfortaa Regular"/>
              </a:rPr>
              <a:t>y</a:t>
            </a:r>
            <a:r>
              <a:rPr baseline="-25000" lang="en" sz="1200">
                <a:solidFill>
                  <a:schemeClr val="lt1"/>
                </a:solidFill>
                <a:latin typeface="Comfortaa Regular"/>
                <a:ea typeface="Comfortaa Regular"/>
                <a:cs typeface="Comfortaa Regular"/>
                <a:sym typeface="Comfortaa Regular"/>
              </a:rPr>
              <a:t>3</a:t>
            </a:r>
            <a:r>
              <a:rPr lang="en" sz="1200">
                <a:solidFill>
                  <a:schemeClr val="lt1"/>
                </a:solidFill>
                <a:latin typeface="Comfortaa Regular"/>
                <a:ea typeface="Comfortaa Regular"/>
                <a:cs typeface="Comfortaa Regular"/>
                <a:sym typeface="Comfortaa Regular"/>
              </a:rPr>
              <a:t> = 0.21875</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4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4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4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4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4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4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400"/>
                                        <p:tgtEl>
                                          <p:spTgt spid="1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animEffect filter="fade" transition="in">
                                      <p:cBhvr>
                                        <p:cTn dur="400"/>
                                        <p:tgtEl>
                                          <p:spTgt spid="1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animEffect filter="fade" transition="in">
                                      <p:cBhvr>
                                        <p:cTn dur="400"/>
                                        <p:tgtEl>
                                          <p:spTgt spid="11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9" st="9"/>
                                            </p:txEl>
                                          </p:spTgt>
                                        </p:tgtEl>
                                        <p:attrNameLst>
                                          <p:attrName>style.visibility</p:attrName>
                                        </p:attrNameLst>
                                      </p:cBhvr>
                                      <p:to>
                                        <p:strVal val="visible"/>
                                      </p:to>
                                    </p:set>
                                    <p:animEffect filter="fade" transition="in">
                                      <p:cBhvr>
                                        <p:cTn dur="400"/>
                                        <p:tgtEl>
                                          <p:spTgt spid="11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0" st="10"/>
                                            </p:txEl>
                                          </p:spTgt>
                                        </p:tgtEl>
                                        <p:attrNameLst>
                                          <p:attrName>style.visibility</p:attrName>
                                        </p:attrNameLst>
                                      </p:cBhvr>
                                      <p:to>
                                        <p:strVal val="visible"/>
                                      </p:to>
                                    </p:set>
                                    <p:animEffect filter="fade" transition="in">
                                      <p:cBhvr>
                                        <p:cTn dur="400"/>
                                        <p:tgtEl>
                                          <p:spTgt spid="11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1" st="11"/>
                                            </p:txEl>
                                          </p:spTgt>
                                        </p:tgtEl>
                                        <p:attrNameLst>
                                          <p:attrName>style.visibility</p:attrName>
                                        </p:attrNameLst>
                                      </p:cBhvr>
                                      <p:to>
                                        <p:strVal val="visible"/>
                                      </p:to>
                                    </p:set>
                                    <p:animEffect filter="fade" transition="in">
                                      <p:cBhvr>
                                        <p:cTn dur="400"/>
                                        <p:tgtEl>
                                          <p:spTgt spid="11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2" st="12"/>
                                            </p:txEl>
                                          </p:spTgt>
                                        </p:tgtEl>
                                        <p:attrNameLst>
                                          <p:attrName>style.visibility</p:attrName>
                                        </p:attrNameLst>
                                      </p:cBhvr>
                                      <p:to>
                                        <p:strVal val="visible"/>
                                      </p:to>
                                    </p:set>
                                    <p:animEffect filter="fade" transition="in">
                                      <p:cBhvr>
                                        <p:cTn dur="400"/>
                                        <p:tgtEl>
                                          <p:spTgt spid="11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3" st="13"/>
                                            </p:txEl>
                                          </p:spTgt>
                                        </p:tgtEl>
                                        <p:attrNameLst>
                                          <p:attrName>style.visibility</p:attrName>
                                        </p:attrNameLst>
                                      </p:cBhvr>
                                      <p:to>
                                        <p:strVal val="visible"/>
                                      </p:to>
                                    </p:set>
                                    <p:animEffect filter="fade" transition="in">
                                      <p:cBhvr>
                                        <p:cTn dur="400"/>
                                        <p:tgtEl>
                                          <p:spTgt spid="11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4" st="14"/>
                                            </p:txEl>
                                          </p:spTgt>
                                        </p:tgtEl>
                                        <p:attrNameLst>
                                          <p:attrName>style.visibility</p:attrName>
                                        </p:attrNameLst>
                                      </p:cBhvr>
                                      <p:to>
                                        <p:strVal val="visible"/>
                                      </p:to>
                                    </p:set>
                                    <p:animEffect filter="fade" transition="in">
                                      <p:cBhvr>
                                        <p:cTn dur="400"/>
                                        <p:tgtEl>
                                          <p:spTgt spid="11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5" st="15"/>
                                            </p:txEl>
                                          </p:spTgt>
                                        </p:tgtEl>
                                        <p:attrNameLst>
                                          <p:attrName>style.visibility</p:attrName>
                                        </p:attrNameLst>
                                      </p:cBhvr>
                                      <p:to>
                                        <p:strVal val="visible"/>
                                      </p:to>
                                    </p:set>
                                    <p:animEffect filter="fade" transition="in">
                                      <p:cBhvr>
                                        <p:cTn dur="400"/>
                                        <p:tgtEl>
                                          <p:spTgt spid="110">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4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15" name="Shape 115"/>
        <p:cNvGrpSpPr/>
        <p:nvPr/>
      </p:nvGrpSpPr>
      <p:grpSpPr>
        <a:xfrm>
          <a:off x="0" y="0"/>
          <a:ext cx="0" cy="0"/>
          <a:chOff x="0" y="0"/>
          <a:chExt cx="0" cy="0"/>
        </a:xfrm>
      </p:grpSpPr>
      <p:graphicFrame>
        <p:nvGraphicFramePr>
          <p:cNvPr id="116" name="Google Shape;116;p20"/>
          <p:cNvGraphicFramePr/>
          <p:nvPr/>
        </p:nvGraphicFramePr>
        <p:xfrm>
          <a:off x="5067400" y="1146175"/>
          <a:ext cx="3000000" cy="3000000"/>
        </p:xfrm>
        <a:graphic>
          <a:graphicData uri="http://schemas.openxmlformats.org/drawingml/2006/table">
            <a:tbl>
              <a:tblPr>
                <a:noFill/>
                <a:tableStyleId>{C5384336-E732-4115-BBAD-DCBCCF5E7015}</a:tableStyleId>
              </a:tblPr>
              <a:tblGrid>
                <a:gridCol w="699625"/>
                <a:gridCol w="699625"/>
                <a:gridCol w="1191350"/>
              </a:tblGrid>
              <a:tr h="211375">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n</a:t>
                      </a:r>
                      <a:endParaRPr sz="800">
                        <a:solidFill>
                          <a:srgbClr val="FFFFFF"/>
                        </a:solidFill>
                        <a:latin typeface="Comfortaa Regular"/>
                        <a:ea typeface="Comfortaa Regular"/>
                        <a:cs typeface="Comfortaa Regular"/>
                        <a:sym typeface="Comfortaa Regular"/>
                      </a:endParaRPr>
                    </a:p>
                  </a:txBody>
                  <a:tcPr marT="47625" marB="47625" marR="47625" marL="476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x</a:t>
                      </a:r>
                      <a:r>
                        <a:rPr baseline="-25000" lang="en" sz="800">
                          <a:solidFill>
                            <a:srgbClr val="FFFFFF"/>
                          </a:solidFill>
                          <a:latin typeface="Comfortaa Regular"/>
                          <a:ea typeface="Comfortaa Regular"/>
                          <a:cs typeface="Comfortaa Regular"/>
                          <a:sym typeface="Comfortaa Regular"/>
                        </a:rPr>
                        <a:t>n</a:t>
                      </a:r>
                      <a:endParaRPr baseline="-25000" sz="800">
                        <a:solidFill>
                          <a:srgbClr val="FFFFFF"/>
                        </a:solidFill>
                        <a:latin typeface="Comfortaa Regular"/>
                        <a:ea typeface="Comfortaa Regular"/>
                        <a:cs typeface="Comfortaa Regular"/>
                        <a:sym typeface="Comfortaa Regular"/>
                      </a:endParaRPr>
                    </a:p>
                  </a:txBody>
                  <a:tcPr marT="47625" marB="47625" marR="47625" marL="476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y</a:t>
                      </a:r>
                      <a:r>
                        <a:rPr baseline="-25000" lang="en" sz="800">
                          <a:solidFill>
                            <a:srgbClr val="FFFFFF"/>
                          </a:solidFill>
                          <a:latin typeface="Comfortaa Regular"/>
                          <a:ea typeface="Comfortaa Regular"/>
                          <a:cs typeface="Comfortaa Regular"/>
                          <a:sym typeface="Comfortaa Regular"/>
                        </a:rPr>
                        <a:t>n</a:t>
                      </a:r>
                      <a:endParaRPr baseline="-25000" sz="800">
                        <a:solidFill>
                          <a:srgbClr val="FFFFFF"/>
                        </a:solidFill>
                        <a:latin typeface="Comfortaa Regular"/>
                        <a:ea typeface="Comfortaa Regular"/>
                        <a:cs typeface="Comfortaa Regular"/>
                        <a:sym typeface="Comfortaa Regular"/>
                      </a:endParaRPr>
                    </a:p>
                  </a:txBody>
                  <a:tcPr marT="47625" marB="47625" marR="47625" marL="476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r h="295900">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0</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0.00</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0.000000</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r h="295900">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1</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0.25</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0.000000</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r h="295900">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2</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0.50</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0.062500</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r h="295900">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3</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0.75</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0.218750</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r h="295900">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4</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1.00</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latin typeface="Comfortaa Regular"/>
                          <a:ea typeface="Comfortaa Regular"/>
                          <a:cs typeface="Comfortaa Regular"/>
                          <a:sym typeface="Comfortaa Regular"/>
                        </a:rPr>
                        <a:t>0.515625</a:t>
                      </a:r>
                      <a:endParaRPr sz="800">
                        <a:solidFill>
                          <a:srgbClr val="FFFFFF"/>
                        </a:solidFill>
                        <a:latin typeface="Comfortaa Regular"/>
                        <a:ea typeface="Comfortaa Regular"/>
                        <a:cs typeface="Comfortaa Regular"/>
                        <a:sym typeface="Comfortaa Regul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bl>
          </a:graphicData>
        </a:graphic>
      </p:graphicFrame>
      <p:sp>
        <p:nvSpPr>
          <p:cNvPr id="117" name="Google Shape;117;p20"/>
          <p:cNvSpPr txBox="1"/>
          <p:nvPr/>
        </p:nvSpPr>
        <p:spPr>
          <a:xfrm>
            <a:off x="752850" y="762350"/>
            <a:ext cx="3488400" cy="271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Comfortaa Regular"/>
                <a:ea typeface="Comfortaa Regular"/>
                <a:cs typeface="Comfortaa Regular"/>
                <a:sym typeface="Comfortaa Regular"/>
              </a:rPr>
              <a:t>We now move on to get the fifth point in the solution, (x</a:t>
            </a:r>
            <a:r>
              <a:rPr baseline="-25000" lang="en" sz="1100">
                <a:solidFill>
                  <a:srgbClr val="FFFFFF"/>
                </a:solidFill>
                <a:latin typeface="Comfortaa Regular"/>
                <a:ea typeface="Comfortaa Regular"/>
                <a:cs typeface="Comfortaa Regular"/>
                <a:sym typeface="Comfortaa Regular"/>
              </a:rPr>
              <a:t>4</a:t>
            </a:r>
            <a:r>
              <a:rPr lang="en" sz="1100">
                <a:solidFill>
                  <a:srgbClr val="FFFFFF"/>
                </a:solidFill>
                <a:latin typeface="Comfortaa Regular"/>
                <a:ea typeface="Comfortaa Regular"/>
                <a:cs typeface="Comfortaa Regular"/>
                <a:sym typeface="Comfortaa Regular"/>
              </a:rPr>
              <a:t>, y</a:t>
            </a:r>
            <a:r>
              <a:rPr baseline="-25000" lang="en" sz="1100">
                <a:solidFill>
                  <a:srgbClr val="FFFFFF"/>
                </a:solidFill>
                <a:latin typeface="Comfortaa Regular"/>
                <a:ea typeface="Comfortaa Regular"/>
                <a:cs typeface="Comfortaa Regular"/>
                <a:sym typeface="Comfortaa Regular"/>
              </a:rPr>
              <a:t>4</a:t>
            </a:r>
            <a:r>
              <a:rPr lang="en" sz="1100">
                <a:solidFill>
                  <a:srgbClr val="FFFFFF"/>
                </a:solidFill>
                <a:latin typeface="Comfortaa Regular"/>
                <a:ea typeface="Comfortaa Regular"/>
                <a:cs typeface="Comfortaa Regular"/>
                <a:sym typeface="Comfortaa Regular"/>
              </a:rPr>
              <a:t>).</a:t>
            </a:r>
            <a:endParaRPr sz="11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1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rgbClr val="FFFFFF"/>
                </a:solidFill>
                <a:latin typeface="Comfortaa Regular"/>
                <a:ea typeface="Comfortaa Regular"/>
                <a:cs typeface="Comfortaa Regular"/>
                <a:sym typeface="Comfortaa Regular"/>
              </a:rPr>
              <a:t>x</a:t>
            </a:r>
            <a:r>
              <a:rPr baseline="-25000" lang="en" sz="1100">
                <a:solidFill>
                  <a:srgbClr val="FFFFFF"/>
                </a:solidFill>
                <a:latin typeface="Comfortaa Regular"/>
                <a:ea typeface="Comfortaa Regular"/>
                <a:cs typeface="Comfortaa Regular"/>
                <a:sym typeface="Comfortaa Regular"/>
              </a:rPr>
              <a:t>4</a:t>
            </a:r>
            <a:r>
              <a:rPr lang="en" sz="1100">
                <a:solidFill>
                  <a:srgbClr val="FFFFFF"/>
                </a:solidFill>
                <a:latin typeface="Comfortaa Regular"/>
                <a:ea typeface="Comfortaa Regular"/>
                <a:cs typeface="Comfortaa Regular"/>
                <a:sym typeface="Comfortaa Regular"/>
              </a:rPr>
              <a:t> = x</a:t>
            </a:r>
            <a:r>
              <a:rPr baseline="-25000" lang="en" sz="1100">
                <a:solidFill>
                  <a:srgbClr val="FFFFFF"/>
                </a:solidFill>
                <a:latin typeface="Comfortaa Regular"/>
                <a:ea typeface="Comfortaa Regular"/>
                <a:cs typeface="Comfortaa Regular"/>
                <a:sym typeface="Comfortaa Regular"/>
              </a:rPr>
              <a:t>3</a:t>
            </a:r>
            <a:r>
              <a:rPr lang="en" sz="1100">
                <a:solidFill>
                  <a:srgbClr val="FFFFFF"/>
                </a:solidFill>
                <a:latin typeface="Comfortaa Regular"/>
                <a:ea typeface="Comfortaa Regular"/>
                <a:cs typeface="Comfortaa Regular"/>
                <a:sym typeface="Comfortaa Regular"/>
              </a:rPr>
              <a:t> + h  =&gt;  x</a:t>
            </a:r>
            <a:r>
              <a:rPr baseline="-25000" lang="en" sz="1100">
                <a:solidFill>
                  <a:srgbClr val="FFFFFF"/>
                </a:solidFill>
                <a:latin typeface="Comfortaa Regular"/>
                <a:ea typeface="Comfortaa Regular"/>
                <a:cs typeface="Comfortaa Regular"/>
                <a:sym typeface="Comfortaa Regular"/>
              </a:rPr>
              <a:t>4</a:t>
            </a:r>
            <a:r>
              <a:rPr lang="en" sz="1100">
                <a:solidFill>
                  <a:srgbClr val="FFFFFF"/>
                </a:solidFill>
                <a:latin typeface="Comfortaa Regular"/>
                <a:ea typeface="Comfortaa Regular"/>
                <a:cs typeface="Comfortaa Regular"/>
                <a:sym typeface="Comfortaa Regular"/>
              </a:rPr>
              <a:t> = 0.75 + 0.25  =&gt;  x</a:t>
            </a:r>
            <a:r>
              <a:rPr baseline="-25000" lang="en" sz="1100">
                <a:solidFill>
                  <a:srgbClr val="FFFFFF"/>
                </a:solidFill>
                <a:latin typeface="Comfortaa Regular"/>
                <a:ea typeface="Comfortaa Regular"/>
                <a:cs typeface="Comfortaa Regular"/>
                <a:sym typeface="Comfortaa Regular"/>
              </a:rPr>
              <a:t>4</a:t>
            </a:r>
            <a:r>
              <a:rPr lang="en" sz="1100">
                <a:solidFill>
                  <a:srgbClr val="FFFFFF"/>
                </a:solidFill>
                <a:latin typeface="Comfortaa Regular"/>
                <a:ea typeface="Comfortaa Regular"/>
                <a:cs typeface="Comfortaa Regular"/>
                <a:sym typeface="Comfortaa Regular"/>
              </a:rPr>
              <a:t> = 1</a:t>
            </a:r>
            <a:endParaRPr sz="11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rgbClr val="FFFFFF"/>
                </a:solidFill>
                <a:latin typeface="Comfortaa Regular"/>
                <a:ea typeface="Comfortaa Regular"/>
                <a:cs typeface="Comfortaa Regular"/>
                <a:sym typeface="Comfortaa Regular"/>
              </a:rPr>
              <a:t>y</a:t>
            </a:r>
            <a:r>
              <a:rPr baseline="-25000" lang="en" sz="1100">
                <a:solidFill>
                  <a:srgbClr val="FFFFFF"/>
                </a:solidFill>
                <a:latin typeface="Comfortaa Regular"/>
                <a:ea typeface="Comfortaa Regular"/>
                <a:cs typeface="Comfortaa Regular"/>
                <a:sym typeface="Comfortaa Regular"/>
              </a:rPr>
              <a:t>4</a:t>
            </a:r>
            <a:r>
              <a:rPr lang="en" sz="1100">
                <a:solidFill>
                  <a:srgbClr val="FFFFFF"/>
                </a:solidFill>
                <a:latin typeface="Comfortaa Regular"/>
                <a:ea typeface="Comfortaa Regular"/>
                <a:cs typeface="Comfortaa Regular"/>
                <a:sym typeface="Comfortaa Regular"/>
              </a:rPr>
              <a:t> = y</a:t>
            </a:r>
            <a:r>
              <a:rPr baseline="-25000" lang="en" sz="1100">
                <a:solidFill>
                  <a:srgbClr val="FFFFFF"/>
                </a:solidFill>
                <a:latin typeface="Comfortaa Regular"/>
                <a:ea typeface="Comfortaa Regular"/>
                <a:cs typeface="Comfortaa Regular"/>
                <a:sym typeface="Comfortaa Regular"/>
              </a:rPr>
              <a:t>3</a:t>
            </a:r>
            <a:r>
              <a:rPr lang="en" sz="1100">
                <a:solidFill>
                  <a:srgbClr val="FFFFFF"/>
                </a:solidFill>
                <a:latin typeface="Comfortaa Regular"/>
                <a:ea typeface="Comfortaa Regular"/>
                <a:cs typeface="Comfortaa Regular"/>
                <a:sym typeface="Comfortaa Regular"/>
              </a:rPr>
              <a:t> + h f(x</a:t>
            </a:r>
            <a:r>
              <a:rPr baseline="-25000" lang="en" sz="1100">
                <a:solidFill>
                  <a:srgbClr val="FFFFFF"/>
                </a:solidFill>
                <a:latin typeface="Comfortaa Regular"/>
                <a:ea typeface="Comfortaa Regular"/>
                <a:cs typeface="Comfortaa Regular"/>
                <a:sym typeface="Comfortaa Regular"/>
              </a:rPr>
              <a:t>3</a:t>
            </a:r>
            <a:r>
              <a:rPr lang="en" sz="1100">
                <a:solidFill>
                  <a:srgbClr val="FFFFFF"/>
                </a:solidFill>
                <a:latin typeface="Comfortaa Regular"/>
                <a:ea typeface="Comfortaa Regular"/>
                <a:cs typeface="Comfortaa Regular"/>
                <a:sym typeface="Comfortaa Regular"/>
              </a:rPr>
              <a:t>, y</a:t>
            </a:r>
            <a:r>
              <a:rPr baseline="-25000" lang="en" sz="1100">
                <a:solidFill>
                  <a:srgbClr val="FFFFFF"/>
                </a:solidFill>
                <a:latin typeface="Comfortaa Regular"/>
                <a:ea typeface="Comfortaa Regular"/>
                <a:cs typeface="Comfortaa Regular"/>
                <a:sym typeface="Comfortaa Regular"/>
              </a:rPr>
              <a:t>3</a:t>
            </a:r>
            <a:r>
              <a:rPr lang="en" sz="1100">
                <a:solidFill>
                  <a:srgbClr val="FFFFFF"/>
                </a:solidFill>
                <a:latin typeface="Comfortaa Regular"/>
                <a:ea typeface="Comfortaa Regular"/>
                <a:cs typeface="Comfortaa Regular"/>
                <a:sym typeface="Comfortaa Regular"/>
              </a:rPr>
              <a:t>)  =&gt;  y</a:t>
            </a:r>
            <a:r>
              <a:rPr baseline="-25000" lang="en" sz="1100">
                <a:solidFill>
                  <a:srgbClr val="FFFFFF"/>
                </a:solidFill>
                <a:latin typeface="Comfortaa Regular"/>
                <a:ea typeface="Comfortaa Regular"/>
                <a:cs typeface="Comfortaa Regular"/>
                <a:sym typeface="Comfortaa Regular"/>
              </a:rPr>
              <a:t>4</a:t>
            </a:r>
            <a:r>
              <a:rPr lang="en" sz="1100">
                <a:solidFill>
                  <a:srgbClr val="FFFFFF"/>
                </a:solidFill>
                <a:latin typeface="Comfortaa Regular"/>
                <a:ea typeface="Comfortaa Regular"/>
                <a:cs typeface="Comfortaa Regular"/>
                <a:sym typeface="Comfortaa Regular"/>
              </a:rPr>
              <a:t> = y</a:t>
            </a:r>
            <a:r>
              <a:rPr baseline="-25000" lang="en" sz="1100">
                <a:solidFill>
                  <a:srgbClr val="FFFFFF"/>
                </a:solidFill>
                <a:latin typeface="Comfortaa Regular"/>
                <a:ea typeface="Comfortaa Regular"/>
                <a:cs typeface="Comfortaa Regular"/>
                <a:sym typeface="Comfortaa Regular"/>
              </a:rPr>
              <a:t>3</a:t>
            </a:r>
            <a:r>
              <a:rPr lang="en" sz="1100">
                <a:solidFill>
                  <a:srgbClr val="FFFFFF"/>
                </a:solidFill>
                <a:latin typeface="Comfortaa Regular"/>
                <a:ea typeface="Comfortaa Regular"/>
                <a:cs typeface="Comfortaa Regular"/>
                <a:sym typeface="Comfortaa Regular"/>
              </a:rPr>
              <a:t> + h (x</a:t>
            </a:r>
            <a:r>
              <a:rPr baseline="-25000" lang="en" sz="1100">
                <a:solidFill>
                  <a:srgbClr val="FFFFFF"/>
                </a:solidFill>
                <a:latin typeface="Comfortaa Regular"/>
                <a:ea typeface="Comfortaa Regular"/>
                <a:cs typeface="Comfortaa Regular"/>
                <a:sym typeface="Comfortaa Regular"/>
              </a:rPr>
              <a:t>3</a:t>
            </a:r>
            <a:r>
              <a:rPr lang="en" sz="1100">
                <a:solidFill>
                  <a:srgbClr val="FFFFFF"/>
                </a:solidFill>
                <a:latin typeface="Comfortaa Regular"/>
                <a:ea typeface="Comfortaa Regular"/>
                <a:cs typeface="Comfortaa Regular"/>
                <a:sym typeface="Comfortaa Regular"/>
              </a:rPr>
              <a:t> + 2y</a:t>
            </a:r>
            <a:r>
              <a:rPr baseline="-25000" lang="en" sz="1100">
                <a:solidFill>
                  <a:srgbClr val="FFFFFF"/>
                </a:solidFill>
                <a:latin typeface="Comfortaa Regular"/>
                <a:ea typeface="Comfortaa Regular"/>
                <a:cs typeface="Comfortaa Regular"/>
                <a:sym typeface="Comfortaa Regular"/>
              </a:rPr>
              <a:t>3</a:t>
            </a:r>
            <a:r>
              <a:rPr lang="en" sz="1100">
                <a:solidFill>
                  <a:srgbClr val="FFFFFF"/>
                </a:solidFill>
                <a:latin typeface="Comfortaa Regular"/>
                <a:ea typeface="Comfortaa Regular"/>
                <a:cs typeface="Comfortaa Regular"/>
                <a:sym typeface="Comfortaa Regular"/>
              </a:rPr>
              <a:t>)</a:t>
            </a:r>
            <a:endParaRPr sz="11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rgbClr val="FFFFFF"/>
                </a:solidFill>
                <a:latin typeface="Comfortaa Regular"/>
                <a:ea typeface="Comfortaa Regular"/>
                <a:cs typeface="Comfortaa Regular"/>
                <a:sym typeface="Comfortaa Regular"/>
              </a:rPr>
              <a:t>y</a:t>
            </a:r>
            <a:r>
              <a:rPr baseline="-25000" lang="en" sz="1100">
                <a:solidFill>
                  <a:srgbClr val="FFFFFF"/>
                </a:solidFill>
                <a:latin typeface="Comfortaa Regular"/>
                <a:ea typeface="Comfortaa Regular"/>
                <a:cs typeface="Comfortaa Regular"/>
                <a:sym typeface="Comfortaa Regular"/>
              </a:rPr>
              <a:t>4</a:t>
            </a:r>
            <a:r>
              <a:rPr lang="en" sz="1100">
                <a:solidFill>
                  <a:srgbClr val="FFFFFF"/>
                </a:solidFill>
                <a:latin typeface="Comfortaa Regular"/>
                <a:ea typeface="Comfortaa Regular"/>
                <a:cs typeface="Comfortaa Regular"/>
                <a:sym typeface="Comfortaa Regular"/>
              </a:rPr>
              <a:t> = 0.21875 + 0.25 (0.75 + 2*0.21875)  =&gt;  y</a:t>
            </a:r>
            <a:r>
              <a:rPr baseline="-25000" lang="en" sz="1100">
                <a:solidFill>
                  <a:srgbClr val="FFFFFF"/>
                </a:solidFill>
                <a:latin typeface="Comfortaa Regular"/>
                <a:ea typeface="Comfortaa Regular"/>
                <a:cs typeface="Comfortaa Regular"/>
                <a:sym typeface="Comfortaa Regular"/>
              </a:rPr>
              <a:t>4</a:t>
            </a:r>
            <a:r>
              <a:rPr lang="en" sz="1100">
                <a:solidFill>
                  <a:srgbClr val="FFFFFF"/>
                </a:solidFill>
                <a:latin typeface="Comfortaa Regular"/>
                <a:ea typeface="Comfortaa Regular"/>
                <a:cs typeface="Comfortaa Regular"/>
                <a:sym typeface="Comfortaa Regular"/>
              </a:rPr>
              <a:t> = 0.515625</a:t>
            </a:r>
            <a:endParaRPr sz="11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100">
              <a:solidFill>
                <a:srgbClr val="FFFFFF"/>
              </a:solidFill>
              <a:latin typeface="Comfortaa Regular"/>
              <a:ea typeface="Comfortaa Regular"/>
              <a:cs typeface="Comfortaa Regular"/>
              <a:sym typeface="Comfortaa Regular"/>
            </a:endParaRPr>
          </a:p>
          <a:p>
            <a:pPr indent="-304800" lvl="0" marL="457200" rtl="0" algn="l">
              <a:spcBef>
                <a:spcPts val="0"/>
              </a:spcBef>
              <a:spcAft>
                <a:spcPts val="0"/>
              </a:spcAft>
              <a:buClr>
                <a:srgbClr val="FFFFFF"/>
              </a:buClr>
              <a:buSzPts val="1200"/>
              <a:buFont typeface="Comfortaa Regular"/>
              <a:buChar char="●"/>
            </a:pPr>
            <a:r>
              <a:rPr lang="en" sz="1200">
                <a:solidFill>
                  <a:srgbClr val="FFFFFF"/>
                </a:solidFill>
                <a:latin typeface="Comfortaa Regular"/>
                <a:ea typeface="Comfortaa Regular"/>
                <a:cs typeface="Comfortaa Regular"/>
                <a:sym typeface="Comfortaa Regular"/>
              </a:rPr>
              <a:t>x</a:t>
            </a:r>
            <a:r>
              <a:rPr baseline="-25000" lang="en" sz="1200">
                <a:solidFill>
                  <a:srgbClr val="FFFFFF"/>
                </a:solidFill>
                <a:latin typeface="Comfortaa Regular"/>
                <a:ea typeface="Comfortaa Regular"/>
                <a:cs typeface="Comfortaa Regular"/>
                <a:sym typeface="Comfortaa Regular"/>
              </a:rPr>
              <a:t>4</a:t>
            </a:r>
            <a:r>
              <a:rPr lang="en" sz="1200">
                <a:solidFill>
                  <a:srgbClr val="FFFFFF"/>
                </a:solidFill>
                <a:latin typeface="Comfortaa Regular"/>
                <a:ea typeface="Comfortaa Regular"/>
                <a:cs typeface="Comfortaa Regular"/>
                <a:sym typeface="Comfortaa Regular"/>
              </a:rPr>
              <a:t> = 1</a:t>
            </a:r>
            <a:endParaRPr sz="1200">
              <a:solidFill>
                <a:srgbClr val="FFFFFF"/>
              </a:solidFill>
              <a:latin typeface="Comfortaa Regular"/>
              <a:ea typeface="Comfortaa Regular"/>
              <a:cs typeface="Comfortaa Regular"/>
              <a:sym typeface="Comfortaa Regular"/>
            </a:endParaRPr>
          </a:p>
          <a:p>
            <a:pPr indent="-304800" lvl="0" marL="457200" rtl="0" algn="l">
              <a:spcBef>
                <a:spcPts val="0"/>
              </a:spcBef>
              <a:spcAft>
                <a:spcPts val="0"/>
              </a:spcAft>
              <a:buClr>
                <a:srgbClr val="FFFFFF"/>
              </a:buClr>
              <a:buSzPts val="1200"/>
              <a:buFont typeface="Comfortaa Regular"/>
              <a:buChar char="●"/>
            </a:pPr>
            <a:r>
              <a:rPr lang="en" sz="1200">
                <a:solidFill>
                  <a:srgbClr val="FFFFFF"/>
                </a:solidFill>
                <a:latin typeface="Comfortaa Regular"/>
                <a:ea typeface="Comfortaa Regular"/>
                <a:cs typeface="Comfortaa Regular"/>
                <a:sym typeface="Comfortaa Regular"/>
              </a:rPr>
              <a:t>y</a:t>
            </a:r>
            <a:r>
              <a:rPr baseline="-25000" lang="en" sz="1200">
                <a:solidFill>
                  <a:srgbClr val="FFFFFF"/>
                </a:solidFill>
                <a:latin typeface="Comfortaa Regular"/>
                <a:ea typeface="Comfortaa Regular"/>
                <a:cs typeface="Comfortaa Regular"/>
                <a:sym typeface="Comfortaa Regular"/>
              </a:rPr>
              <a:t>4</a:t>
            </a:r>
            <a:r>
              <a:rPr lang="en" sz="1200">
                <a:solidFill>
                  <a:srgbClr val="FFFFFF"/>
                </a:solidFill>
                <a:latin typeface="Comfortaa Regular"/>
                <a:ea typeface="Comfortaa Regular"/>
                <a:cs typeface="Comfortaa Regular"/>
                <a:sym typeface="Comfortaa Regular"/>
              </a:rPr>
              <a:t> = 0.515625</a:t>
            </a:r>
            <a:endParaRPr sz="12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1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 sz="1100">
                <a:solidFill>
                  <a:srgbClr val="FFFFFF"/>
                </a:solidFill>
                <a:latin typeface="Comfortaa Regular"/>
                <a:ea typeface="Comfortaa Regular"/>
                <a:cs typeface="Comfortaa Regular"/>
                <a:sym typeface="Comfortaa Regular"/>
              </a:rPr>
              <a:t>We could summarize the results of all of our calculations in a tabular form, as follows:</a:t>
            </a:r>
            <a:endParaRPr sz="1100">
              <a:solidFill>
                <a:srgbClr val="FFFFFF"/>
              </a:solidFill>
              <a:latin typeface="Comfortaa Regular"/>
              <a:ea typeface="Comfortaa Regular"/>
              <a:cs typeface="Comfortaa Regular"/>
              <a:sym typeface="Comfortaa Regular"/>
            </a:endParaRPr>
          </a:p>
        </p:txBody>
      </p:sp>
      <p:sp>
        <p:nvSpPr>
          <p:cNvPr id="118" name="Google Shape;118;p20"/>
          <p:cNvSpPr txBox="1"/>
          <p:nvPr/>
        </p:nvSpPr>
        <p:spPr>
          <a:xfrm>
            <a:off x="3491275" y="3957825"/>
            <a:ext cx="43014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mfortaa Regular"/>
                <a:ea typeface="Comfortaa Regular"/>
                <a:cs typeface="Comfortaa Regular"/>
                <a:sym typeface="Comfortaa Regular"/>
              </a:rPr>
              <a:t>It is very inaccurate and contains significant error.</a:t>
            </a:r>
            <a:endParaRPr sz="1200">
              <a:solidFill>
                <a:srgbClr val="FFFFFF"/>
              </a:solidFill>
              <a:latin typeface="Comfortaa Regular"/>
              <a:ea typeface="Comfortaa Regular"/>
              <a:cs typeface="Comfortaa Regular"/>
              <a:sym typeface="Comfortaa Regul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4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9000"/>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863375" y="272850"/>
            <a:ext cx="5815200" cy="114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Maven Pro"/>
                <a:ea typeface="Maven Pro"/>
                <a:cs typeface="Maven Pro"/>
                <a:sym typeface="Maven Pro"/>
              </a:rPr>
              <a:t>Runge-Kutta Method</a:t>
            </a:r>
            <a:endParaRPr b="1" sz="4000">
              <a:latin typeface="Maven Pro"/>
              <a:ea typeface="Maven Pro"/>
              <a:cs typeface="Maven Pro"/>
              <a:sym typeface="Maven Pro"/>
            </a:endParaRPr>
          </a:p>
        </p:txBody>
      </p:sp>
      <p:sp>
        <p:nvSpPr>
          <p:cNvPr id="124" name="Google Shape;124;p21"/>
          <p:cNvSpPr txBox="1"/>
          <p:nvPr/>
        </p:nvSpPr>
        <p:spPr>
          <a:xfrm>
            <a:off x="829200" y="1891975"/>
            <a:ext cx="7485600" cy="24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Comfortaa Regular"/>
                <a:ea typeface="Comfortaa Regular"/>
                <a:cs typeface="Comfortaa Regular"/>
                <a:sym typeface="Comfortaa Regular"/>
              </a:rPr>
              <a:t>Runge–Kutta method is an effective and widely used method for </a:t>
            </a:r>
            <a:r>
              <a:rPr b="1" lang="en" sz="2100">
                <a:solidFill>
                  <a:srgbClr val="00FFFF"/>
                </a:solidFill>
                <a:latin typeface="Comfortaa"/>
                <a:ea typeface="Comfortaa"/>
                <a:cs typeface="Comfortaa"/>
                <a:sym typeface="Comfortaa"/>
              </a:rPr>
              <a:t>solving the initial-value problems</a:t>
            </a:r>
            <a:r>
              <a:rPr lang="en" sz="1900">
                <a:solidFill>
                  <a:schemeClr val="lt1"/>
                </a:solidFill>
                <a:latin typeface="Comfortaa Regular"/>
                <a:ea typeface="Comfortaa Regular"/>
                <a:cs typeface="Comfortaa Regular"/>
                <a:sym typeface="Comfortaa Regular"/>
              </a:rPr>
              <a:t> of differential equations. </a:t>
            </a:r>
            <a:endParaRPr sz="19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rPr lang="en" sz="1900">
                <a:solidFill>
                  <a:schemeClr val="lt1"/>
                </a:solidFill>
                <a:latin typeface="Comfortaa Regular"/>
                <a:ea typeface="Comfortaa Regular"/>
                <a:cs typeface="Comfortaa Regular"/>
                <a:sym typeface="Comfortaa Regular"/>
              </a:rPr>
              <a:t>Runge–Kutta method can be used to construct high order </a:t>
            </a:r>
            <a:r>
              <a:rPr b="1" lang="en" sz="2100">
                <a:solidFill>
                  <a:srgbClr val="00FFFF"/>
                </a:solidFill>
                <a:latin typeface="Comfortaa"/>
                <a:ea typeface="Comfortaa"/>
                <a:cs typeface="Comfortaa"/>
                <a:sym typeface="Comfortaa"/>
              </a:rPr>
              <a:t>accurate numerical method</a:t>
            </a:r>
            <a:r>
              <a:rPr lang="en" sz="1900">
                <a:solidFill>
                  <a:schemeClr val="lt1"/>
                </a:solidFill>
                <a:latin typeface="Comfortaa Regular"/>
                <a:ea typeface="Comfortaa Regular"/>
                <a:cs typeface="Comfortaa Regular"/>
                <a:sym typeface="Comfortaa Regular"/>
              </a:rPr>
              <a:t> by functions' self without needing the high order derivatives of functions.</a:t>
            </a:r>
            <a:endParaRPr sz="1900">
              <a:solidFill>
                <a:schemeClr val="lt1"/>
              </a:solidFill>
              <a:latin typeface="Comfortaa Regular"/>
              <a:ea typeface="Comfortaa Regular"/>
              <a:cs typeface="Comfortaa Regular"/>
              <a:sym typeface="Comfortaa Regul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8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