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BAFEF6-9FAF-408C-972C-3BBEADA1DBFE}">
  <a:tblStyle styleId="{59BAFEF6-9FAF-408C-972C-3BBEADA1DBFE}"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a278875e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a278875e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7ac86b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7ac86b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67ac86b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67ac86b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67ac86a7c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67ac86a7c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e53048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e53048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278875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27887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a27887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a27887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27887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a27887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a278875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a278875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a278875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a278875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a278875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a278875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a278875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a278875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2.lv.psu.edu/ojj/courses/cmpsc-201/numerical/roots.html" TargetMode="External"/><Relationship Id="rId4" Type="http://schemas.openxmlformats.org/officeDocument/2006/relationships/hyperlink" Target="http://www2.lv.psu.edu/ojj/courses/cmpsc-201/numerical/bisec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633050" y="1538175"/>
            <a:ext cx="7370400" cy="151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720">
                <a:solidFill>
                  <a:schemeClr val="dk1"/>
                </a:solidFill>
                <a:latin typeface="Trebuchet MS"/>
                <a:ea typeface="Trebuchet MS"/>
                <a:cs typeface="Trebuchet MS"/>
                <a:sym typeface="Trebuchet MS"/>
              </a:rPr>
              <a:t>APPLICATIONS &amp; FINDING ROOTS BY NUMERICAL METHODS</a:t>
            </a:r>
            <a:endParaRPr b="1" sz="3720">
              <a:solidFill>
                <a:schemeClr val="dk1"/>
              </a:solidFill>
              <a:latin typeface="Trebuchet MS"/>
              <a:ea typeface="Trebuchet MS"/>
              <a:cs typeface="Trebuchet MS"/>
              <a:sym typeface="Trebuchet MS"/>
            </a:endParaRPr>
          </a:p>
        </p:txBody>
      </p:sp>
      <p:sp>
        <p:nvSpPr>
          <p:cNvPr id="86" name="Google Shape;86;p13"/>
          <p:cNvSpPr txBox="1"/>
          <p:nvPr/>
        </p:nvSpPr>
        <p:spPr>
          <a:xfrm>
            <a:off x="4756625" y="3532200"/>
            <a:ext cx="3566100" cy="75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dk2"/>
                </a:solidFill>
                <a:latin typeface="Trebuchet MS"/>
                <a:ea typeface="Trebuchet MS"/>
                <a:cs typeface="Trebuchet MS"/>
                <a:sym typeface="Trebuchet MS"/>
              </a:rPr>
              <a:t>BY</a:t>
            </a:r>
            <a:r>
              <a:rPr b="1" lang="en" sz="1300">
                <a:solidFill>
                  <a:schemeClr val="dk2"/>
                </a:solidFill>
                <a:latin typeface="Trebuchet MS"/>
                <a:ea typeface="Trebuchet MS"/>
                <a:cs typeface="Trebuchet MS"/>
                <a:sym typeface="Trebuchet MS"/>
              </a:rPr>
              <a:t> </a:t>
            </a:r>
            <a:r>
              <a:rPr b="1" lang="en" sz="1700">
                <a:solidFill>
                  <a:schemeClr val="dk2"/>
                </a:solidFill>
                <a:latin typeface="Trebuchet MS"/>
                <a:ea typeface="Trebuchet MS"/>
                <a:cs typeface="Trebuchet MS"/>
                <a:sym typeface="Trebuchet MS"/>
              </a:rPr>
              <a:t>ADITYA SINGH 2K19/EP/005</a:t>
            </a:r>
            <a:endParaRPr b="1" sz="1700">
              <a:solidFill>
                <a:schemeClr val="dk2"/>
              </a:solidFill>
              <a:latin typeface="Trebuchet MS"/>
              <a:ea typeface="Trebuchet MS"/>
              <a:cs typeface="Trebuchet MS"/>
              <a:sym typeface="Trebuchet MS"/>
            </a:endParaRPr>
          </a:p>
          <a:p>
            <a:pPr indent="0" lvl="0" marL="0" rtl="0" algn="r">
              <a:spcBef>
                <a:spcPts val="0"/>
              </a:spcBef>
              <a:spcAft>
                <a:spcPts val="0"/>
              </a:spcAft>
              <a:buNone/>
            </a:pPr>
            <a:r>
              <a:rPr b="1" lang="en" sz="900">
                <a:solidFill>
                  <a:schemeClr val="dk2"/>
                </a:solidFill>
                <a:latin typeface="Trebuchet MS"/>
                <a:ea typeface="Trebuchet MS"/>
                <a:cs typeface="Trebuchet MS"/>
                <a:sym typeface="Trebuchet MS"/>
              </a:rPr>
              <a:t>AND</a:t>
            </a:r>
            <a:r>
              <a:rPr b="1" lang="en" sz="1700">
                <a:solidFill>
                  <a:schemeClr val="dk2"/>
                </a:solidFill>
                <a:latin typeface="Trebuchet MS"/>
                <a:ea typeface="Trebuchet MS"/>
                <a:cs typeface="Trebuchet MS"/>
                <a:sym typeface="Trebuchet MS"/>
              </a:rPr>
              <a:t> ANSHUL SATIJA 2K19/EP/018</a:t>
            </a:r>
            <a:endParaRPr b="1" sz="1700">
              <a:solidFill>
                <a:schemeClr val="dk2"/>
              </a:solidFill>
              <a:latin typeface="Trebuchet MS"/>
              <a:ea typeface="Trebuchet MS"/>
              <a:cs typeface="Trebuchet MS"/>
              <a:sym typeface="Trebuchet MS"/>
            </a:endParaRPr>
          </a:p>
        </p:txBody>
      </p:sp>
      <p:sp>
        <p:nvSpPr>
          <p:cNvPr id="87" name="Google Shape;87;p13"/>
          <p:cNvSpPr txBox="1"/>
          <p:nvPr/>
        </p:nvSpPr>
        <p:spPr>
          <a:xfrm>
            <a:off x="731025" y="3552300"/>
            <a:ext cx="35661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Trebuchet MS"/>
                <a:ea typeface="Trebuchet MS"/>
                <a:cs typeface="Trebuchet MS"/>
                <a:sym typeface="Trebuchet MS"/>
              </a:rPr>
              <a:t>INNOVATIVE MID-TERM PROJECT</a:t>
            </a:r>
            <a:endParaRPr b="1" sz="1700">
              <a:solidFill>
                <a:schemeClr val="dk2"/>
              </a:solidFill>
              <a:latin typeface="Trebuchet MS"/>
              <a:ea typeface="Trebuchet MS"/>
              <a:cs typeface="Trebuchet MS"/>
              <a:sym typeface="Trebuchet MS"/>
            </a:endParaRPr>
          </a:p>
          <a:p>
            <a:pPr indent="0" lvl="0" marL="0" rtl="0" algn="l">
              <a:spcBef>
                <a:spcPts val="0"/>
              </a:spcBef>
              <a:spcAft>
                <a:spcPts val="0"/>
              </a:spcAft>
              <a:buNone/>
            </a:pPr>
            <a:r>
              <a:rPr b="1" lang="en" sz="1500">
                <a:solidFill>
                  <a:schemeClr val="dk2"/>
                </a:solidFill>
                <a:latin typeface="Trebuchet MS"/>
                <a:ea typeface="Trebuchet MS"/>
                <a:cs typeface="Trebuchet MS"/>
                <a:sym typeface="Trebuchet MS"/>
              </a:rPr>
              <a:t>SUBMITTED TO</a:t>
            </a:r>
            <a:r>
              <a:rPr b="1" lang="en" sz="1700">
                <a:solidFill>
                  <a:schemeClr val="dk2"/>
                </a:solidFill>
                <a:latin typeface="Trebuchet MS"/>
                <a:ea typeface="Trebuchet MS"/>
                <a:cs typeface="Trebuchet MS"/>
                <a:sym typeface="Trebuchet MS"/>
              </a:rPr>
              <a:t> : Dr. AJEET KUMAR</a:t>
            </a:r>
            <a:endParaRPr b="1" sz="1700">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72850"/>
            <a:ext cx="6448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Trebuchet MS"/>
                <a:ea typeface="Trebuchet MS"/>
                <a:cs typeface="Trebuchet MS"/>
                <a:sym typeface="Trebuchet MS"/>
              </a:rPr>
              <a:t>OPTIMISATIONS OVER GRADIENT DESCENT</a:t>
            </a:r>
            <a:endParaRPr b="1" sz="2500">
              <a:latin typeface="Trebuchet MS"/>
              <a:ea typeface="Trebuchet MS"/>
              <a:cs typeface="Trebuchet MS"/>
              <a:sym typeface="Trebuchet MS"/>
            </a:endParaRPr>
          </a:p>
        </p:txBody>
      </p:sp>
      <p:sp>
        <p:nvSpPr>
          <p:cNvPr id="150" name="Google Shape;150;p22"/>
          <p:cNvSpPr txBox="1"/>
          <p:nvPr>
            <p:ph idx="1" type="body"/>
          </p:nvPr>
        </p:nvSpPr>
        <p:spPr>
          <a:xfrm>
            <a:off x="311700" y="989500"/>
            <a:ext cx="8280300" cy="3742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Gradient descent is parametric according to the learning rate. Newton’s method isn’t parametric, which means that we can apply it without worrying for hyperparameter optimization.</a:t>
            </a:r>
            <a:endParaRPr sz="14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Newton’s method has stronger constraints in terms of the differentiability of the function. If the second derivative of the function is undefined in the function’s root, then we can apply gradient descent on it but not Newton’s method.</a:t>
            </a:r>
            <a:endParaRPr sz="14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If gradient descent encounters a stationary point during iteration, the program continues to run, albeit the parameters don’t update. Newton’s method, however, requires to compute            for </a:t>
            </a:r>
            <a:endParaRPr sz="1400">
              <a:latin typeface="Montserrat SemiBold"/>
              <a:ea typeface="Montserrat SemiBold"/>
              <a:cs typeface="Montserrat SemiBold"/>
              <a:sym typeface="Montserrat SemiBold"/>
            </a:endParaRPr>
          </a:p>
          <a:p>
            <a:pPr indent="-317500" lvl="0" marL="457200" rtl="0" algn="l">
              <a:lnSpc>
                <a:spcPct val="150000"/>
              </a:lnSpc>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The program that runs it would therefore terminate with a                                   division by zero error.</a:t>
            </a:r>
            <a:endParaRPr sz="1400">
              <a:latin typeface="Montserrat SemiBold"/>
              <a:ea typeface="Montserrat SemiBold"/>
              <a:cs typeface="Montserrat SemiBold"/>
              <a:sym typeface="Montserrat SemiBold"/>
            </a:endParaRPr>
          </a:p>
        </p:txBody>
      </p:sp>
      <p:pic>
        <p:nvPicPr>
          <p:cNvPr id="151" name="Google Shape;151;p22"/>
          <p:cNvPicPr preferRelativeResize="0"/>
          <p:nvPr/>
        </p:nvPicPr>
        <p:blipFill>
          <a:blip r:embed="rId3">
            <a:alphaModFix/>
          </a:blip>
          <a:stretch>
            <a:fillRect/>
          </a:stretch>
        </p:blipFill>
        <p:spPr>
          <a:xfrm>
            <a:off x="2842519" y="3667100"/>
            <a:ext cx="284100" cy="233375"/>
          </a:xfrm>
          <a:prstGeom prst="rect">
            <a:avLst/>
          </a:prstGeom>
          <a:noFill/>
          <a:ln>
            <a:noFill/>
          </a:ln>
        </p:spPr>
      </p:pic>
      <p:pic>
        <p:nvPicPr>
          <p:cNvPr id="152" name="Google Shape;152;p22"/>
          <p:cNvPicPr preferRelativeResize="0"/>
          <p:nvPr/>
        </p:nvPicPr>
        <p:blipFill>
          <a:blip r:embed="rId4">
            <a:alphaModFix/>
          </a:blip>
          <a:stretch>
            <a:fillRect/>
          </a:stretch>
        </p:blipFill>
        <p:spPr>
          <a:xfrm>
            <a:off x="3799388" y="3697175"/>
            <a:ext cx="1304925" cy="17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8150" y="305000"/>
            <a:ext cx="6527100" cy="5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 sz="2603">
                <a:latin typeface="Trebuchet MS"/>
                <a:ea typeface="Trebuchet MS"/>
                <a:cs typeface="Trebuchet MS"/>
                <a:sym typeface="Trebuchet MS"/>
              </a:rPr>
              <a:t>Some more applications and Conclusions</a:t>
            </a:r>
            <a:endParaRPr b="1" sz="2603">
              <a:latin typeface="Trebuchet MS"/>
              <a:ea typeface="Trebuchet MS"/>
              <a:cs typeface="Trebuchet MS"/>
              <a:sym typeface="Trebuchet MS"/>
            </a:endParaRPr>
          </a:p>
        </p:txBody>
      </p:sp>
      <p:sp>
        <p:nvSpPr>
          <p:cNvPr id="158" name="Google Shape;158;p23"/>
          <p:cNvSpPr txBox="1"/>
          <p:nvPr/>
        </p:nvSpPr>
        <p:spPr>
          <a:xfrm>
            <a:off x="418950" y="1009475"/>
            <a:ext cx="8306100" cy="353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Montserrat SemiBold"/>
                <a:ea typeface="Montserrat SemiBold"/>
                <a:cs typeface="Montserrat SemiBold"/>
                <a:sym typeface="Montserrat SemiBold"/>
              </a:rPr>
              <a:t>The bisection method is used for determining the adequate population size.</a:t>
            </a:r>
            <a:endParaRPr>
              <a:latin typeface="Montserrat SemiBold"/>
              <a:ea typeface="Montserrat SemiBold"/>
              <a:cs typeface="Montserrat SemiBold"/>
              <a:sym typeface="Montserrat SemiBold"/>
            </a:endParaRPr>
          </a:p>
          <a:p>
            <a:pPr indent="0" lvl="0" marL="0" rtl="0" algn="l">
              <a:lnSpc>
                <a:spcPct val="150000"/>
              </a:lnSpc>
              <a:spcBef>
                <a:spcPts val="0"/>
              </a:spcBef>
              <a:spcAft>
                <a:spcPts val="0"/>
              </a:spcAft>
              <a:buNone/>
            </a:pPr>
            <a:r>
              <a:rPr lang="en">
                <a:latin typeface="Montserrat SemiBold"/>
                <a:ea typeface="Montserrat SemiBold"/>
                <a:cs typeface="Montserrat SemiBold"/>
                <a:sym typeface="Montserrat SemiBold"/>
              </a:rPr>
              <a:t>The Regula-Falsi method is used in prediction of quantities of air pollutants produced by combustion reaction.</a:t>
            </a:r>
            <a:endParaRPr>
              <a:latin typeface="Montserrat SemiBold"/>
              <a:ea typeface="Montserrat SemiBold"/>
              <a:cs typeface="Montserrat SemiBold"/>
              <a:sym typeface="Montserrat SemiBold"/>
            </a:endParaRPr>
          </a:p>
          <a:p>
            <a:pPr indent="0" lvl="0" marL="0" rtl="0" algn="l">
              <a:lnSpc>
                <a:spcPct val="150000"/>
              </a:lnSpc>
              <a:spcBef>
                <a:spcPts val="0"/>
              </a:spcBef>
              <a:spcAft>
                <a:spcPts val="0"/>
              </a:spcAft>
              <a:buNone/>
            </a:pPr>
            <a:r>
              <a:rPr lang="en">
                <a:latin typeface="Montserrat SemiBold"/>
                <a:ea typeface="Montserrat SemiBold"/>
                <a:cs typeface="Montserrat SemiBold"/>
                <a:sym typeface="Montserrat SemiBold"/>
              </a:rPr>
              <a:t>Mathematics is an aspect of life needed in every field in some or another way and is used in subjects dealing with all the practical applications. Calculating everything with pen and paper is difficult in practical applications.</a:t>
            </a:r>
            <a:endParaRPr>
              <a:latin typeface="Montserrat SemiBold"/>
              <a:ea typeface="Montserrat SemiBold"/>
              <a:cs typeface="Montserrat SemiBold"/>
              <a:sym typeface="Montserrat SemiBold"/>
            </a:endParaRPr>
          </a:p>
          <a:p>
            <a:pPr indent="0" lvl="0" marL="0" rtl="0" algn="l">
              <a:lnSpc>
                <a:spcPct val="150000"/>
              </a:lnSpc>
              <a:spcBef>
                <a:spcPts val="0"/>
              </a:spcBef>
              <a:spcAft>
                <a:spcPts val="0"/>
              </a:spcAft>
              <a:buNone/>
            </a:pPr>
            <a:r>
              <a:rPr lang="en">
                <a:latin typeface="Montserrat SemiBold"/>
                <a:ea typeface="Montserrat SemiBold"/>
                <a:cs typeface="Montserrat SemiBold"/>
                <a:sym typeface="Montserrat SemiBold"/>
              </a:rPr>
              <a:t>Even the slightest of error in calculations can lead to a big problems. The application of simulations can ease this burden a lot. Right now in this program, it may not seem so but when the values are very large and calculations become hefty                                                              then simulations can provide results faster and chances                                                                     of any error are very less.</a:t>
            </a:r>
            <a:endParaRPr>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903775" y="1779100"/>
            <a:ext cx="48954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500">
                <a:latin typeface="Trebuchet MS"/>
                <a:ea typeface="Trebuchet MS"/>
                <a:cs typeface="Trebuchet MS"/>
                <a:sym typeface="Trebuchet MS"/>
              </a:rPr>
              <a:t>THANK YOU</a:t>
            </a:r>
            <a:endParaRPr b="1" sz="65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19525" y="394725"/>
            <a:ext cx="398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Trebuchet MS"/>
                <a:ea typeface="Trebuchet MS"/>
                <a:cs typeface="Trebuchet MS"/>
                <a:sym typeface="Trebuchet MS"/>
              </a:rPr>
              <a:t>NUMERICAL METHODS ?</a:t>
            </a:r>
            <a:endParaRPr b="1" sz="2500">
              <a:latin typeface="Trebuchet MS"/>
              <a:ea typeface="Trebuchet MS"/>
              <a:cs typeface="Trebuchet MS"/>
              <a:sym typeface="Trebuchet MS"/>
            </a:endParaRPr>
          </a:p>
        </p:txBody>
      </p:sp>
      <p:sp>
        <p:nvSpPr>
          <p:cNvPr id="93" name="Google Shape;93;p14"/>
          <p:cNvSpPr txBox="1"/>
          <p:nvPr>
            <p:ph idx="1" type="body"/>
          </p:nvPr>
        </p:nvSpPr>
        <p:spPr>
          <a:xfrm>
            <a:off x="370500" y="1175700"/>
            <a:ext cx="7859100" cy="27921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50000"/>
              </a:lnSpc>
              <a:spcBef>
                <a:spcPts val="0"/>
              </a:spcBef>
              <a:spcAft>
                <a:spcPts val="0"/>
              </a:spcAft>
              <a:buNone/>
            </a:pPr>
            <a:r>
              <a:rPr lang="en" sz="1700">
                <a:latin typeface="Montserrat SemiBold"/>
                <a:ea typeface="Montserrat SemiBold"/>
                <a:cs typeface="Montserrat SemiBold"/>
                <a:sym typeface="Montserrat SemiBold"/>
              </a:rPr>
              <a:t>In numerical analysis, a numerical method is a mathematical tool designed to solve numerical problems. </a:t>
            </a:r>
            <a:endParaRPr sz="17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None/>
            </a:pPr>
            <a:r>
              <a:t/>
            </a:r>
            <a:endParaRPr sz="17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None/>
            </a:pPr>
            <a:r>
              <a:rPr lang="en" sz="1700">
                <a:latin typeface="Montserrat SemiBold"/>
                <a:ea typeface="Montserrat SemiBold"/>
                <a:cs typeface="Montserrat SemiBold"/>
                <a:sym typeface="Montserrat SemiBold"/>
              </a:rPr>
              <a:t>Numerical analysis is the area of mathematics and computer science that creates, analyzes, and implements algorithms for solving numerically the problems of continuous mathematics. </a:t>
            </a:r>
            <a:endParaRPr sz="17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Clr>
                <a:schemeClr val="dk2"/>
              </a:buClr>
              <a:buSzPct val="64705"/>
              <a:buFont typeface="Arial"/>
              <a:buNone/>
            </a:pPr>
            <a:r>
              <a:t/>
            </a:r>
            <a:endParaRPr sz="17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Clr>
                <a:schemeClr val="dk2"/>
              </a:buClr>
              <a:buSzPct val="64705"/>
              <a:buFont typeface="Arial"/>
              <a:buNone/>
            </a:pPr>
            <a:r>
              <a:rPr lang="en" sz="1700">
                <a:latin typeface="Montserrat SemiBold"/>
                <a:ea typeface="Montserrat SemiBold"/>
                <a:cs typeface="Montserrat SemiBold"/>
                <a:sym typeface="Montserrat SemiBold"/>
              </a:rPr>
              <a:t>These problems occur throughout the natural sciences, social sciences, medicine, engineering, and business. </a:t>
            </a:r>
            <a:endParaRPr>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20150" y="834600"/>
            <a:ext cx="68964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990"/>
              <a:buFont typeface="Arial"/>
              <a:buNone/>
            </a:pPr>
            <a:r>
              <a:rPr b="1" lang="en" sz="2500">
                <a:latin typeface="Trebuchet MS"/>
                <a:ea typeface="Trebuchet MS"/>
                <a:cs typeface="Trebuchet MS"/>
                <a:sym typeface="Trebuchet MS"/>
              </a:rPr>
              <a:t>Various Numericals Methods for finding roots</a:t>
            </a:r>
            <a:endParaRPr b="1" sz="2500">
              <a:latin typeface="Trebuchet MS"/>
              <a:ea typeface="Trebuchet MS"/>
              <a:cs typeface="Trebuchet MS"/>
              <a:sym typeface="Trebuchet MS"/>
            </a:endParaRPr>
          </a:p>
        </p:txBody>
      </p:sp>
      <p:sp>
        <p:nvSpPr>
          <p:cNvPr id="99" name="Google Shape;99;p15"/>
          <p:cNvSpPr txBox="1"/>
          <p:nvPr>
            <p:ph idx="1" type="body"/>
          </p:nvPr>
        </p:nvSpPr>
        <p:spPr>
          <a:xfrm>
            <a:off x="311700" y="1653025"/>
            <a:ext cx="5841000" cy="2177700"/>
          </a:xfrm>
          <a:prstGeom prst="rect">
            <a:avLst/>
          </a:prstGeom>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SzPts val="2000"/>
              <a:buFont typeface="Montserrat SemiBold"/>
              <a:buChar char="-"/>
            </a:pPr>
            <a:r>
              <a:rPr lang="en" sz="2000">
                <a:latin typeface="Montserrat SemiBold"/>
                <a:ea typeface="Montserrat SemiBold"/>
                <a:cs typeface="Montserrat SemiBold"/>
                <a:sym typeface="Montserrat SemiBold"/>
              </a:rPr>
              <a:t>Bisection Method</a:t>
            </a:r>
            <a:endParaRPr sz="2000">
              <a:latin typeface="Montserrat SemiBold"/>
              <a:ea typeface="Montserrat SemiBold"/>
              <a:cs typeface="Montserrat SemiBold"/>
              <a:sym typeface="Montserrat SemiBold"/>
            </a:endParaRPr>
          </a:p>
          <a:p>
            <a:pPr indent="-355600" lvl="0" marL="457200" rtl="0" algn="just">
              <a:lnSpc>
                <a:spcPct val="150000"/>
              </a:lnSpc>
              <a:spcBef>
                <a:spcPts val="0"/>
              </a:spcBef>
              <a:spcAft>
                <a:spcPts val="0"/>
              </a:spcAft>
              <a:buSzPts val="2000"/>
              <a:buFont typeface="Montserrat SemiBold"/>
              <a:buChar char="-"/>
            </a:pPr>
            <a:r>
              <a:rPr lang="en" sz="2000">
                <a:latin typeface="Montserrat SemiBold"/>
                <a:ea typeface="Montserrat SemiBold"/>
                <a:cs typeface="Montserrat SemiBold"/>
                <a:sym typeface="Montserrat SemiBold"/>
              </a:rPr>
              <a:t>Regula Falsi Method</a:t>
            </a:r>
            <a:endParaRPr sz="2000">
              <a:latin typeface="Montserrat SemiBold"/>
              <a:ea typeface="Montserrat SemiBold"/>
              <a:cs typeface="Montserrat SemiBold"/>
              <a:sym typeface="Montserrat SemiBold"/>
            </a:endParaRPr>
          </a:p>
          <a:p>
            <a:pPr indent="-355600" lvl="0" marL="457200" rtl="0" algn="just">
              <a:lnSpc>
                <a:spcPct val="150000"/>
              </a:lnSpc>
              <a:spcBef>
                <a:spcPts val="0"/>
              </a:spcBef>
              <a:spcAft>
                <a:spcPts val="0"/>
              </a:spcAft>
              <a:buSzPts val="2000"/>
              <a:buFont typeface="Montserrat SemiBold"/>
              <a:buChar char="-"/>
            </a:pPr>
            <a:r>
              <a:rPr lang="en" sz="2000">
                <a:latin typeface="Montserrat SemiBold"/>
                <a:ea typeface="Montserrat SemiBold"/>
                <a:cs typeface="Montserrat SemiBold"/>
                <a:sym typeface="Montserrat SemiBold"/>
              </a:rPr>
              <a:t>Secant Method</a:t>
            </a:r>
            <a:endParaRPr sz="2000">
              <a:latin typeface="Montserrat SemiBold"/>
              <a:ea typeface="Montserrat SemiBold"/>
              <a:cs typeface="Montserrat SemiBold"/>
              <a:sym typeface="Montserrat SemiBold"/>
            </a:endParaRPr>
          </a:p>
          <a:p>
            <a:pPr indent="-355600" lvl="0" marL="457200" rtl="0" algn="just">
              <a:lnSpc>
                <a:spcPct val="150000"/>
              </a:lnSpc>
              <a:spcBef>
                <a:spcPts val="0"/>
              </a:spcBef>
              <a:spcAft>
                <a:spcPts val="0"/>
              </a:spcAft>
              <a:buSzPts val="2000"/>
              <a:buFont typeface="Montserrat SemiBold"/>
              <a:buChar char="-"/>
            </a:pPr>
            <a:r>
              <a:rPr lang="en" sz="2000">
                <a:latin typeface="Montserrat SemiBold"/>
                <a:ea typeface="Montserrat SemiBold"/>
                <a:cs typeface="Montserrat SemiBold"/>
                <a:sym typeface="Montserrat SemiBold"/>
              </a:rPr>
              <a:t>Newton Raphson Method</a:t>
            </a:r>
            <a:endParaRPr sz="2000">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53600" y="343675"/>
            <a:ext cx="3624000" cy="652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b="1" lang="en" sz="2800">
                <a:latin typeface="Trebuchet MS"/>
                <a:ea typeface="Trebuchet MS"/>
                <a:cs typeface="Trebuchet MS"/>
                <a:sym typeface="Trebuchet MS"/>
              </a:rPr>
              <a:t>BISECTION METHOD</a:t>
            </a:r>
            <a:endParaRPr b="1" sz="2800">
              <a:latin typeface="Trebuchet MS"/>
              <a:ea typeface="Trebuchet MS"/>
              <a:cs typeface="Trebuchet MS"/>
              <a:sym typeface="Trebuchet MS"/>
            </a:endParaRPr>
          </a:p>
        </p:txBody>
      </p:sp>
      <p:sp>
        <p:nvSpPr>
          <p:cNvPr id="105" name="Google Shape;105;p16"/>
          <p:cNvSpPr txBox="1"/>
          <p:nvPr>
            <p:ph idx="1" type="body"/>
          </p:nvPr>
        </p:nvSpPr>
        <p:spPr>
          <a:xfrm>
            <a:off x="353600" y="1038500"/>
            <a:ext cx="8199300" cy="3576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If a function f(x) is continuous on the interval [a..b] and sign of f(a) ≠ sign of f(b)</a:t>
            </a:r>
            <a:r>
              <a:rPr lang="en" sz="1500" u="sng">
                <a:latin typeface="Montserrat SemiBold"/>
                <a:ea typeface="Montserrat SemiBold"/>
                <a:cs typeface="Montserrat SemiBold"/>
                <a:sym typeface="Montserrat SemiBold"/>
              </a:rPr>
              <a:t>,</a:t>
            </a:r>
            <a:endParaRPr sz="1500" u="sng">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There is a value </a:t>
            </a:r>
            <a:r>
              <a:rPr i="1" lang="en" sz="1500">
                <a:latin typeface="Montserrat SemiBold"/>
                <a:ea typeface="Montserrat SemiBold"/>
                <a:cs typeface="Montserrat SemiBold"/>
                <a:sym typeface="Montserrat SemiBold"/>
              </a:rPr>
              <a:t>c</a:t>
            </a:r>
            <a:r>
              <a:rPr lang="en" sz="1500">
                <a:latin typeface="Montserrat SemiBold"/>
                <a:ea typeface="Montserrat SemiBold"/>
                <a:cs typeface="Montserrat SemiBold"/>
                <a:sym typeface="Montserrat SemiBold"/>
              </a:rPr>
              <a:t> ∈ [</a:t>
            </a:r>
            <a:r>
              <a:rPr i="1" lang="en" sz="1500">
                <a:latin typeface="Montserrat SemiBold"/>
                <a:ea typeface="Montserrat SemiBold"/>
                <a:cs typeface="Montserrat SemiBold"/>
                <a:sym typeface="Montserrat SemiBold"/>
              </a:rPr>
              <a:t>a</a:t>
            </a:r>
            <a:r>
              <a:rPr lang="en" sz="1500">
                <a:latin typeface="Montserrat SemiBold"/>
                <a:ea typeface="Montserrat SemiBold"/>
                <a:cs typeface="Montserrat SemiBold"/>
                <a:sym typeface="Montserrat SemiBold"/>
              </a:rPr>
              <a:t>..</a:t>
            </a:r>
            <a:r>
              <a:rPr i="1" lang="en" sz="1500">
                <a:latin typeface="Montserrat SemiBold"/>
                <a:ea typeface="Montserrat SemiBold"/>
                <a:cs typeface="Montserrat SemiBold"/>
                <a:sym typeface="Montserrat SemiBold"/>
              </a:rPr>
              <a:t>b</a:t>
            </a:r>
            <a:r>
              <a:rPr lang="en" sz="1500">
                <a:latin typeface="Montserrat SemiBold"/>
                <a:ea typeface="Montserrat SemiBold"/>
                <a:cs typeface="Montserrat SemiBold"/>
                <a:sym typeface="Montserrat SemiBold"/>
              </a:rPr>
              <a:t>] such that: </a:t>
            </a:r>
            <a:r>
              <a:rPr i="1" lang="en" sz="1500">
                <a:latin typeface="Montserrat SemiBold"/>
                <a:ea typeface="Montserrat SemiBold"/>
                <a:cs typeface="Montserrat SemiBold"/>
                <a:sym typeface="Montserrat SemiBold"/>
              </a:rPr>
              <a:t>f(c) = 0, </a:t>
            </a:r>
            <a:r>
              <a:rPr lang="en" sz="1500">
                <a:latin typeface="Montserrat SemiBold"/>
                <a:ea typeface="Montserrat SemiBold"/>
                <a:cs typeface="Montserrat SemiBold"/>
                <a:sym typeface="Montserrat SemiBold"/>
              </a:rPr>
              <a:t>i.e there is a root c in the interval [a,b].</a:t>
            </a:r>
            <a:endParaRPr sz="15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Steps :</a:t>
            </a:r>
            <a:endParaRPr sz="1500">
              <a:latin typeface="Montserrat SemiBold"/>
              <a:ea typeface="Montserrat SemiBold"/>
              <a:cs typeface="Montserrat SemiBold"/>
              <a:sym typeface="Montserrat SemiBold"/>
            </a:endParaRPr>
          </a:p>
          <a:p>
            <a:pPr indent="0" lvl="0" marL="0" rtl="0" algn="just">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   	Find two points, say a and b such that a &lt; b and f(a)* f(b) &lt; 0</a:t>
            </a:r>
            <a:endParaRPr sz="1500">
              <a:latin typeface="Montserrat SemiBold"/>
              <a:ea typeface="Montserrat SemiBold"/>
              <a:cs typeface="Montserrat SemiBold"/>
              <a:sym typeface="Montserrat SemiBold"/>
            </a:endParaRPr>
          </a:p>
          <a:p>
            <a:pPr indent="0" lvl="0" marL="457200" rtl="0" algn="just">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Find the midpoint of a and b, say “c”.</a:t>
            </a:r>
            <a:endParaRPr sz="1500">
              <a:latin typeface="Montserrat SemiBold"/>
              <a:ea typeface="Montserrat SemiBold"/>
              <a:cs typeface="Montserrat SemiBold"/>
              <a:sym typeface="Montserrat SemiBold"/>
            </a:endParaRPr>
          </a:p>
          <a:p>
            <a:pPr indent="0" lvl="0" marL="457200" rtl="0" algn="l">
              <a:lnSpc>
                <a:spcPct val="150000"/>
              </a:lnSpc>
              <a:spcBef>
                <a:spcPts val="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“c” is the root of the given function if f(c) = 0; else follow the next step. Divide the interval [a, b]</a:t>
            </a:r>
            <a:endParaRPr sz="1500">
              <a:latin typeface="Montserrat SemiBold"/>
              <a:ea typeface="Montserrat SemiBold"/>
              <a:cs typeface="Montserrat SemiBold"/>
              <a:sym typeface="Montserrat SemiBold"/>
            </a:endParaRPr>
          </a:p>
          <a:p>
            <a:pPr indent="0" lvl="0" marL="457200" rtl="0" algn="l">
              <a:lnSpc>
                <a:spcPct val="150000"/>
              </a:lnSpc>
              <a:spcBef>
                <a:spcPts val="120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If f(c)*f(b) &lt;0, let a = c, Else if f(c) *f(a) &gt; 0 , let b = c. </a:t>
            </a:r>
            <a:endParaRPr sz="1500">
              <a:latin typeface="Montserrat SemiBold"/>
              <a:ea typeface="Montserrat SemiBold"/>
              <a:cs typeface="Montserrat SemiBold"/>
              <a:sym typeface="Montserrat SemiBold"/>
            </a:endParaRPr>
          </a:p>
          <a:p>
            <a:pPr indent="0" lvl="0" marL="457200" rtl="0" algn="l">
              <a:lnSpc>
                <a:spcPct val="150000"/>
              </a:lnSpc>
              <a:spcBef>
                <a:spcPts val="1200"/>
              </a:spcBef>
              <a:spcAft>
                <a:spcPts val="1200"/>
              </a:spcAft>
              <a:buClr>
                <a:schemeClr val="dk2"/>
              </a:buClr>
              <a:buSzPts val="1100"/>
              <a:buFont typeface="Arial"/>
              <a:buNone/>
            </a:pPr>
            <a:r>
              <a:rPr lang="en" sz="1500">
                <a:latin typeface="Montserrat SemiBold"/>
                <a:ea typeface="Montserrat SemiBold"/>
                <a:cs typeface="Montserrat SemiBold"/>
                <a:sym typeface="Montserrat SemiBold"/>
              </a:rPr>
              <a:t>Repeat above three steps until f(c) = 0.</a:t>
            </a:r>
            <a:endParaRPr sz="1500">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60475" y="251075"/>
            <a:ext cx="3771900" cy="624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Clr>
                <a:schemeClr val="dk2"/>
              </a:buClr>
              <a:buSzPts val="1100"/>
              <a:buFont typeface="Arial"/>
              <a:buNone/>
            </a:pPr>
            <a:r>
              <a:rPr b="1" lang="en" sz="2600">
                <a:latin typeface="Trebuchet MS"/>
                <a:ea typeface="Trebuchet MS"/>
                <a:cs typeface="Trebuchet MS"/>
                <a:sym typeface="Trebuchet MS"/>
              </a:rPr>
              <a:t>REGULA</a:t>
            </a:r>
            <a:r>
              <a:rPr b="1" lang="en" sz="2600">
                <a:latin typeface="Trebuchet MS"/>
                <a:ea typeface="Trebuchet MS"/>
                <a:cs typeface="Trebuchet MS"/>
                <a:sym typeface="Trebuchet MS"/>
              </a:rPr>
              <a:t>-</a:t>
            </a:r>
            <a:r>
              <a:rPr b="1" lang="en" sz="2600">
                <a:latin typeface="Trebuchet MS"/>
                <a:ea typeface="Trebuchet MS"/>
                <a:cs typeface="Trebuchet MS"/>
                <a:sym typeface="Trebuchet MS"/>
              </a:rPr>
              <a:t>FALSI METHOD</a:t>
            </a:r>
            <a:endParaRPr b="1" sz="2600">
              <a:latin typeface="Trebuchet MS"/>
              <a:ea typeface="Trebuchet MS"/>
              <a:cs typeface="Trebuchet MS"/>
              <a:sym typeface="Trebuchet MS"/>
            </a:endParaRPr>
          </a:p>
        </p:txBody>
      </p:sp>
      <p:sp>
        <p:nvSpPr>
          <p:cNvPr id="111" name="Google Shape;111;p17"/>
          <p:cNvSpPr txBox="1"/>
          <p:nvPr>
            <p:ph idx="1" type="body"/>
          </p:nvPr>
        </p:nvSpPr>
        <p:spPr>
          <a:xfrm>
            <a:off x="460475" y="918975"/>
            <a:ext cx="8033700" cy="37935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0"/>
              </a:spcBef>
              <a:spcAft>
                <a:spcPts val="0"/>
              </a:spcAft>
              <a:buNone/>
            </a:pPr>
            <a:r>
              <a:rPr lang="en" sz="1300">
                <a:latin typeface="Montserrat SemiBold"/>
                <a:ea typeface="Montserrat SemiBold"/>
                <a:cs typeface="Montserrat SemiBold"/>
                <a:sym typeface="Montserrat SemiBold"/>
              </a:rPr>
              <a:t>The Regula–Falsi Method is a numerical method for estimating the </a:t>
            </a:r>
            <a:r>
              <a:rPr lang="en" sz="1300">
                <a:uFill>
                  <a:noFill/>
                </a:uFill>
                <a:latin typeface="Montserrat SemiBold"/>
                <a:ea typeface="Montserrat SemiBold"/>
                <a:cs typeface="Montserrat SemiBold"/>
                <a:sym typeface="Montserrat SemiBold"/>
                <a:hlinkClick r:id="rId3"/>
              </a:rPr>
              <a:t>roots of a polynomial</a:t>
            </a:r>
            <a:r>
              <a:rPr lang="en" sz="1300">
                <a:latin typeface="Montserrat SemiBold"/>
                <a:ea typeface="Montserrat SemiBold"/>
                <a:cs typeface="Montserrat SemiBold"/>
                <a:sym typeface="Montserrat SemiBold"/>
              </a:rPr>
              <a:t> f(x).   A value x replaces the midpoint in the </a:t>
            </a:r>
            <a:r>
              <a:rPr lang="en" sz="1300">
                <a:uFill>
                  <a:noFill/>
                </a:uFill>
                <a:latin typeface="Montserrat SemiBold"/>
                <a:ea typeface="Montserrat SemiBold"/>
                <a:cs typeface="Montserrat SemiBold"/>
                <a:sym typeface="Montserrat SemiBold"/>
                <a:hlinkClick r:id="rId4"/>
              </a:rPr>
              <a:t>Bisection Method</a:t>
            </a:r>
            <a:r>
              <a:rPr lang="en" sz="1300">
                <a:latin typeface="Montserrat SemiBold"/>
                <a:ea typeface="Montserrat SemiBold"/>
                <a:cs typeface="Montserrat SemiBold"/>
                <a:sym typeface="Montserrat SemiBold"/>
              </a:rPr>
              <a:t> and serves as the new approximation of a root of f(x).</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None/>
            </a:pPr>
            <a:r>
              <a:rPr lang="en" sz="1300">
                <a:latin typeface="Montserrat SemiBold"/>
                <a:ea typeface="Montserrat SemiBold"/>
                <a:cs typeface="Montserrat SemiBold"/>
                <a:sym typeface="Montserrat SemiBold"/>
              </a:rPr>
              <a:t>Steps :</a:t>
            </a:r>
            <a:endParaRPr sz="1300">
              <a:latin typeface="Montserrat SemiBold"/>
              <a:ea typeface="Montserrat SemiBold"/>
              <a:cs typeface="Montserrat SemiBold"/>
              <a:sym typeface="Montserrat SemiBold"/>
            </a:endParaRPr>
          </a:p>
          <a:p>
            <a:pPr indent="-311150" lvl="0" marL="457200" rtl="0" algn="l">
              <a:lnSpc>
                <a:spcPct val="140000"/>
              </a:lnSpc>
              <a:spcBef>
                <a:spcPts val="120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Find points a and b such that a &lt; b and f(a) * f(b) &lt; 0.</a:t>
            </a:r>
            <a:endParaRPr sz="1300">
              <a:latin typeface="Montserrat SemiBold"/>
              <a:ea typeface="Montserrat SemiBold"/>
              <a:cs typeface="Montserrat SemiBold"/>
              <a:sym typeface="Montserrat SemiBold"/>
            </a:endParaRPr>
          </a:p>
          <a:p>
            <a:pPr indent="-311150" lvl="0" marL="457200" rtl="0" algn="l">
              <a:lnSpc>
                <a:spcPct val="140000"/>
              </a:lnSpc>
              <a:spcBef>
                <a:spcPts val="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Take the interval [a, b] and determine the next value of x, by</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None/>
            </a:pPr>
            <a:r>
              <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None/>
            </a:pPr>
            <a:r>
              <a:t/>
            </a:r>
            <a:endParaRPr sz="1300">
              <a:latin typeface="Montserrat SemiBold"/>
              <a:ea typeface="Montserrat SemiBold"/>
              <a:cs typeface="Montserrat SemiBold"/>
              <a:sym typeface="Montserrat SemiBold"/>
            </a:endParaRPr>
          </a:p>
          <a:p>
            <a:pPr indent="-311150" lvl="0" marL="457200" rtl="0" algn="l">
              <a:lnSpc>
                <a:spcPct val="140000"/>
              </a:lnSpc>
              <a:spcBef>
                <a:spcPts val="120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If f(x) = 0 then x</a:t>
            </a:r>
            <a:r>
              <a:rPr baseline="-25000" lang="en" sz="1300">
                <a:latin typeface="Montserrat SemiBold"/>
                <a:ea typeface="Montserrat SemiBold"/>
                <a:cs typeface="Montserrat SemiBold"/>
                <a:sym typeface="Montserrat SemiBold"/>
              </a:rPr>
              <a:t> </a:t>
            </a:r>
            <a:r>
              <a:rPr lang="en" sz="1300">
                <a:latin typeface="Montserrat SemiBold"/>
                <a:ea typeface="Montserrat SemiBold"/>
                <a:cs typeface="Montserrat SemiBold"/>
                <a:sym typeface="Montserrat SemiBold"/>
              </a:rPr>
              <a:t>is an exact root, else if f(x) * f(b) &lt; 0 then let b = x,                                       else if f(a) * f(x) &lt; 0 then let a = x. </a:t>
            </a:r>
            <a:endParaRPr sz="1300">
              <a:latin typeface="Montserrat SemiBold"/>
              <a:ea typeface="Montserrat SemiBold"/>
              <a:cs typeface="Montserrat SemiBold"/>
              <a:sym typeface="Montserrat SemiBold"/>
            </a:endParaRPr>
          </a:p>
          <a:p>
            <a:pPr indent="-311150" lvl="0" marL="457200" rtl="0" algn="l">
              <a:lnSpc>
                <a:spcPct val="140000"/>
              </a:lnSpc>
              <a:spcBef>
                <a:spcPts val="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Repeat steps 2 &amp; 3 until f(x) = 0.</a:t>
            </a:r>
            <a:endParaRPr sz="1300">
              <a:latin typeface="Montserrat SemiBold"/>
              <a:ea typeface="Montserrat SemiBold"/>
              <a:cs typeface="Montserrat SemiBold"/>
              <a:sym typeface="Montserrat SemiBold"/>
            </a:endParaRPr>
          </a:p>
        </p:txBody>
      </p:sp>
      <p:graphicFrame>
        <p:nvGraphicFramePr>
          <p:cNvPr id="112" name="Google Shape;112;p17"/>
          <p:cNvGraphicFramePr/>
          <p:nvPr/>
        </p:nvGraphicFramePr>
        <p:xfrm>
          <a:off x="2602150" y="2992982"/>
          <a:ext cx="3000000" cy="3000000"/>
        </p:xfrm>
        <a:graphic>
          <a:graphicData uri="http://schemas.openxmlformats.org/drawingml/2006/table">
            <a:tbl>
              <a:tblPr>
                <a:noFill/>
                <a:tableStyleId>{59BAFEF6-9FAF-408C-972C-3BBEADA1DBFE}</a:tableStyleId>
              </a:tblPr>
              <a:tblGrid>
                <a:gridCol w="757950"/>
                <a:gridCol w="1396450"/>
              </a:tblGrid>
              <a:tr h="256425">
                <a:tc rowSpan="2">
                  <a:txBody>
                    <a:bodyPr/>
                    <a:lstStyle/>
                    <a:p>
                      <a:pPr indent="0" lvl="0" marL="0" rtl="0" algn="l">
                        <a:lnSpc>
                          <a:spcPct val="115000"/>
                        </a:lnSpc>
                        <a:spcBef>
                          <a:spcPts val="0"/>
                        </a:spcBef>
                        <a:spcAft>
                          <a:spcPts val="0"/>
                        </a:spcAft>
                        <a:buNone/>
                      </a:pPr>
                      <a:r>
                        <a:rPr b="1" lang="en" sz="1300">
                          <a:highlight>
                            <a:srgbClr val="FFFFFB"/>
                          </a:highlight>
                          <a:latin typeface="Montserrat"/>
                          <a:ea typeface="Montserrat"/>
                          <a:cs typeface="Montserrat"/>
                          <a:sym typeface="Montserrat"/>
                        </a:rPr>
                        <a:t> x = b  -</a:t>
                      </a:r>
                      <a:endParaRPr b="1" sz="1300">
                        <a:highlight>
                          <a:srgbClr val="FFFFFB"/>
                        </a:highlight>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b="1" lang="en" sz="1300" u="sng">
                          <a:highlight>
                            <a:srgbClr val="FFFFFB"/>
                          </a:highlight>
                          <a:latin typeface="Montserrat"/>
                          <a:ea typeface="Montserrat"/>
                          <a:cs typeface="Montserrat"/>
                          <a:sym typeface="Montserrat"/>
                        </a:rPr>
                        <a:t>f(b) * (b-a)</a:t>
                      </a:r>
                      <a:endParaRPr b="1" sz="1300">
                        <a:highlight>
                          <a:srgbClr val="FFFFFB"/>
                        </a:highlight>
                        <a:latin typeface="Montserrat"/>
                        <a:ea typeface="Montserrat"/>
                        <a:cs typeface="Montserrat"/>
                        <a:sym typeface="Montserrat"/>
                      </a:endParaRPr>
                    </a:p>
                  </a:txBody>
                  <a:tcPr marT="63500" marB="63500" marR="63500" marL="63500" anchor="b"/>
                </a:tc>
              </a:tr>
              <a:tr h="256425">
                <a:tc vMerge="1"/>
                <a:tc>
                  <a:txBody>
                    <a:bodyPr/>
                    <a:lstStyle/>
                    <a:p>
                      <a:pPr indent="0" lvl="0" marL="0" rtl="0" algn="l">
                        <a:lnSpc>
                          <a:spcPct val="115000"/>
                        </a:lnSpc>
                        <a:spcBef>
                          <a:spcPts val="0"/>
                        </a:spcBef>
                        <a:spcAft>
                          <a:spcPts val="0"/>
                        </a:spcAft>
                        <a:buNone/>
                      </a:pPr>
                      <a:r>
                        <a:rPr b="1" lang="en" sz="1300">
                          <a:highlight>
                            <a:srgbClr val="FFFFFB"/>
                          </a:highlight>
                          <a:latin typeface="Montserrat"/>
                          <a:ea typeface="Montserrat"/>
                          <a:cs typeface="Montserrat"/>
                          <a:sym typeface="Montserrat"/>
                        </a:rPr>
                        <a:t> f(b) - f(a)</a:t>
                      </a:r>
                      <a:endParaRPr b="1" sz="1300">
                        <a:highlight>
                          <a:srgbClr val="FFFFFB"/>
                        </a:highlight>
                        <a:latin typeface="Montserrat"/>
                        <a:ea typeface="Montserrat"/>
                        <a:cs typeface="Montserrat"/>
                        <a:sym typeface="Montserrat"/>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23550" y="292450"/>
            <a:ext cx="2907600" cy="60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Clr>
                <a:schemeClr val="dk2"/>
              </a:buClr>
              <a:buSzPts val="1100"/>
              <a:buFont typeface="Arial"/>
              <a:buNone/>
            </a:pPr>
            <a:r>
              <a:rPr b="1" lang="en" sz="2500">
                <a:latin typeface="Trebuchet MS"/>
                <a:ea typeface="Trebuchet MS"/>
                <a:cs typeface="Trebuchet MS"/>
                <a:sym typeface="Trebuchet MS"/>
              </a:rPr>
              <a:t>SECANT METHOD</a:t>
            </a:r>
            <a:endParaRPr b="1" sz="2500">
              <a:latin typeface="Trebuchet MS"/>
              <a:ea typeface="Trebuchet MS"/>
              <a:cs typeface="Trebuchet MS"/>
              <a:sym typeface="Trebuchet MS"/>
            </a:endParaRPr>
          </a:p>
        </p:txBody>
      </p:sp>
      <p:sp>
        <p:nvSpPr>
          <p:cNvPr id="118" name="Google Shape;118;p18"/>
          <p:cNvSpPr txBox="1"/>
          <p:nvPr>
            <p:ph idx="1" type="body"/>
          </p:nvPr>
        </p:nvSpPr>
        <p:spPr>
          <a:xfrm>
            <a:off x="374550" y="959025"/>
            <a:ext cx="8520600" cy="38025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1018"/>
              <a:buNone/>
            </a:pPr>
            <a:r>
              <a:rPr lang="en" sz="1300">
                <a:latin typeface="Montserrat SemiBold"/>
                <a:ea typeface="Montserrat SemiBold"/>
                <a:cs typeface="Montserrat SemiBold"/>
                <a:sym typeface="Montserrat SemiBold"/>
              </a:rPr>
              <a:t>It is very similar to the bisection method except instead of dividing each interval by choosing the midpoint the secant method divides each interval by the secant line connecting the endpoints.</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SzPts val="1018"/>
              <a:buNone/>
            </a:pPr>
            <a:r>
              <a:rPr lang="en" sz="1300">
                <a:latin typeface="Montserrat SemiBold"/>
                <a:ea typeface="Montserrat SemiBold"/>
                <a:cs typeface="Montserrat SemiBold"/>
                <a:sym typeface="Montserrat SemiBold"/>
              </a:rPr>
              <a:t>Steps :</a:t>
            </a:r>
            <a:endParaRPr sz="1300">
              <a:latin typeface="Montserrat SemiBold"/>
              <a:ea typeface="Montserrat SemiBold"/>
              <a:cs typeface="Montserrat SemiBold"/>
              <a:sym typeface="Montserrat SemiBold"/>
            </a:endParaRPr>
          </a:p>
          <a:p>
            <a:pPr indent="-311150" lvl="0" marL="457200" rtl="0" algn="l">
              <a:lnSpc>
                <a:spcPct val="140000"/>
              </a:lnSpc>
              <a:spcBef>
                <a:spcPts val="120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Find points a and b such that a &lt; b.</a:t>
            </a:r>
            <a:endParaRPr sz="1300">
              <a:latin typeface="Montserrat SemiBold"/>
              <a:ea typeface="Montserrat SemiBold"/>
              <a:cs typeface="Montserrat SemiBold"/>
              <a:sym typeface="Montserrat SemiBold"/>
            </a:endParaRPr>
          </a:p>
          <a:p>
            <a:pPr indent="-311150" lvl="0" marL="457200" rtl="0" algn="l">
              <a:lnSpc>
                <a:spcPct val="140000"/>
              </a:lnSpc>
              <a:spcBef>
                <a:spcPts val="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Take the interval [a, b] and determine the next value of x, by </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SzPts val="1018"/>
              <a:buNone/>
            </a:pPr>
            <a:r>
              <a:t/>
            </a:r>
            <a:endParaRPr sz="1300">
              <a:latin typeface="Montserrat SemiBold"/>
              <a:ea typeface="Montserrat SemiBold"/>
              <a:cs typeface="Montserrat SemiBold"/>
              <a:sym typeface="Montserrat SemiBold"/>
            </a:endParaRPr>
          </a:p>
          <a:p>
            <a:pPr indent="0" lvl="0" marL="0" rtl="0" algn="l">
              <a:lnSpc>
                <a:spcPct val="140000"/>
              </a:lnSpc>
              <a:spcBef>
                <a:spcPts val="1200"/>
              </a:spcBef>
              <a:spcAft>
                <a:spcPts val="0"/>
              </a:spcAft>
              <a:buSzPts val="1018"/>
              <a:buNone/>
            </a:pPr>
            <a:r>
              <a:t/>
            </a:r>
            <a:endParaRPr sz="1300">
              <a:latin typeface="Montserrat SemiBold"/>
              <a:ea typeface="Montserrat SemiBold"/>
              <a:cs typeface="Montserrat SemiBold"/>
              <a:sym typeface="Montserrat SemiBold"/>
            </a:endParaRPr>
          </a:p>
          <a:p>
            <a:pPr indent="-311150" lvl="0" marL="457200" rtl="0" algn="l">
              <a:lnSpc>
                <a:spcPct val="140000"/>
              </a:lnSpc>
              <a:spcBef>
                <a:spcPts val="120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If f(x) = 0 then x is an exact root, if f(b)*f(x) &lt;0 let a=b,                                                                                     and b = x else b= a and a= x.</a:t>
            </a:r>
            <a:endParaRPr sz="1300">
              <a:latin typeface="Montserrat SemiBold"/>
              <a:ea typeface="Montserrat SemiBold"/>
              <a:cs typeface="Montserrat SemiBold"/>
              <a:sym typeface="Montserrat SemiBold"/>
            </a:endParaRPr>
          </a:p>
          <a:p>
            <a:pPr indent="-311150" lvl="0" marL="457200" rtl="0" algn="l">
              <a:lnSpc>
                <a:spcPct val="140000"/>
              </a:lnSpc>
              <a:spcBef>
                <a:spcPts val="0"/>
              </a:spcBef>
              <a:spcAft>
                <a:spcPts val="0"/>
              </a:spcAft>
              <a:buClr>
                <a:schemeClr val="dk2"/>
              </a:buClr>
              <a:buSzPts val="1300"/>
              <a:buFont typeface="Montserrat SemiBold"/>
              <a:buAutoNum type="arabicPeriod"/>
            </a:pPr>
            <a:r>
              <a:rPr lang="en" sz="1300">
                <a:latin typeface="Montserrat SemiBold"/>
                <a:ea typeface="Montserrat SemiBold"/>
                <a:cs typeface="Montserrat SemiBold"/>
                <a:sym typeface="Montserrat SemiBold"/>
              </a:rPr>
              <a:t>Repeat steps 2 &amp; 3 until f(x) = 0.</a:t>
            </a:r>
            <a:endParaRPr sz="1300">
              <a:latin typeface="Montserrat SemiBold"/>
              <a:ea typeface="Montserrat SemiBold"/>
              <a:cs typeface="Montserrat SemiBold"/>
              <a:sym typeface="Montserrat SemiBold"/>
            </a:endParaRPr>
          </a:p>
        </p:txBody>
      </p:sp>
      <p:graphicFrame>
        <p:nvGraphicFramePr>
          <p:cNvPr id="119" name="Google Shape;119;p18"/>
          <p:cNvGraphicFramePr/>
          <p:nvPr/>
        </p:nvGraphicFramePr>
        <p:xfrm>
          <a:off x="2968700" y="2875357"/>
          <a:ext cx="3000000" cy="3000000"/>
        </p:xfrm>
        <a:graphic>
          <a:graphicData uri="http://schemas.openxmlformats.org/drawingml/2006/table">
            <a:tbl>
              <a:tblPr>
                <a:noFill/>
                <a:tableStyleId>{59BAFEF6-9FAF-408C-972C-3BBEADA1DBFE}</a:tableStyleId>
              </a:tblPr>
              <a:tblGrid>
                <a:gridCol w="811400"/>
                <a:gridCol w="1494875"/>
              </a:tblGrid>
              <a:tr h="256425">
                <a:tc rowSpan="2">
                  <a:txBody>
                    <a:bodyPr/>
                    <a:lstStyle/>
                    <a:p>
                      <a:pPr indent="0" lvl="0" marL="0" rtl="0" algn="l">
                        <a:lnSpc>
                          <a:spcPct val="115000"/>
                        </a:lnSpc>
                        <a:spcBef>
                          <a:spcPts val="0"/>
                        </a:spcBef>
                        <a:spcAft>
                          <a:spcPts val="0"/>
                        </a:spcAft>
                        <a:buNone/>
                      </a:pPr>
                      <a:r>
                        <a:rPr b="1" lang="en" sz="1300">
                          <a:highlight>
                            <a:srgbClr val="FFFFFB"/>
                          </a:highlight>
                          <a:latin typeface="Montserrat"/>
                          <a:ea typeface="Montserrat"/>
                          <a:cs typeface="Montserrat"/>
                          <a:sym typeface="Montserrat"/>
                        </a:rPr>
                        <a:t> x = b  -</a:t>
                      </a:r>
                      <a:endParaRPr b="1" sz="1300">
                        <a:highlight>
                          <a:srgbClr val="FFFFFB"/>
                        </a:highlight>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b="1" lang="en" sz="1300" u="sng">
                          <a:highlight>
                            <a:srgbClr val="FFFFFB"/>
                          </a:highlight>
                          <a:latin typeface="Montserrat"/>
                          <a:ea typeface="Montserrat"/>
                          <a:cs typeface="Montserrat"/>
                          <a:sym typeface="Montserrat"/>
                        </a:rPr>
                        <a:t>f(b) * (b-a)</a:t>
                      </a:r>
                      <a:endParaRPr b="1" sz="1300">
                        <a:highlight>
                          <a:srgbClr val="FFFFFB"/>
                        </a:highlight>
                        <a:latin typeface="Montserrat"/>
                        <a:ea typeface="Montserrat"/>
                        <a:cs typeface="Montserrat"/>
                        <a:sym typeface="Montserrat"/>
                      </a:endParaRPr>
                    </a:p>
                  </a:txBody>
                  <a:tcPr marT="63500" marB="63500" marR="63500" marL="63500" anchor="b"/>
                </a:tc>
              </a:tr>
              <a:tr h="256425">
                <a:tc vMerge="1"/>
                <a:tc>
                  <a:txBody>
                    <a:bodyPr/>
                    <a:lstStyle/>
                    <a:p>
                      <a:pPr indent="0" lvl="0" marL="0" rtl="0" algn="l">
                        <a:lnSpc>
                          <a:spcPct val="115000"/>
                        </a:lnSpc>
                        <a:spcBef>
                          <a:spcPts val="0"/>
                        </a:spcBef>
                        <a:spcAft>
                          <a:spcPts val="0"/>
                        </a:spcAft>
                        <a:buNone/>
                      </a:pPr>
                      <a:r>
                        <a:rPr b="1" lang="en" sz="1300">
                          <a:highlight>
                            <a:srgbClr val="FFFFFB"/>
                          </a:highlight>
                          <a:latin typeface="Montserrat"/>
                          <a:ea typeface="Montserrat"/>
                          <a:cs typeface="Montserrat"/>
                          <a:sym typeface="Montserrat"/>
                        </a:rPr>
                        <a:t> f(b) - f(a)</a:t>
                      </a:r>
                      <a:endParaRPr b="1" sz="1300">
                        <a:highlight>
                          <a:srgbClr val="FFFFFB"/>
                        </a:highlight>
                        <a:latin typeface="Montserrat"/>
                        <a:ea typeface="Montserrat"/>
                        <a:cs typeface="Montserrat"/>
                        <a:sym typeface="Montserrat"/>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ALGORITHM FOR SIMULATIONS</a:t>
            </a:r>
            <a:endParaRPr b="1">
              <a:latin typeface="Trebuchet MS"/>
              <a:ea typeface="Trebuchet MS"/>
              <a:cs typeface="Trebuchet MS"/>
              <a:sym typeface="Trebuchet MS"/>
            </a:endParaRPr>
          </a:p>
        </p:txBody>
      </p:sp>
      <p:sp>
        <p:nvSpPr>
          <p:cNvPr id="125" name="Google Shape;125;p19"/>
          <p:cNvSpPr txBox="1"/>
          <p:nvPr>
            <p:ph idx="1" type="body"/>
          </p:nvPr>
        </p:nvSpPr>
        <p:spPr>
          <a:xfrm>
            <a:off x="311700" y="1175650"/>
            <a:ext cx="8339100" cy="34680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200"/>
              </a:spcBef>
              <a:spcAft>
                <a:spcPts val="0"/>
              </a:spcAft>
              <a:buNone/>
            </a:pPr>
            <a:r>
              <a:rPr lang="en" sz="1500">
                <a:latin typeface="Montserrat SemiBold"/>
                <a:ea typeface="Montserrat SemiBold"/>
                <a:cs typeface="Montserrat SemiBold"/>
                <a:sym typeface="Montserrat SemiBold"/>
              </a:rPr>
              <a:t>The first part of the code deals with taking input of function and all the necessary values for calculating the root.</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0"/>
              </a:spcAft>
              <a:buNone/>
            </a:pPr>
            <a:r>
              <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0"/>
              </a:spcAft>
              <a:buNone/>
            </a:pPr>
            <a:r>
              <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0"/>
              </a:spcAft>
              <a:buNone/>
            </a:pPr>
            <a:r>
              <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The next step is to define an initial value of tolerance and check all </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0"/>
              </a:spcAft>
              <a:buClr>
                <a:schemeClr val="dk2"/>
              </a:buClr>
              <a:buSzPts val="1100"/>
              <a:buFont typeface="Arial"/>
              <a:buNone/>
            </a:pPr>
            <a:r>
              <a:rPr lang="en" sz="1500">
                <a:latin typeface="Montserrat SemiBold"/>
                <a:ea typeface="Montserrat SemiBold"/>
                <a:cs typeface="Montserrat SemiBold"/>
                <a:sym typeface="Montserrat SemiBold"/>
              </a:rPr>
              <a:t>the conditions and run the loop of the calculations until a </a:t>
            </a:r>
            <a:endParaRPr sz="1500">
              <a:latin typeface="Montserrat SemiBold"/>
              <a:ea typeface="Montserrat SemiBold"/>
              <a:cs typeface="Montserrat SemiBold"/>
              <a:sym typeface="Montserrat SemiBold"/>
            </a:endParaRPr>
          </a:p>
          <a:p>
            <a:pPr indent="0" lvl="0" marL="0" rtl="0" algn="l">
              <a:lnSpc>
                <a:spcPct val="150000"/>
              </a:lnSpc>
              <a:spcBef>
                <a:spcPts val="1200"/>
              </a:spcBef>
              <a:spcAft>
                <a:spcPts val="1200"/>
              </a:spcAft>
              <a:buClr>
                <a:schemeClr val="dk2"/>
              </a:buClr>
              <a:buSzPts val="1100"/>
              <a:buFont typeface="Arial"/>
              <a:buNone/>
            </a:pPr>
            <a:r>
              <a:rPr lang="en" sz="1500">
                <a:latin typeface="Montserrat SemiBold"/>
                <a:ea typeface="Montserrat SemiBold"/>
                <a:cs typeface="Montserrat SemiBold"/>
                <a:sym typeface="Montserrat SemiBold"/>
              </a:rPr>
              <a:t>particular value of tolerance is reached.</a:t>
            </a:r>
            <a:endParaRPr sz="1700">
              <a:latin typeface="Montserrat SemiBold"/>
              <a:ea typeface="Montserrat SemiBold"/>
              <a:cs typeface="Montserrat SemiBold"/>
              <a:sym typeface="Montserrat SemiBold"/>
            </a:endParaRPr>
          </a:p>
        </p:txBody>
      </p:sp>
      <p:pic>
        <p:nvPicPr>
          <p:cNvPr id="126" name="Google Shape;126;p19"/>
          <p:cNvPicPr preferRelativeResize="0"/>
          <p:nvPr/>
        </p:nvPicPr>
        <p:blipFill>
          <a:blip r:embed="rId3">
            <a:alphaModFix/>
          </a:blip>
          <a:stretch>
            <a:fillRect/>
          </a:stretch>
        </p:blipFill>
        <p:spPr>
          <a:xfrm>
            <a:off x="880950" y="2095500"/>
            <a:ext cx="5772150" cy="9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75975" y="229250"/>
            <a:ext cx="4905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latin typeface="Trebuchet MS"/>
                <a:ea typeface="Trebuchet MS"/>
                <a:cs typeface="Trebuchet MS"/>
                <a:sym typeface="Trebuchet MS"/>
              </a:rPr>
              <a:t>GRADIENT DESCENT</a:t>
            </a:r>
            <a:endParaRPr b="1" sz="2500">
              <a:latin typeface="Trebuchet MS"/>
              <a:ea typeface="Trebuchet MS"/>
              <a:cs typeface="Trebuchet MS"/>
              <a:sym typeface="Trebuchet MS"/>
            </a:endParaRPr>
          </a:p>
        </p:txBody>
      </p:sp>
      <p:sp>
        <p:nvSpPr>
          <p:cNvPr id="132" name="Google Shape;132;p20"/>
          <p:cNvSpPr txBox="1"/>
          <p:nvPr>
            <p:ph idx="1" type="body"/>
          </p:nvPr>
        </p:nvSpPr>
        <p:spPr>
          <a:xfrm>
            <a:off x="3991625" y="879375"/>
            <a:ext cx="4905000" cy="21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SemiBold"/>
                <a:ea typeface="Montserrat SemiBold"/>
                <a:cs typeface="Montserrat SemiBold"/>
                <a:sym typeface="Montserrat SemiBold"/>
              </a:rPr>
              <a:t>Gradient Descent is an optimization algorithm used to find a local minimum of a given function. It's widely used within machine learning algorithms to minimize loss functions.</a:t>
            </a:r>
            <a:endParaRPr sz="1400">
              <a:latin typeface="Montserrat SemiBold"/>
              <a:ea typeface="Montserrat SemiBold"/>
              <a:cs typeface="Montserrat SemiBold"/>
              <a:sym typeface="Montserrat SemiBold"/>
            </a:endParaRPr>
          </a:p>
          <a:p>
            <a:pPr indent="0" lvl="0" marL="0" rtl="0" algn="l">
              <a:spcBef>
                <a:spcPts val="1200"/>
              </a:spcBef>
              <a:spcAft>
                <a:spcPts val="1200"/>
              </a:spcAft>
              <a:buNone/>
            </a:pPr>
            <a:r>
              <a:rPr lang="en" sz="1400">
                <a:latin typeface="Montserrat SemiBold"/>
                <a:ea typeface="Montserrat SemiBold"/>
                <a:cs typeface="Montserrat SemiBold"/>
                <a:sym typeface="Montserrat SemiBold"/>
              </a:rPr>
              <a:t>We start with a continuous function that we want to minimize, and that’s differentiable in the interval of our interest.</a:t>
            </a:r>
            <a:endParaRPr sz="1400">
              <a:latin typeface="Montserrat SemiBold"/>
              <a:ea typeface="Montserrat SemiBold"/>
              <a:cs typeface="Montserrat SemiBold"/>
              <a:sym typeface="Montserrat SemiBold"/>
            </a:endParaRPr>
          </a:p>
        </p:txBody>
      </p:sp>
      <p:pic>
        <p:nvPicPr>
          <p:cNvPr id="133" name="Google Shape;133;p20"/>
          <p:cNvPicPr preferRelativeResize="0"/>
          <p:nvPr/>
        </p:nvPicPr>
        <p:blipFill>
          <a:blip r:embed="rId3">
            <a:alphaModFix/>
          </a:blip>
          <a:stretch>
            <a:fillRect/>
          </a:stretch>
        </p:blipFill>
        <p:spPr>
          <a:xfrm>
            <a:off x="538550" y="1062138"/>
            <a:ext cx="3030125" cy="1902625"/>
          </a:xfrm>
          <a:prstGeom prst="rect">
            <a:avLst/>
          </a:prstGeom>
          <a:noFill/>
          <a:ln>
            <a:noFill/>
          </a:ln>
        </p:spPr>
      </p:pic>
      <p:sp>
        <p:nvSpPr>
          <p:cNvPr id="134" name="Google Shape;134;p20"/>
          <p:cNvSpPr txBox="1"/>
          <p:nvPr>
            <p:ph idx="1" type="body"/>
          </p:nvPr>
        </p:nvSpPr>
        <p:spPr>
          <a:xfrm>
            <a:off x="538550" y="3262475"/>
            <a:ext cx="8358000" cy="14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SemiBold"/>
                <a:ea typeface="Montserrat SemiBold"/>
                <a:cs typeface="Montserrat SemiBold"/>
                <a:sym typeface="Montserrat SemiBold"/>
              </a:rPr>
              <a:t>Then, we identify a starting point that is sufficient proximity to the function’s local minimum, in this case, </a:t>
            </a:r>
            <a:endParaRPr sz="1400">
              <a:latin typeface="Montserrat SemiBold"/>
              <a:ea typeface="Montserrat SemiBold"/>
              <a:cs typeface="Montserrat SemiBold"/>
              <a:sym typeface="Montserrat SemiBold"/>
            </a:endParaRPr>
          </a:p>
          <a:p>
            <a:pPr indent="0" lvl="0" marL="0" rtl="0" algn="l">
              <a:lnSpc>
                <a:spcPct val="100000"/>
              </a:lnSpc>
              <a:spcBef>
                <a:spcPts val="1200"/>
              </a:spcBef>
              <a:spcAft>
                <a:spcPts val="0"/>
              </a:spcAft>
              <a:buNone/>
            </a:pPr>
            <a:r>
              <a:rPr lang="en" sz="1400">
                <a:latin typeface="Montserrat SemiBold"/>
                <a:ea typeface="Montserrat SemiBold"/>
                <a:cs typeface="Montserrat SemiBold"/>
                <a:sym typeface="Montserrat SemiBold"/>
              </a:rPr>
              <a:t>Then, iteratively, we move towards the closest local minimum </a:t>
            </a:r>
            <a:endParaRPr sz="1400">
              <a:latin typeface="Montserrat SemiBold"/>
              <a:ea typeface="Montserrat SemiBold"/>
              <a:cs typeface="Montserrat SemiBold"/>
              <a:sym typeface="Montserrat SemiBold"/>
            </a:endParaRPr>
          </a:p>
          <a:p>
            <a:pPr indent="0" lvl="0" marL="0" rtl="0" algn="l">
              <a:lnSpc>
                <a:spcPct val="100000"/>
              </a:lnSpc>
              <a:spcBef>
                <a:spcPts val="1200"/>
              </a:spcBef>
              <a:spcAft>
                <a:spcPts val="1200"/>
              </a:spcAft>
              <a:buNone/>
            </a:pPr>
            <a:r>
              <a:rPr lang="en" sz="1400">
                <a:latin typeface="Montserrat SemiBold"/>
                <a:ea typeface="Montserrat SemiBold"/>
                <a:cs typeface="Montserrat SemiBold"/>
                <a:sym typeface="Montserrat SemiBold"/>
              </a:rPr>
              <a:t>by exploiting the gradient of the function around </a:t>
            </a:r>
            <a:endParaRPr sz="1400">
              <a:latin typeface="Montserrat SemiBold"/>
              <a:ea typeface="Montserrat SemiBold"/>
              <a:cs typeface="Montserrat SemiBold"/>
              <a:sym typeface="Montserrat SemiBold"/>
            </a:endParaRPr>
          </a:p>
        </p:txBody>
      </p:sp>
      <p:pic>
        <p:nvPicPr>
          <p:cNvPr id="135" name="Google Shape;135;p20"/>
          <p:cNvPicPr preferRelativeResize="0"/>
          <p:nvPr/>
        </p:nvPicPr>
        <p:blipFill>
          <a:blip r:embed="rId4">
            <a:alphaModFix/>
          </a:blip>
          <a:stretch>
            <a:fillRect/>
          </a:stretch>
        </p:blipFill>
        <p:spPr>
          <a:xfrm>
            <a:off x="2844250" y="3637800"/>
            <a:ext cx="168450" cy="168450"/>
          </a:xfrm>
          <a:prstGeom prst="rect">
            <a:avLst/>
          </a:prstGeom>
          <a:noFill/>
          <a:ln>
            <a:noFill/>
          </a:ln>
        </p:spPr>
      </p:pic>
      <p:pic>
        <p:nvPicPr>
          <p:cNvPr id="136" name="Google Shape;136;p20"/>
          <p:cNvPicPr preferRelativeResize="0"/>
          <p:nvPr/>
        </p:nvPicPr>
        <p:blipFill>
          <a:blip r:embed="rId5">
            <a:alphaModFix/>
          </a:blip>
          <a:stretch>
            <a:fillRect/>
          </a:stretch>
        </p:blipFill>
        <p:spPr>
          <a:xfrm>
            <a:off x="5212525" y="4425700"/>
            <a:ext cx="168450" cy="16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85700" y="327125"/>
            <a:ext cx="3246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Trebuchet MS"/>
                <a:ea typeface="Trebuchet MS"/>
                <a:cs typeface="Trebuchet MS"/>
                <a:sym typeface="Trebuchet MS"/>
              </a:rPr>
              <a:t>NEWTON’S METHOD</a:t>
            </a:r>
            <a:endParaRPr b="1" sz="2500">
              <a:latin typeface="Trebuchet MS"/>
              <a:ea typeface="Trebuchet MS"/>
              <a:cs typeface="Trebuchet MS"/>
              <a:sym typeface="Trebuchet MS"/>
            </a:endParaRPr>
          </a:p>
        </p:txBody>
      </p:sp>
      <p:sp>
        <p:nvSpPr>
          <p:cNvPr id="142" name="Google Shape;142;p21"/>
          <p:cNvSpPr txBox="1"/>
          <p:nvPr>
            <p:ph idx="1" type="body"/>
          </p:nvPr>
        </p:nvSpPr>
        <p:spPr>
          <a:xfrm>
            <a:off x="485700" y="999300"/>
            <a:ext cx="8092800" cy="363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latin typeface="Montserrat SemiBold"/>
                <a:ea typeface="Montserrat SemiBold"/>
                <a:cs typeface="Montserrat SemiBold"/>
                <a:sym typeface="Montserrat SemiBold"/>
              </a:rPr>
              <a:t>Newton’s method works in a different manner. This is because it’s a method for finding the root of a function, rather than its maxima or minima.</a:t>
            </a:r>
            <a:endParaRPr sz="1400">
              <a:latin typeface="Montserrat SemiBold"/>
              <a:ea typeface="Montserrat SemiBold"/>
              <a:cs typeface="Montserrat SemiBold"/>
              <a:sym typeface="Montserrat SemiBold"/>
            </a:endParaRPr>
          </a:p>
          <a:p>
            <a:pPr indent="0" lvl="0" marL="0" rtl="0" algn="l">
              <a:lnSpc>
                <a:spcPct val="105000"/>
              </a:lnSpc>
              <a:spcBef>
                <a:spcPts val="1200"/>
              </a:spcBef>
              <a:spcAft>
                <a:spcPts val="0"/>
              </a:spcAft>
              <a:buNone/>
            </a:pPr>
            <a:r>
              <a:rPr lang="en" sz="1400">
                <a:latin typeface="Montserrat SemiBold"/>
                <a:ea typeface="Montserrat SemiBold"/>
                <a:cs typeface="Montserrat SemiBold"/>
                <a:sym typeface="Montserrat SemiBold"/>
              </a:rPr>
              <a:t>We, therefore, apply Newton’s method on the derivative of the cost function, not on the cost function itself. This means that the cost function we use must be differentiable twice, not just once, as was the case for gradient descent.</a:t>
            </a:r>
            <a:endParaRPr sz="1400">
              <a:latin typeface="Montserrat SemiBold"/>
              <a:ea typeface="Montserrat SemiBold"/>
              <a:cs typeface="Montserrat SemiBold"/>
              <a:sym typeface="Montserrat SemiBold"/>
            </a:endParaRPr>
          </a:p>
          <a:p>
            <a:pPr indent="0" lvl="0" marL="0" rtl="0" algn="l">
              <a:lnSpc>
                <a:spcPct val="105000"/>
              </a:lnSpc>
              <a:spcBef>
                <a:spcPts val="1200"/>
              </a:spcBef>
              <a:spcAft>
                <a:spcPts val="0"/>
              </a:spcAft>
              <a:buNone/>
            </a:pPr>
            <a:r>
              <a:rPr lang="en" sz="1400">
                <a:latin typeface="Montserrat SemiBold"/>
                <a:ea typeface="Montserrat SemiBold"/>
                <a:cs typeface="Montserrat SemiBold"/>
                <a:sym typeface="Montserrat SemiBold"/>
              </a:rPr>
              <a:t>If we start from a point x</a:t>
            </a:r>
            <a:r>
              <a:rPr baseline="-25000" lang="en" sz="1400">
                <a:latin typeface="Montserrat SemiBold"/>
                <a:ea typeface="Montserrat SemiBold"/>
                <a:cs typeface="Montserrat SemiBold"/>
                <a:sym typeface="Montserrat SemiBold"/>
              </a:rPr>
              <a:t>n</a:t>
            </a:r>
            <a:r>
              <a:rPr lang="en" sz="1400">
                <a:latin typeface="Montserrat SemiBold"/>
                <a:ea typeface="Montserrat SemiBold"/>
                <a:cs typeface="Montserrat SemiBold"/>
                <a:sym typeface="Montserrat SemiBold"/>
              </a:rPr>
              <a:t> that’s sufficiently close to the minimum of f, we can then get a better approximation by computing this formula:</a:t>
            </a:r>
            <a:endParaRPr sz="1400">
              <a:latin typeface="Montserrat SemiBold"/>
              <a:ea typeface="Montserrat SemiBold"/>
              <a:cs typeface="Montserrat SemiBold"/>
              <a:sym typeface="Montserrat SemiBold"/>
            </a:endParaRPr>
          </a:p>
          <a:p>
            <a:pPr indent="0" lvl="0" marL="0" rtl="0" algn="l">
              <a:lnSpc>
                <a:spcPct val="105000"/>
              </a:lnSpc>
              <a:spcBef>
                <a:spcPts val="1200"/>
              </a:spcBef>
              <a:spcAft>
                <a:spcPts val="0"/>
              </a:spcAft>
              <a:buNone/>
            </a:pPr>
            <a:r>
              <a:t/>
            </a:r>
            <a:endParaRPr sz="1400">
              <a:latin typeface="Montserrat SemiBold"/>
              <a:ea typeface="Montserrat SemiBold"/>
              <a:cs typeface="Montserrat SemiBold"/>
              <a:sym typeface="Montserrat SemiBold"/>
            </a:endParaRPr>
          </a:p>
          <a:p>
            <a:pPr indent="0" lvl="0" marL="0" rtl="0" algn="l">
              <a:lnSpc>
                <a:spcPct val="105000"/>
              </a:lnSpc>
              <a:spcBef>
                <a:spcPts val="1200"/>
              </a:spcBef>
              <a:spcAft>
                <a:spcPts val="0"/>
              </a:spcAft>
              <a:buNone/>
            </a:pPr>
            <a:r>
              <a:rPr lang="en" sz="1400">
                <a:latin typeface="Montserrat SemiBold"/>
                <a:ea typeface="Montserrat SemiBold"/>
                <a:cs typeface="Montserrat SemiBold"/>
                <a:sym typeface="Montserrat SemiBold"/>
              </a:rPr>
              <a:t>      </a:t>
            </a:r>
            <a:endParaRPr sz="1400">
              <a:latin typeface="Montserrat SemiBold"/>
              <a:ea typeface="Montserrat SemiBold"/>
              <a:cs typeface="Montserrat SemiBold"/>
              <a:sym typeface="Montserrat SemiBold"/>
            </a:endParaRPr>
          </a:p>
          <a:p>
            <a:pPr indent="0" lvl="0" marL="0" rtl="0" algn="l">
              <a:lnSpc>
                <a:spcPct val="105000"/>
              </a:lnSpc>
              <a:spcBef>
                <a:spcPts val="1200"/>
              </a:spcBef>
              <a:spcAft>
                <a:spcPts val="1200"/>
              </a:spcAft>
              <a:buNone/>
            </a:pPr>
            <a:r>
              <a:rPr lang="en" sz="1400">
                <a:latin typeface="Montserrat SemiBold"/>
                <a:ea typeface="Montserrat SemiBold"/>
                <a:cs typeface="Montserrat SemiBold"/>
                <a:sym typeface="Montserrat SemiBold"/>
              </a:rPr>
              <a:t>               </a:t>
            </a:r>
            <a:r>
              <a:rPr lang="en" sz="1400">
                <a:latin typeface="Montserrat SemiBold"/>
                <a:ea typeface="Montserrat SemiBold"/>
                <a:cs typeface="Montserrat SemiBold"/>
                <a:sym typeface="Montserrat SemiBold"/>
              </a:rPr>
              <a:t>here, indicates that we’re approximating the function f’(x)                                with a linear   model, in proximity of x</a:t>
            </a:r>
            <a:r>
              <a:rPr baseline="-25000" lang="en" sz="1400">
                <a:latin typeface="Montserrat SemiBold"/>
                <a:ea typeface="Montserrat SemiBold"/>
                <a:cs typeface="Montserrat SemiBold"/>
                <a:sym typeface="Montserrat SemiBold"/>
              </a:rPr>
              <a:t>n</a:t>
            </a:r>
            <a:r>
              <a:rPr lang="en" sz="1400">
                <a:latin typeface="Montserrat SemiBold"/>
                <a:ea typeface="Montserrat SemiBold"/>
                <a:cs typeface="Montserrat SemiBold"/>
                <a:sym typeface="Montserrat SemiBold"/>
              </a:rPr>
              <a:t>.</a:t>
            </a:r>
            <a:endParaRPr sz="1400">
              <a:latin typeface="Montserrat SemiBold"/>
              <a:ea typeface="Montserrat SemiBold"/>
              <a:cs typeface="Montserrat SemiBold"/>
              <a:sym typeface="Montserrat SemiBold"/>
            </a:endParaRPr>
          </a:p>
        </p:txBody>
      </p:sp>
      <p:pic>
        <p:nvPicPr>
          <p:cNvPr id="143" name="Google Shape;143;p21"/>
          <p:cNvPicPr preferRelativeResize="0"/>
          <p:nvPr/>
        </p:nvPicPr>
        <p:blipFill>
          <a:blip r:embed="rId3">
            <a:alphaModFix/>
          </a:blip>
          <a:stretch>
            <a:fillRect/>
          </a:stretch>
        </p:blipFill>
        <p:spPr>
          <a:xfrm>
            <a:off x="3350425" y="3169725"/>
            <a:ext cx="1601270" cy="401625"/>
          </a:xfrm>
          <a:prstGeom prst="rect">
            <a:avLst/>
          </a:prstGeom>
          <a:noFill/>
          <a:ln>
            <a:noFill/>
          </a:ln>
        </p:spPr>
      </p:pic>
      <p:pic>
        <p:nvPicPr>
          <p:cNvPr id="144" name="Google Shape;144;p21"/>
          <p:cNvPicPr preferRelativeResize="0"/>
          <p:nvPr/>
        </p:nvPicPr>
        <p:blipFill>
          <a:blip r:embed="rId4">
            <a:alphaModFix/>
          </a:blip>
          <a:stretch>
            <a:fillRect/>
          </a:stretch>
        </p:blipFill>
        <p:spPr>
          <a:xfrm>
            <a:off x="701275" y="3670900"/>
            <a:ext cx="488950" cy="40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