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Montserrat SemiBold"/>
      <p:regular r:id="rId17"/>
      <p:bold r:id="rId18"/>
      <p:italic r:id="rId19"/>
      <p:boldItalic r:id="rId20"/>
    </p:embeddedFont>
    <p:embeddedFont>
      <p:font typeface="Economica"/>
      <p:regular r:id="rId21"/>
      <p:bold r:id="rId22"/>
      <p:italic r:id="rId23"/>
      <p:boldItalic r:id="rId24"/>
    </p:embeddedFont>
    <p:embeddedFont>
      <p:font typeface="Oswald Regular"/>
      <p:regular r:id="rId25"/>
      <p:bold r:id="rId26"/>
    </p:embeddedFont>
    <p:embeddedFont>
      <p:font typeface="Average"/>
      <p:regular r:id="rId27"/>
    </p:embeddedFont>
    <p:embeddedFont>
      <p:font typeface="Oswa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DA555F3-D078-4D4C-9486-884586EB497D}">
  <a:tblStyle styleId="{7DA555F3-D078-4D4C-9486-884586EB497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SemiBold-boldItalic.fntdata"/><Relationship Id="rId22" Type="http://schemas.openxmlformats.org/officeDocument/2006/relationships/font" Target="fonts/Economica-bold.fntdata"/><Relationship Id="rId21" Type="http://schemas.openxmlformats.org/officeDocument/2006/relationships/font" Target="fonts/Economica-regular.fntdata"/><Relationship Id="rId24" Type="http://schemas.openxmlformats.org/officeDocument/2006/relationships/font" Target="fonts/Economica-boldItalic.fntdata"/><Relationship Id="rId23" Type="http://schemas.openxmlformats.org/officeDocument/2006/relationships/font" Target="fonts/Economic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swaldRegular-bold.fntdata"/><Relationship Id="rId25" Type="http://schemas.openxmlformats.org/officeDocument/2006/relationships/font" Target="fonts/OswaldRegular-regular.fntdata"/><Relationship Id="rId28" Type="http://schemas.openxmlformats.org/officeDocument/2006/relationships/font" Target="fonts/Oswald-regular.fntdata"/><Relationship Id="rId27" Type="http://schemas.openxmlformats.org/officeDocument/2006/relationships/font" Target="fonts/Averag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swald-bold.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MontserratSemiBold-regular.fntdata"/><Relationship Id="rId16" Type="http://schemas.openxmlformats.org/officeDocument/2006/relationships/slide" Target="slides/slide10.xml"/><Relationship Id="rId19" Type="http://schemas.openxmlformats.org/officeDocument/2006/relationships/font" Target="fonts/MontserratSemiBold-italic.fntdata"/><Relationship Id="rId18" Type="http://schemas.openxmlformats.org/officeDocument/2006/relationships/font" Target="fonts/MontserratSemi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28ae98e4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28ae98e4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28ae98e4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28ae98e4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28ae98e4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28ae98e4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sz="2200"/>
              <a:t>EC-272  </a:t>
            </a:r>
            <a:r>
              <a:rPr lang="en" sz="2200"/>
              <a:t>COMMUNICATION SYSTEM</a:t>
            </a:r>
            <a:endParaRPr sz="2200"/>
          </a:p>
          <a:p>
            <a:pPr indent="0" lvl="0" marL="0" rtl="0" algn="ctr">
              <a:spcBef>
                <a:spcPts val="0"/>
              </a:spcBef>
              <a:spcAft>
                <a:spcPts val="0"/>
              </a:spcAft>
              <a:buNone/>
            </a:pPr>
            <a:r>
              <a:rPr lang="en"/>
              <a:t>SPREAD SPECTRUM</a:t>
            </a:r>
            <a:endParaRPr/>
          </a:p>
        </p:txBody>
      </p:sp>
      <p:sp>
        <p:nvSpPr>
          <p:cNvPr id="60" name="Google Shape;60;p13"/>
          <p:cNvSpPr txBox="1"/>
          <p:nvPr>
            <p:ph idx="1" type="subTitle"/>
          </p:nvPr>
        </p:nvSpPr>
        <p:spPr>
          <a:xfrm>
            <a:off x="4756625" y="3532200"/>
            <a:ext cx="3566100" cy="75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100">
                <a:latin typeface="Trebuchet MS"/>
                <a:ea typeface="Trebuchet MS"/>
                <a:cs typeface="Trebuchet MS"/>
                <a:sym typeface="Trebuchet MS"/>
              </a:rPr>
              <a:t>BY</a:t>
            </a:r>
            <a:r>
              <a:rPr lang="en" sz="1300">
                <a:latin typeface="Trebuchet MS"/>
                <a:ea typeface="Trebuchet MS"/>
                <a:cs typeface="Trebuchet MS"/>
                <a:sym typeface="Trebuchet MS"/>
              </a:rPr>
              <a:t> </a:t>
            </a:r>
            <a:r>
              <a:rPr lang="en" sz="1700">
                <a:latin typeface="Trebuchet MS"/>
                <a:ea typeface="Trebuchet MS"/>
                <a:cs typeface="Trebuchet MS"/>
                <a:sym typeface="Trebuchet MS"/>
              </a:rPr>
              <a:t>ADITYA SINGH </a:t>
            </a:r>
            <a:r>
              <a:rPr lang="en" sz="1700">
                <a:latin typeface="Trebuchet MS"/>
                <a:ea typeface="Trebuchet MS"/>
                <a:cs typeface="Trebuchet MS"/>
                <a:sym typeface="Trebuchet MS"/>
              </a:rPr>
              <a:t>2K19/EP/005</a:t>
            </a:r>
            <a:endParaRPr sz="1700">
              <a:latin typeface="Trebuchet MS"/>
              <a:ea typeface="Trebuchet MS"/>
              <a:cs typeface="Trebuchet MS"/>
              <a:sym typeface="Trebuchet MS"/>
            </a:endParaRPr>
          </a:p>
          <a:p>
            <a:pPr indent="0" lvl="0" marL="0" rtl="0" algn="r">
              <a:spcBef>
                <a:spcPts val="0"/>
              </a:spcBef>
              <a:spcAft>
                <a:spcPts val="0"/>
              </a:spcAft>
              <a:buNone/>
            </a:pPr>
            <a:r>
              <a:rPr lang="en" sz="900">
                <a:latin typeface="Trebuchet MS"/>
                <a:ea typeface="Trebuchet MS"/>
                <a:cs typeface="Trebuchet MS"/>
                <a:sym typeface="Trebuchet MS"/>
              </a:rPr>
              <a:t>AND</a:t>
            </a:r>
            <a:r>
              <a:rPr lang="en" sz="1700">
                <a:latin typeface="Trebuchet MS"/>
                <a:ea typeface="Trebuchet MS"/>
                <a:cs typeface="Trebuchet MS"/>
                <a:sym typeface="Trebuchet MS"/>
              </a:rPr>
              <a:t> ANSHUL SATIJA 2K19/EP/018</a:t>
            </a:r>
            <a:endParaRPr sz="1700">
              <a:latin typeface="Trebuchet MS"/>
              <a:ea typeface="Trebuchet MS"/>
              <a:cs typeface="Trebuchet MS"/>
              <a:sym typeface="Trebuchet MS"/>
            </a:endParaRPr>
          </a:p>
        </p:txBody>
      </p:sp>
      <p:sp>
        <p:nvSpPr>
          <p:cNvPr id="61" name="Google Shape;61;p13"/>
          <p:cNvSpPr txBox="1"/>
          <p:nvPr>
            <p:ph idx="1" type="subTitle"/>
          </p:nvPr>
        </p:nvSpPr>
        <p:spPr>
          <a:xfrm>
            <a:off x="731025" y="3552300"/>
            <a:ext cx="3566100" cy="71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Trebuchet MS"/>
                <a:ea typeface="Trebuchet MS"/>
                <a:cs typeface="Trebuchet MS"/>
                <a:sym typeface="Trebuchet MS"/>
              </a:rPr>
              <a:t>INNOVATIVE MID-TERM PROJECT</a:t>
            </a:r>
            <a:endParaRPr sz="1700">
              <a:latin typeface="Trebuchet MS"/>
              <a:ea typeface="Trebuchet MS"/>
              <a:cs typeface="Trebuchet MS"/>
              <a:sym typeface="Trebuchet MS"/>
            </a:endParaRPr>
          </a:p>
          <a:p>
            <a:pPr indent="0" lvl="0" marL="0" rtl="0" algn="l">
              <a:spcBef>
                <a:spcPts val="0"/>
              </a:spcBef>
              <a:spcAft>
                <a:spcPts val="0"/>
              </a:spcAft>
              <a:buNone/>
            </a:pPr>
            <a:r>
              <a:rPr lang="en" sz="1500">
                <a:latin typeface="Trebuchet MS"/>
                <a:ea typeface="Trebuchet MS"/>
                <a:cs typeface="Trebuchet MS"/>
                <a:sym typeface="Trebuchet MS"/>
              </a:rPr>
              <a:t>SUBMITTED TO</a:t>
            </a:r>
            <a:r>
              <a:rPr lang="en" sz="1700">
                <a:latin typeface="Trebuchet MS"/>
                <a:ea typeface="Trebuchet MS"/>
                <a:cs typeface="Trebuchet MS"/>
                <a:sym typeface="Trebuchet MS"/>
              </a:rPr>
              <a:t> : Dr. NITIN K. PURI</a:t>
            </a:r>
            <a:endParaRPr sz="1700">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462350" y="697150"/>
            <a:ext cx="3328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EXPERIMENTAL WORK</a:t>
            </a:r>
            <a:endParaRPr/>
          </a:p>
        </p:txBody>
      </p:sp>
      <p:sp>
        <p:nvSpPr>
          <p:cNvPr id="130" name="Google Shape;130;p22"/>
          <p:cNvSpPr txBox="1"/>
          <p:nvPr>
            <p:ph idx="1" type="body"/>
          </p:nvPr>
        </p:nvSpPr>
        <p:spPr>
          <a:xfrm>
            <a:off x="462350" y="1614200"/>
            <a:ext cx="7938600" cy="30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Montserrat SemiBold"/>
                <a:ea typeface="Montserrat SemiBold"/>
                <a:cs typeface="Montserrat SemiBold"/>
                <a:sym typeface="Montserrat SemiBold"/>
              </a:rPr>
              <a:t>It started with generation of message signal at transmitter. We generated 8 bits message signal where each bit has 0.1 seconds bit duration. </a:t>
            </a:r>
            <a:endParaRPr sz="1200">
              <a:latin typeface="Montserrat SemiBold"/>
              <a:ea typeface="Montserrat SemiBold"/>
              <a:cs typeface="Montserrat SemiBold"/>
              <a:sym typeface="Montserrat SemiBold"/>
            </a:endParaRPr>
          </a:p>
          <a:p>
            <a:pPr indent="0" lvl="0" marL="0" rtl="0" algn="l">
              <a:spcBef>
                <a:spcPts val="1600"/>
              </a:spcBef>
              <a:spcAft>
                <a:spcPts val="0"/>
              </a:spcAft>
              <a:buNone/>
            </a:pPr>
            <a:r>
              <a:rPr lang="en" sz="1200">
                <a:latin typeface="Montserrat SemiBold"/>
                <a:ea typeface="Montserrat SemiBold"/>
                <a:cs typeface="Montserrat SemiBold"/>
                <a:sym typeface="Montserrat SemiBold"/>
              </a:rPr>
              <a:t>Then, we generated pseudo-random code that has higher frequency than message signal. This means that each message bit coded by randomly generated bit at DSSS signal. </a:t>
            </a:r>
            <a:endParaRPr sz="1200">
              <a:latin typeface="Montserrat SemiBold"/>
              <a:ea typeface="Montserrat SemiBold"/>
              <a:cs typeface="Montserrat SemiBold"/>
              <a:sym typeface="Montserrat SemiBold"/>
            </a:endParaRPr>
          </a:p>
          <a:p>
            <a:pPr indent="0" lvl="0" marL="0" rtl="0" algn="l">
              <a:spcBef>
                <a:spcPts val="1600"/>
              </a:spcBef>
              <a:spcAft>
                <a:spcPts val="0"/>
              </a:spcAft>
              <a:buNone/>
            </a:pPr>
            <a:r>
              <a:rPr lang="en" sz="1200">
                <a:latin typeface="Montserrat SemiBold"/>
                <a:ea typeface="Montserrat SemiBold"/>
                <a:cs typeface="Montserrat SemiBold"/>
                <a:sym typeface="Montserrat SemiBold"/>
              </a:rPr>
              <a:t>To represent binary data, we used non-return-to-zero (NRZ) line code scheme because we chose BPSK modulation to transmit our signal. BPSK modulation has 180 degree phase shift between carriers of binary 0 and 1 so binary-1 represented as 1 while binary-0 represented as -1. </a:t>
            </a:r>
            <a:endParaRPr sz="1200">
              <a:latin typeface="Montserrat SemiBold"/>
              <a:ea typeface="Montserrat SemiBold"/>
              <a:cs typeface="Montserrat SemiBold"/>
              <a:sym typeface="Montserrat SemiBold"/>
            </a:endParaRPr>
          </a:p>
          <a:p>
            <a:pPr indent="0" lvl="0" marL="0" rtl="0" algn="l">
              <a:spcBef>
                <a:spcPts val="1600"/>
              </a:spcBef>
              <a:spcAft>
                <a:spcPts val="1600"/>
              </a:spcAft>
              <a:buNone/>
            </a:pPr>
            <a:r>
              <a:rPr lang="en" sz="1200">
                <a:latin typeface="Montserrat SemiBold"/>
                <a:ea typeface="Montserrat SemiBold"/>
                <a:cs typeface="Montserrat SemiBold"/>
                <a:sym typeface="Montserrat SemiBold"/>
              </a:rPr>
              <a:t>We obtained DSSS signal with multiplying message signal and pseudo-random code. The receiver must be aware of this pseudo-random code. Otherwise, it can’t get transmitted message signal, and transmitted signal appears as a noise at receiver.</a:t>
            </a:r>
            <a:endParaRPr sz="1200">
              <a:latin typeface="Montserrat SemiBold"/>
              <a:ea typeface="Montserrat SemiBold"/>
              <a:cs typeface="Montserrat SemiBold"/>
              <a:sym typeface="Montserrat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579575" y="445025"/>
            <a:ext cx="403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67" name="Google Shape;67;p14"/>
          <p:cNvSpPr txBox="1"/>
          <p:nvPr>
            <p:ph idx="1" type="body"/>
          </p:nvPr>
        </p:nvSpPr>
        <p:spPr>
          <a:xfrm>
            <a:off x="653650" y="1307300"/>
            <a:ext cx="7500900" cy="3289800"/>
          </a:xfrm>
          <a:prstGeom prst="rect">
            <a:avLst/>
          </a:prstGeom>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SzPts val="1900"/>
              <a:buFont typeface="Economica"/>
              <a:buChar char="➔"/>
            </a:pPr>
            <a:r>
              <a:rPr b="1" lang="en" sz="1900">
                <a:latin typeface="Economica"/>
                <a:ea typeface="Economica"/>
                <a:cs typeface="Economica"/>
                <a:sym typeface="Economica"/>
              </a:rPr>
              <a:t>INTRODUCTION</a:t>
            </a:r>
            <a:endParaRPr b="1" sz="1900">
              <a:latin typeface="Economica"/>
              <a:ea typeface="Economica"/>
              <a:cs typeface="Economica"/>
              <a:sym typeface="Economica"/>
            </a:endParaRPr>
          </a:p>
          <a:p>
            <a:pPr indent="-349250" lvl="0" marL="457200" rtl="0" algn="l">
              <a:lnSpc>
                <a:spcPct val="150000"/>
              </a:lnSpc>
              <a:spcBef>
                <a:spcPts val="0"/>
              </a:spcBef>
              <a:spcAft>
                <a:spcPts val="0"/>
              </a:spcAft>
              <a:buSzPts val="1900"/>
              <a:buFont typeface="Economica"/>
              <a:buChar char="➔"/>
            </a:pPr>
            <a:r>
              <a:rPr b="1" lang="en" sz="1900">
                <a:latin typeface="Economica"/>
                <a:ea typeface="Economica"/>
                <a:cs typeface="Economica"/>
                <a:sym typeface="Economica"/>
              </a:rPr>
              <a:t>WHY THIS COMMUNICATION</a:t>
            </a:r>
            <a:endParaRPr b="1" sz="1900">
              <a:latin typeface="Economica"/>
              <a:ea typeface="Economica"/>
              <a:cs typeface="Economica"/>
              <a:sym typeface="Economica"/>
            </a:endParaRPr>
          </a:p>
          <a:p>
            <a:pPr indent="-349250" lvl="0" marL="457200" rtl="0" algn="l">
              <a:lnSpc>
                <a:spcPct val="150000"/>
              </a:lnSpc>
              <a:spcBef>
                <a:spcPts val="0"/>
              </a:spcBef>
              <a:spcAft>
                <a:spcPts val="0"/>
              </a:spcAft>
              <a:buSzPts val="1900"/>
              <a:buFont typeface="Economica"/>
              <a:buChar char="➔"/>
            </a:pPr>
            <a:r>
              <a:rPr b="1" lang="en" sz="1900">
                <a:latin typeface="Economica"/>
                <a:ea typeface="Economica"/>
                <a:cs typeface="Economica"/>
                <a:sym typeface="Economica"/>
              </a:rPr>
              <a:t>HOW IT WORKS</a:t>
            </a:r>
            <a:endParaRPr b="1" sz="1900">
              <a:latin typeface="Economica"/>
              <a:ea typeface="Economica"/>
              <a:cs typeface="Economica"/>
              <a:sym typeface="Economica"/>
            </a:endParaRPr>
          </a:p>
          <a:p>
            <a:pPr indent="-349250" lvl="0" marL="457200" rtl="0" algn="l">
              <a:lnSpc>
                <a:spcPct val="150000"/>
              </a:lnSpc>
              <a:spcBef>
                <a:spcPts val="0"/>
              </a:spcBef>
              <a:spcAft>
                <a:spcPts val="0"/>
              </a:spcAft>
              <a:buSzPts val="1900"/>
              <a:buFont typeface="Economica"/>
              <a:buChar char="➔"/>
            </a:pPr>
            <a:r>
              <a:rPr b="1" lang="en" sz="1900">
                <a:latin typeface="Economica"/>
                <a:ea typeface="Economica"/>
                <a:cs typeface="Economica"/>
                <a:sym typeface="Economica"/>
              </a:rPr>
              <a:t>SPREAD SPECTRUM TECHNIQUES</a:t>
            </a:r>
            <a:endParaRPr b="1" sz="1900">
              <a:latin typeface="Economica"/>
              <a:ea typeface="Economica"/>
              <a:cs typeface="Economica"/>
              <a:sym typeface="Economica"/>
            </a:endParaRPr>
          </a:p>
          <a:p>
            <a:pPr indent="-349250" lvl="0" marL="457200" rtl="0" algn="l">
              <a:lnSpc>
                <a:spcPct val="150000"/>
              </a:lnSpc>
              <a:spcBef>
                <a:spcPts val="0"/>
              </a:spcBef>
              <a:spcAft>
                <a:spcPts val="0"/>
              </a:spcAft>
              <a:buSzPts val="1900"/>
              <a:buFont typeface="Economica"/>
              <a:buChar char="➔"/>
            </a:pPr>
            <a:r>
              <a:rPr b="1" lang="en" sz="1900">
                <a:latin typeface="Economica"/>
                <a:ea typeface="Economica"/>
                <a:cs typeface="Economica"/>
                <a:sym typeface="Economica"/>
              </a:rPr>
              <a:t>APPLICATION</a:t>
            </a:r>
            <a:endParaRPr b="1" sz="1900">
              <a:latin typeface="Economica"/>
              <a:ea typeface="Economica"/>
              <a:cs typeface="Economica"/>
              <a:sym typeface="Economica"/>
            </a:endParaRPr>
          </a:p>
          <a:p>
            <a:pPr indent="-349250" lvl="0" marL="457200" rtl="0" algn="l">
              <a:lnSpc>
                <a:spcPct val="150000"/>
              </a:lnSpc>
              <a:spcBef>
                <a:spcPts val="0"/>
              </a:spcBef>
              <a:spcAft>
                <a:spcPts val="0"/>
              </a:spcAft>
              <a:buSzPts val="1900"/>
              <a:buFont typeface="Economica"/>
              <a:buChar char="➔"/>
            </a:pPr>
            <a:r>
              <a:rPr b="1" lang="en" sz="1900">
                <a:latin typeface="Economica"/>
                <a:ea typeface="Economica"/>
                <a:cs typeface="Economica"/>
                <a:sym typeface="Economica"/>
              </a:rPr>
              <a:t>MATLAB IMPLEMENTATION</a:t>
            </a:r>
            <a:endParaRPr b="1" sz="1900">
              <a:latin typeface="Economica"/>
              <a:ea typeface="Economica"/>
              <a:cs typeface="Economica"/>
              <a:sym typeface="Economica"/>
            </a:endParaRPr>
          </a:p>
          <a:p>
            <a:pPr indent="-349250" lvl="0" marL="457200" rtl="0" algn="l">
              <a:lnSpc>
                <a:spcPct val="150000"/>
              </a:lnSpc>
              <a:spcBef>
                <a:spcPts val="0"/>
              </a:spcBef>
              <a:spcAft>
                <a:spcPts val="0"/>
              </a:spcAft>
              <a:buSzPts val="1900"/>
              <a:buFont typeface="Economica"/>
              <a:buChar char="➔"/>
            </a:pPr>
            <a:r>
              <a:rPr b="1" lang="en" sz="1900">
                <a:latin typeface="Economica"/>
                <a:ea typeface="Economica"/>
                <a:cs typeface="Economica"/>
                <a:sym typeface="Economica"/>
              </a:rPr>
              <a:t>CONCLUSION AND FUTURE SCOPE</a:t>
            </a:r>
            <a:endParaRPr b="1" sz="1900">
              <a:latin typeface="Economica"/>
              <a:ea typeface="Economica"/>
              <a:cs typeface="Economica"/>
              <a:sym typeface="Economic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1" name="Shape 71"/>
        <p:cNvGrpSpPr/>
        <p:nvPr/>
      </p:nvGrpSpPr>
      <p:grpSpPr>
        <a:xfrm>
          <a:off x="0" y="0"/>
          <a:ext cx="0" cy="0"/>
          <a:chOff x="0" y="0"/>
          <a:chExt cx="0" cy="0"/>
        </a:xfrm>
      </p:grpSpPr>
      <p:sp>
        <p:nvSpPr>
          <p:cNvPr id="72" name="Google Shape;72;p15"/>
          <p:cNvSpPr txBox="1"/>
          <p:nvPr>
            <p:ph type="title"/>
          </p:nvPr>
        </p:nvSpPr>
        <p:spPr>
          <a:xfrm>
            <a:off x="533075" y="278600"/>
            <a:ext cx="2938800" cy="65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Oswald Regular"/>
                <a:ea typeface="Oswald Regular"/>
                <a:cs typeface="Oswald Regular"/>
                <a:sym typeface="Oswald Regular"/>
              </a:rPr>
              <a:t>INTRODUCTION</a:t>
            </a:r>
            <a:endParaRPr sz="3000">
              <a:latin typeface="Oswald Regular"/>
              <a:ea typeface="Oswald Regular"/>
              <a:cs typeface="Oswald Regular"/>
              <a:sym typeface="Oswald Regular"/>
            </a:endParaRPr>
          </a:p>
        </p:txBody>
      </p:sp>
      <p:pic>
        <p:nvPicPr>
          <p:cNvPr id="73" name="Google Shape;73;p15"/>
          <p:cNvPicPr preferRelativeResize="0"/>
          <p:nvPr/>
        </p:nvPicPr>
        <p:blipFill>
          <a:blip r:embed="rId3">
            <a:alphaModFix/>
          </a:blip>
          <a:stretch>
            <a:fillRect/>
          </a:stretch>
        </p:blipFill>
        <p:spPr>
          <a:xfrm>
            <a:off x="1373975" y="1181100"/>
            <a:ext cx="5981700" cy="1857375"/>
          </a:xfrm>
          <a:prstGeom prst="rect">
            <a:avLst/>
          </a:prstGeom>
          <a:noFill/>
          <a:ln>
            <a:noFill/>
          </a:ln>
        </p:spPr>
      </p:pic>
      <p:sp>
        <p:nvSpPr>
          <p:cNvPr id="74" name="Google Shape;74;p15"/>
          <p:cNvSpPr txBox="1"/>
          <p:nvPr/>
        </p:nvSpPr>
        <p:spPr>
          <a:xfrm>
            <a:off x="621500" y="3407600"/>
            <a:ext cx="77904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Montserrat SemiBold"/>
                <a:ea typeface="Montserrat SemiBold"/>
                <a:cs typeface="Montserrat SemiBold"/>
                <a:sym typeface="Montserrat SemiBold"/>
              </a:rPr>
              <a:t>Spread spectrum is a special technique used in telecommunication and radio communication. </a:t>
            </a:r>
            <a:r>
              <a:rPr lang="en">
                <a:solidFill>
                  <a:srgbClr val="212529"/>
                </a:solidFill>
                <a:highlight>
                  <a:srgbClr val="FFFFFF"/>
                </a:highlight>
                <a:latin typeface="Montserrat SemiBold"/>
                <a:ea typeface="Montserrat SemiBold"/>
                <a:cs typeface="Montserrat SemiBold"/>
                <a:sym typeface="Montserrat SemiBold"/>
              </a:rPr>
              <a:t>The idea behind spread spectrum is to use more bandwidth than the original message while maintaining the same signal power.  A spread spectrum signal does not have a clearly distinguishable peak in the spectrum.</a:t>
            </a:r>
            <a:endParaRPr>
              <a:latin typeface="Montserrat SemiBold"/>
              <a:ea typeface="Montserrat SemiBold"/>
              <a:cs typeface="Montserrat SemiBold"/>
              <a:sym typeface="Montserrat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265500" y="1532325"/>
            <a:ext cx="4045200" cy="231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WHY SPREAD SPECTRUM COMMUNICATION?</a:t>
            </a:r>
            <a:endParaRPr/>
          </a:p>
        </p:txBody>
      </p:sp>
      <p:sp>
        <p:nvSpPr>
          <p:cNvPr id="80" name="Google Shape;80;p16"/>
          <p:cNvSpPr txBox="1"/>
          <p:nvPr>
            <p:ph idx="2" type="body"/>
          </p:nvPr>
        </p:nvSpPr>
        <p:spPr>
          <a:xfrm>
            <a:off x="4971650" y="658950"/>
            <a:ext cx="3837000" cy="382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50">
                <a:latin typeface="Montserrat SemiBold"/>
                <a:ea typeface="Montserrat SemiBold"/>
                <a:cs typeface="Montserrat SemiBold"/>
                <a:sym typeface="Montserrat SemiBold"/>
              </a:rPr>
              <a:t>Originally there were two motivations: either to resist enemy efforts to jam the communications (anti-jam, or AJ), or to hide the fact that communication was even taking place, sometimes called low probability of intercept (LPI).</a:t>
            </a:r>
            <a:endParaRPr sz="1350">
              <a:latin typeface="Montserrat SemiBold"/>
              <a:ea typeface="Montserrat SemiBold"/>
              <a:cs typeface="Montserrat SemiBold"/>
              <a:sym typeface="Montserrat SemiBold"/>
            </a:endParaRPr>
          </a:p>
          <a:p>
            <a:pPr indent="0" lvl="0" marL="0" rtl="0" algn="l">
              <a:spcBef>
                <a:spcPts val="1600"/>
              </a:spcBef>
              <a:spcAft>
                <a:spcPts val="1600"/>
              </a:spcAft>
              <a:buNone/>
            </a:pPr>
            <a:r>
              <a:rPr lang="en" sz="1350">
                <a:latin typeface="Montserrat SemiBold"/>
                <a:ea typeface="Montserrat SemiBold"/>
                <a:cs typeface="Montserrat SemiBold"/>
                <a:sym typeface="Montserrat SemiBold"/>
              </a:rPr>
              <a:t>Now these techniques are used for a variety of reasons, including the establishment of secure communications, increasing resistance to natural interference, noise, and jamming, to prevent detection, to limit power flux density and to enable multiple-access communications.</a:t>
            </a:r>
            <a:endParaRPr sz="1350">
              <a:latin typeface="Montserrat SemiBold"/>
              <a:ea typeface="Montserrat SemiBold"/>
              <a:cs typeface="Montserrat SemiBold"/>
              <a:sym typeface="Montserrat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SPREAD SPECTRUM WORKS</a:t>
            </a:r>
            <a:endParaRPr/>
          </a:p>
        </p:txBody>
      </p:sp>
      <p:grpSp>
        <p:nvGrpSpPr>
          <p:cNvPr id="86" name="Google Shape;86;p17"/>
          <p:cNvGrpSpPr/>
          <p:nvPr/>
        </p:nvGrpSpPr>
        <p:grpSpPr>
          <a:xfrm>
            <a:off x="431925" y="1304875"/>
            <a:ext cx="2628925" cy="3416400"/>
            <a:chOff x="431925" y="1304875"/>
            <a:chExt cx="2628925" cy="3416400"/>
          </a:xfrm>
        </p:grpSpPr>
        <p:sp>
          <p:nvSpPr>
            <p:cNvPr id="87" name="Google Shape;87;p17"/>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17"/>
          <p:cNvSpPr txBox="1"/>
          <p:nvPr>
            <p:ph idx="4294967295" type="body"/>
          </p:nvPr>
        </p:nvSpPr>
        <p:spPr>
          <a:xfrm>
            <a:off x="508325" y="1925150"/>
            <a:ext cx="2478600" cy="2720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Montserrat SemiBold"/>
                <a:ea typeface="Montserrat SemiBold"/>
                <a:cs typeface="Montserrat SemiBold"/>
                <a:sym typeface="Montserrat SemiBold"/>
              </a:rPr>
              <a:t>The signal occupies a bandwidth much larger than is needed for the information signal.</a:t>
            </a:r>
            <a:endParaRPr>
              <a:latin typeface="Montserrat SemiBold"/>
              <a:ea typeface="Montserrat SemiBold"/>
              <a:cs typeface="Montserrat SemiBold"/>
              <a:sym typeface="Montserrat SemiBold"/>
            </a:endParaRPr>
          </a:p>
        </p:txBody>
      </p:sp>
      <p:grpSp>
        <p:nvGrpSpPr>
          <p:cNvPr id="90" name="Google Shape;90;p17"/>
          <p:cNvGrpSpPr/>
          <p:nvPr/>
        </p:nvGrpSpPr>
        <p:grpSpPr>
          <a:xfrm>
            <a:off x="3320450" y="1304875"/>
            <a:ext cx="2632500" cy="3416400"/>
            <a:chOff x="3320450" y="1304875"/>
            <a:chExt cx="2632500" cy="3416400"/>
          </a:xfrm>
        </p:grpSpPr>
        <p:sp>
          <p:nvSpPr>
            <p:cNvPr id="91" name="Google Shape;91;p17"/>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7"/>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Montserrat SemiBold"/>
                <a:ea typeface="Montserrat SemiBold"/>
                <a:cs typeface="Montserrat SemiBold"/>
                <a:sym typeface="Montserrat SemiBold"/>
              </a:rPr>
              <a:t>The modulation is done using spreading code (key) which is independent of the data in the signal.</a:t>
            </a:r>
            <a:endParaRPr>
              <a:latin typeface="Montserrat SemiBold"/>
              <a:ea typeface="Montserrat SemiBold"/>
              <a:cs typeface="Montserrat SemiBold"/>
              <a:sym typeface="Montserrat SemiBold"/>
            </a:endParaRPr>
          </a:p>
        </p:txBody>
      </p:sp>
      <p:grpSp>
        <p:nvGrpSpPr>
          <p:cNvPr id="94" name="Google Shape;94;p17"/>
          <p:cNvGrpSpPr/>
          <p:nvPr/>
        </p:nvGrpSpPr>
        <p:grpSpPr>
          <a:xfrm>
            <a:off x="6212550" y="1304875"/>
            <a:ext cx="2632500" cy="3416400"/>
            <a:chOff x="6212550" y="1304875"/>
            <a:chExt cx="2632500" cy="3416400"/>
          </a:xfrm>
        </p:grpSpPr>
        <p:sp>
          <p:nvSpPr>
            <p:cNvPr id="95" name="Google Shape;95;p17"/>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7"/>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Montserrat SemiBold"/>
                <a:ea typeface="Montserrat SemiBold"/>
                <a:cs typeface="Montserrat SemiBold"/>
                <a:sym typeface="Montserrat SemiBold"/>
              </a:rPr>
              <a:t>Despreading at the </a:t>
            </a:r>
            <a:r>
              <a:rPr lang="en">
                <a:latin typeface="Montserrat SemiBold"/>
                <a:ea typeface="Montserrat SemiBold"/>
                <a:cs typeface="Montserrat SemiBold"/>
                <a:sym typeface="Montserrat SemiBold"/>
              </a:rPr>
              <a:t>receiver</a:t>
            </a:r>
            <a:r>
              <a:rPr lang="en">
                <a:latin typeface="Montserrat SemiBold"/>
                <a:ea typeface="Montserrat SemiBold"/>
                <a:cs typeface="Montserrat SemiBold"/>
                <a:sym typeface="Montserrat SemiBold"/>
              </a:rPr>
              <a:t> is done by correlating the </a:t>
            </a:r>
            <a:r>
              <a:rPr lang="en">
                <a:latin typeface="Montserrat SemiBold"/>
                <a:ea typeface="Montserrat SemiBold"/>
                <a:cs typeface="Montserrat SemiBold"/>
                <a:sym typeface="Montserrat SemiBold"/>
              </a:rPr>
              <a:t>received</a:t>
            </a:r>
            <a:r>
              <a:rPr lang="en">
                <a:latin typeface="Montserrat SemiBold"/>
                <a:ea typeface="Montserrat SemiBold"/>
                <a:cs typeface="Montserrat SemiBold"/>
                <a:sym typeface="Montserrat SemiBold"/>
              </a:rPr>
              <a:t> signal with a synchronized copy of the spreading code.</a:t>
            </a:r>
            <a:endParaRPr>
              <a:latin typeface="Montserrat SemiBold"/>
              <a:ea typeface="Montserrat SemiBold"/>
              <a:cs typeface="Montserrat SemiBold"/>
              <a:sym typeface="Montserrat SemiBold"/>
            </a:endParaRPr>
          </a:p>
        </p:txBody>
      </p:sp>
      <p:sp>
        <p:nvSpPr>
          <p:cNvPr id="98" name="Google Shape;98;p17"/>
          <p:cNvSpPr/>
          <p:nvPr/>
        </p:nvSpPr>
        <p:spPr>
          <a:xfrm>
            <a:off x="2857600" y="2572300"/>
            <a:ext cx="462900" cy="4959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p:nvPr/>
        </p:nvSpPr>
        <p:spPr>
          <a:xfrm>
            <a:off x="5749650" y="2572300"/>
            <a:ext cx="462900" cy="4959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3" name="Shape 103"/>
        <p:cNvGrpSpPr/>
        <p:nvPr/>
      </p:nvGrpSpPr>
      <p:grpSpPr>
        <a:xfrm>
          <a:off x="0" y="0"/>
          <a:ext cx="0" cy="0"/>
          <a:chOff x="0" y="0"/>
          <a:chExt cx="0" cy="0"/>
        </a:xfrm>
      </p:grpSpPr>
      <p:pic>
        <p:nvPicPr>
          <p:cNvPr id="104" name="Google Shape;104;p18"/>
          <p:cNvPicPr preferRelativeResize="0"/>
          <p:nvPr/>
        </p:nvPicPr>
        <p:blipFill>
          <a:blip r:embed="rId3">
            <a:alphaModFix/>
          </a:blip>
          <a:stretch>
            <a:fillRect/>
          </a:stretch>
        </p:blipFill>
        <p:spPr>
          <a:xfrm>
            <a:off x="261650" y="186025"/>
            <a:ext cx="4143375" cy="3300802"/>
          </a:xfrm>
          <a:prstGeom prst="rect">
            <a:avLst/>
          </a:prstGeom>
          <a:noFill/>
          <a:ln>
            <a:noFill/>
          </a:ln>
        </p:spPr>
      </p:pic>
      <p:pic>
        <p:nvPicPr>
          <p:cNvPr id="105" name="Google Shape;105;p18"/>
          <p:cNvPicPr preferRelativeResize="0"/>
          <p:nvPr/>
        </p:nvPicPr>
        <p:blipFill>
          <a:blip r:embed="rId4">
            <a:alphaModFix/>
          </a:blip>
          <a:stretch>
            <a:fillRect/>
          </a:stretch>
        </p:blipFill>
        <p:spPr>
          <a:xfrm>
            <a:off x="4638100" y="186025"/>
            <a:ext cx="4143375" cy="3420896"/>
          </a:xfrm>
          <a:prstGeom prst="rect">
            <a:avLst/>
          </a:prstGeom>
          <a:noFill/>
          <a:ln>
            <a:noFill/>
          </a:ln>
        </p:spPr>
      </p:pic>
      <p:sp>
        <p:nvSpPr>
          <p:cNvPr id="106" name="Google Shape;106;p18"/>
          <p:cNvSpPr/>
          <p:nvPr/>
        </p:nvSpPr>
        <p:spPr>
          <a:xfrm>
            <a:off x="3924950" y="1446100"/>
            <a:ext cx="378300" cy="3447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txBox="1"/>
          <p:nvPr/>
        </p:nvSpPr>
        <p:spPr>
          <a:xfrm>
            <a:off x="537975" y="3816150"/>
            <a:ext cx="7950600" cy="100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400"/>
              </a:spcAft>
              <a:buNone/>
            </a:pPr>
            <a:r>
              <a:rPr lang="en" sz="1200">
                <a:latin typeface="Montserrat SemiBold"/>
                <a:ea typeface="Montserrat SemiBold"/>
                <a:cs typeface="Montserrat SemiBold"/>
                <a:sym typeface="Montserrat SemiBold"/>
              </a:rPr>
              <a:t>After</a:t>
            </a:r>
            <a:r>
              <a:rPr lang="en" sz="1200">
                <a:latin typeface="Montserrat SemiBold"/>
                <a:ea typeface="Montserrat SemiBold"/>
                <a:cs typeface="Montserrat SemiBold"/>
                <a:sym typeface="Montserrat SemiBold"/>
              </a:rPr>
              <a:t> Spreading, b</a:t>
            </a:r>
            <a:r>
              <a:rPr lang="en" sz="1200">
                <a:latin typeface="Montserrat SemiBold"/>
                <a:ea typeface="Montserrat SemiBold"/>
                <a:cs typeface="Montserrat SemiBold"/>
                <a:sym typeface="Montserrat SemiBold"/>
              </a:rPr>
              <a:t>and of signals occupy a wide range of frequencies, power density is very low and signals are highly resistant to interference or jamming. Since multiple users can share the same spread spectrum bandwidth without interfering with one another, these can be called as multiple access techniques.</a:t>
            </a:r>
            <a:endParaRPr sz="1200">
              <a:latin typeface="Montserrat SemiBold"/>
              <a:ea typeface="Montserrat SemiBold"/>
              <a:cs typeface="Montserrat SemiBold"/>
              <a:sym typeface="Montserrat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1" name="Shape 111"/>
        <p:cNvGrpSpPr/>
        <p:nvPr/>
      </p:nvGrpSpPr>
      <p:grpSpPr>
        <a:xfrm>
          <a:off x="0" y="0"/>
          <a:ext cx="0" cy="0"/>
          <a:chOff x="0" y="0"/>
          <a:chExt cx="0" cy="0"/>
        </a:xfrm>
      </p:grpSpPr>
      <p:graphicFrame>
        <p:nvGraphicFramePr>
          <p:cNvPr id="112" name="Google Shape;112;p19"/>
          <p:cNvGraphicFramePr/>
          <p:nvPr/>
        </p:nvGraphicFramePr>
        <p:xfrm>
          <a:off x="1018050" y="85238"/>
          <a:ext cx="3000000" cy="3000000"/>
        </p:xfrm>
        <a:graphic>
          <a:graphicData uri="http://schemas.openxmlformats.org/drawingml/2006/table">
            <a:tbl>
              <a:tblPr>
                <a:noFill/>
                <a:tableStyleId>{7DA555F3-D078-4D4C-9486-884586EB497D}</a:tableStyleId>
              </a:tblPr>
              <a:tblGrid>
                <a:gridCol w="3445825"/>
                <a:gridCol w="3364550"/>
              </a:tblGrid>
              <a:tr h="550675">
                <a:tc>
                  <a:txBody>
                    <a:bodyPr/>
                    <a:lstStyle/>
                    <a:p>
                      <a:pPr indent="0" lvl="0" marL="0" rtl="0" algn="ctr">
                        <a:lnSpc>
                          <a:spcPct val="100000"/>
                        </a:lnSpc>
                        <a:spcBef>
                          <a:spcPts val="0"/>
                        </a:spcBef>
                        <a:spcAft>
                          <a:spcPts val="1500"/>
                        </a:spcAft>
                        <a:buNone/>
                      </a:pPr>
                      <a:r>
                        <a:rPr b="1" lang="en">
                          <a:latin typeface="Oswald"/>
                          <a:ea typeface="Oswald"/>
                          <a:cs typeface="Oswald"/>
                          <a:sym typeface="Oswald"/>
                        </a:rPr>
                        <a:t>FHSS (Frequency-Hopping)</a:t>
                      </a:r>
                      <a:endParaRPr b="1">
                        <a:latin typeface="Oswald"/>
                        <a:ea typeface="Oswald"/>
                        <a:cs typeface="Oswald"/>
                        <a:sym typeface="Oswald"/>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999999"/>
                      </a:solidFill>
                      <a:prstDash val="solid"/>
                      <a:round/>
                      <a:headEnd len="sm" w="sm" type="none"/>
                      <a:tailEnd len="sm" w="sm" type="none"/>
                    </a:lnB>
                    <a:solidFill>
                      <a:srgbClr val="6FA8DC"/>
                    </a:solidFill>
                  </a:tcPr>
                </a:tc>
                <a:tc>
                  <a:txBody>
                    <a:bodyPr/>
                    <a:lstStyle/>
                    <a:p>
                      <a:pPr indent="0" lvl="0" marL="0" rtl="0" algn="ctr">
                        <a:lnSpc>
                          <a:spcPct val="100000"/>
                        </a:lnSpc>
                        <a:spcBef>
                          <a:spcPts val="0"/>
                        </a:spcBef>
                        <a:spcAft>
                          <a:spcPts val="1500"/>
                        </a:spcAft>
                        <a:buNone/>
                      </a:pPr>
                      <a:r>
                        <a:rPr b="1" lang="en">
                          <a:latin typeface="Oswald"/>
                          <a:ea typeface="Oswald"/>
                          <a:cs typeface="Oswald"/>
                          <a:sym typeface="Oswald"/>
                        </a:rPr>
                        <a:t>DSSS  (Direct-Sequence)</a:t>
                      </a:r>
                      <a:endParaRPr b="1">
                        <a:latin typeface="Oswald"/>
                        <a:ea typeface="Oswald"/>
                        <a:cs typeface="Oswald"/>
                        <a:sym typeface="Oswald"/>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999999"/>
                      </a:solidFill>
                      <a:prstDash val="solid"/>
                      <a:round/>
                      <a:headEnd len="sm" w="sm" type="none"/>
                      <a:tailEnd len="sm" w="sm" type="none"/>
                    </a:lnB>
                    <a:solidFill>
                      <a:srgbClr val="6FA8DC"/>
                    </a:solidFill>
                  </a:tcPr>
                </a:tc>
              </a:tr>
              <a:tr h="483025">
                <a:tc>
                  <a:txBody>
                    <a:bodyPr/>
                    <a:lstStyle/>
                    <a:p>
                      <a:pPr indent="0" lvl="0" marL="0" rtl="0" algn="l">
                        <a:lnSpc>
                          <a:spcPct val="100000"/>
                        </a:lnSpc>
                        <a:spcBef>
                          <a:spcPts val="0"/>
                        </a:spcBef>
                        <a:spcAft>
                          <a:spcPts val="1500"/>
                        </a:spcAft>
                        <a:buNone/>
                      </a:pPr>
                      <a:r>
                        <a:rPr lang="en" sz="900">
                          <a:latin typeface="Montserrat SemiBold"/>
                          <a:ea typeface="Montserrat SemiBold"/>
                          <a:cs typeface="Montserrat SemiBold"/>
                          <a:sym typeface="Montserrat SemiBold"/>
                        </a:rPr>
                        <a:t>Multiple frequencies are used</a:t>
                      </a:r>
                      <a:endParaRPr sz="900">
                        <a:latin typeface="Montserrat SemiBold"/>
                        <a:ea typeface="Montserrat SemiBold"/>
                        <a:cs typeface="Montserrat SemiBold"/>
                        <a:sym typeface="Montserrat SemiBold"/>
                      </a:endParaRPr>
                    </a:p>
                  </a:txBody>
                  <a:tcPr marT="76200" marB="76200" marR="76200" marL="76200">
                    <a:lnL cap="flat" cmpd="sng" w="9475">
                      <a:solidFill>
                        <a:srgbClr val="999999"/>
                      </a:solidFill>
                      <a:prstDash val="solid"/>
                      <a:round/>
                      <a:headEnd len="sm" w="sm" type="none"/>
                      <a:tailEnd len="sm" w="sm" type="none"/>
                    </a:lnL>
                    <a:lnR cap="flat" cmpd="sng" w="9475">
                      <a:solidFill>
                        <a:srgbClr val="999999"/>
                      </a:solidFill>
                      <a:prstDash val="solid"/>
                      <a:round/>
                      <a:headEnd len="sm" w="sm" type="none"/>
                      <a:tailEnd len="sm" w="sm" type="none"/>
                    </a:lnR>
                    <a:lnT cap="flat" cmpd="sng" w="9475">
                      <a:solidFill>
                        <a:srgbClr val="999999"/>
                      </a:solidFill>
                      <a:prstDash val="solid"/>
                      <a:round/>
                      <a:headEnd len="sm" w="sm" type="none"/>
                      <a:tailEnd len="sm" w="sm" type="none"/>
                    </a:lnT>
                    <a:lnB cap="flat" cmpd="sng" w="9475">
                      <a:solidFill>
                        <a:srgbClr val="999999"/>
                      </a:solidFill>
                      <a:prstDash val="solid"/>
                      <a:round/>
                      <a:headEnd len="sm" w="sm" type="none"/>
                      <a:tailEnd len="sm" w="sm" type="none"/>
                    </a:lnB>
                  </a:tcPr>
                </a:tc>
                <a:tc>
                  <a:txBody>
                    <a:bodyPr/>
                    <a:lstStyle/>
                    <a:p>
                      <a:pPr indent="0" lvl="0" marL="0" rtl="0" algn="l">
                        <a:lnSpc>
                          <a:spcPct val="100000"/>
                        </a:lnSpc>
                        <a:spcBef>
                          <a:spcPts val="0"/>
                        </a:spcBef>
                        <a:spcAft>
                          <a:spcPts val="1500"/>
                        </a:spcAft>
                        <a:buNone/>
                      </a:pPr>
                      <a:r>
                        <a:rPr lang="en" sz="900">
                          <a:latin typeface="Montserrat SemiBold"/>
                          <a:ea typeface="Montserrat SemiBold"/>
                          <a:cs typeface="Montserrat SemiBold"/>
                          <a:sym typeface="Montserrat SemiBold"/>
                        </a:rPr>
                        <a:t>Single frequency is used</a:t>
                      </a:r>
                      <a:endParaRPr sz="900">
                        <a:latin typeface="Montserrat SemiBold"/>
                        <a:ea typeface="Montserrat SemiBold"/>
                        <a:cs typeface="Montserrat SemiBold"/>
                        <a:sym typeface="Montserrat SemiBold"/>
                      </a:endParaRPr>
                    </a:p>
                  </a:txBody>
                  <a:tcPr marT="76200" marB="76200" marR="76200" marL="76200">
                    <a:lnL cap="flat" cmpd="sng" w="9475">
                      <a:solidFill>
                        <a:srgbClr val="999999"/>
                      </a:solidFill>
                      <a:prstDash val="solid"/>
                      <a:round/>
                      <a:headEnd len="sm" w="sm" type="none"/>
                      <a:tailEnd len="sm" w="sm" type="none"/>
                    </a:lnL>
                    <a:lnR cap="flat" cmpd="sng" w="9475">
                      <a:solidFill>
                        <a:srgbClr val="999999"/>
                      </a:solidFill>
                      <a:prstDash val="solid"/>
                      <a:round/>
                      <a:headEnd len="sm" w="sm" type="none"/>
                      <a:tailEnd len="sm" w="sm" type="none"/>
                    </a:lnR>
                    <a:lnT cap="flat" cmpd="sng" w="9475">
                      <a:solidFill>
                        <a:srgbClr val="999999"/>
                      </a:solidFill>
                      <a:prstDash val="solid"/>
                      <a:round/>
                      <a:headEnd len="sm" w="sm" type="none"/>
                      <a:tailEnd len="sm" w="sm" type="none"/>
                    </a:lnT>
                    <a:lnB cap="flat" cmpd="sng" w="9475">
                      <a:solidFill>
                        <a:srgbClr val="999999"/>
                      </a:solidFill>
                      <a:prstDash val="solid"/>
                      <a:round/>
                      <a:headEnd len="sm" w="sm" type="none"/>
                      <a:tailEnd len="sm" w="sm" type="none"/>
                    </a:lnB>
                  </a:tcPr>
                </a:tc>
              </a:tr>
              <a:tr h="589325">
                <a:tc>
                  <a:txBody>
                    <a:bodyPr/>
                    <a:lstStyle/>
                    <a:p>
                      <a:pPr indent="0" lvl="0" marL="0" rtl="0" algn="l">
                        <a:lnSpc>
                          <a:spcPct val="100000"/>
                        </a:lnSpc>
                        <a:spcBef>
                          <a:spcPts val="0"/>
                        </a:spcBef>
                        <a:spcAft>
                          <a:spcPts val="1500"/>
                        </a:spcAft>
                        <a:buNone/>
                      </a:pPr>
                      <a:r>
                        <a:rPr lang="en" sz="900">
                          <a:latin typeface="Montserrat SemiBold"/>
                          <a:ea typeface="Montserrat SemiBold"/>
                          <a:cs typeface="Montserrat SemiBold"/>
                          <a:sym typeface="Montserrat SemiBold"/>
                        </a:rPr>
                        <a:t>Hard to find the user’s frequency at any instant of time</a:t>
                      </a:r>
                      <a:endParaRPr sz="900">
                        <a:latin typeface="Montserrat SemiBold"/>
                        <a:ea typeface="Montserrat SemiBold"/>
                        <a:cs typeface="Montserrat SemiBold"/>
                        <a:sym typeface="Montserrat SemiBold"/>
                      </a:endParaRPr>
                    </a:p>
                  </a:txBody>
                  <a:tcPr marT="76200" marB="76200" marR="76200" marL="76200">
                    <a:lnL cap="flat" cmpd="sng" w="9475">
                      <a:solidFill>
                        <a:srgbClr val="999999"/>
                      </a:solidFill>
                      <a:prstDash val="solid"/>
                      <a:round/>
                      <a:headEnd len="sm" w="sm" type="none"/>
                      <a:tailEnd len="sm" w="sm" type="none"/>
                    </a:lnL>
                    <a:lnR cap="flat" cmpd="sng" w="9475">
                      <a:solidFill>
                        <a:srgbClr val="999999"/>
                      </a:solidFill>
                      <a:prstDash val="solid"/>
                      <a:round/>
                      <a:headEnd len="sm" w="sm" type="none"/>
                      <a:tailEnd len="sm" w="sm" type="none"/>
                    </a:lnR>
                    <a:lnT cap="flat" cmpd="sng" w="9475">
                      <a:solidFill>
                        <a:srgbClr val="999999"/>
                      </a:solidFill>
                      <a:prstDash val="solid"/>
                      <a:round/>
                      <a:headEnd len="sm" w="sm" type="none"/>
                      <a:tailEnd len="sm" w="sm" type="none"/>
                    </a:lnT>
                    <a:lnB cap="flat" cmpd="sng" w="9475">
                      <a:solidFill>
                        <a:srgbClr val="999999"/>
                      </a:solidFill>
                      <a:prstDash val="solid"/>
                      <a:round/>
                      <a:headEnd len="sm" w="sm" type="none"/>
                      <a:tailEnd len="sm" w="sm" type="none"/>
                    </a:lnB>
                  </a:tcPr>
                </a:tc>
                <a:tc>
                  <a:txBody>
                    <a:bodyPr/>
                    <a:lstStyle/>
                    <a:p>
                      <a:pPr indent="0" lvl="0" marL="0" rtl="0" algn="l">
                        <a:lnSpc>
                          <a:spcPct val="100000"/>
                        </a:lnSpc>
                        <a:spcBef>
                          <a:spcPts val="0"/>
                        </a:spcBef>
                        <a:spcAft>
                          <a:spcPts val="1500"/>
                        </a:spcAft>
                        <a:buNone/>
                      </a:pPr>
                      <a:r>
                        <a:rPr lang="en" sz="900">
                          <a:latin typeface="Montserrat SemiBold"/>
                          <a:ea typeface="Montserrat SemiBold"/>
                          <a:cs typeface="Montserrat SemiBold"/>
                          <a:sym typeface="Montserrat SemiBold"/>
                        </a:rPr>
                        <a:t>User frequency, once allotted is always the same</a:t>
                      </a:r>
                      <a:endParaRPr sz="900">
                        <a:latin typeface="Montserrat SemiBold"/>
                        <a:ea typeface="Montserrat SemiBold"/>
                        <a:cs typeface="Montserrat SemiBold"/>
                        <a:sym typeface="Montserrat SemiBold"/>
                      </a:endParaRPr>
                    </a:p>
                  </a:txBody>
                  <a:tcPr marT="76200" marB="76200" marR="76200" marL="76200">
                    <a:lnL cap="flat" cmpd="sng" w="9475">
                      <a:solidFill>
                        <a:srgbClr val="999999"/>
                      </a:solidFill>
                      <a:prstDash val="solid"/>
                      <a:round/>
                      <a:headEnd len="sm" w="sm" type="none"/>
                      <a:tailEnd len="sm" w="sm" type="none"/>
                    </a:lnL>
                    <a:lnR cap="flat" cmpd="sng" w="9475">
                      <a:solidFill>
                        <a:srgbClr val="999999"/>
                      </a:solidFill>
                      <a:prstDash val="solid"/>
                      <a:round/>
                      <a:headEnd len="sm" w="sm" type="none"/>
                      <a:tailEnd len="sm" w="sm" type="none"/>
                    </a:lnR>
                    <a:lnT cap="flat" cmpd="sng" w="9475">
                      <a:solidFill>
                        <a:srgbClr val="999999"/>
                      </a:solidFill>
                      <a:prstDash val="solid"/>
                      <a:round/>
                      <a:headEnd len="sm" w="sm" type="none"/>
                      <a:tailEnd len="sm" w="sm" type="none"/>
                    </a:lnT>
                    <a:lnB cap="flat" cmpd="sng" w="9475">
                      <a:solidFill>
                        <a:srgbClr val="999999"/>
                      </a:solidFill>
                      <a:prstDash val="solid"/>
                      <a:round/>
                      <a:headEnd len="sm" w="sm" type="none"/>
                      <a:tailEnd len="sm" w="sm" type="none"/>
                    </a:lnB>
                  </a:tcPr>
                </a:tc>
              </a:tr>
              <a:tr h="483025">
                <a:tc>
                  <a:txBody>
                    <a:bodyPr/>
                    <a:lstStyle/>
                    <a:p>
                      <a:pPr indent="0" lvl="0" marL="0" rtl="0" algn="l">
                        <a:lnSpc>
                          <a:spcPct val="100000"/>
                        </a:lnSpc>
                        <a:spcBef>
                          <a:spcPts val="0"/>
                        </a:spcBef>
                        <a:spcAft>
                          <a:spcPts val="1500"/>
                        </a:spcAft>
                        <a:buNone/>
                      </a:pPr>
                      <a:r>
                        <a:rPr lang="en" sz="900">
                          <a:latin typeface="Montserrat SemiBold"/>
                          <a:ea typeface="Montserrat SemiBold"/>
                          <a:cs typeface="Montserrat SemiBold"/>
                          <a:sym typeface="Montserrat SemiBold"/>
                        </a:rPr>
                        <a:t>Frequency reuse is allowed</a:t>
                      </a:r>
                      <a:endParaRPr sz="900">
                        <a:latin typeface="Montserrat SemiBold"/>
                        <a:ea typeface="Montserrat SemiBold"/>
                        <a:cs typeface="Montserrat SemiBold"/>
                        <a:sym typeface="Montserrat SemiBold"/>
                      </a:endParaRPr>
                    </a:p>
                  </a:txBody>
                  <a:tcPr marT="76200" marB="76200" marR="76200" marL="76200">
                    <a:lnL cap="flat" cmpd="sng" w="9475">
                      <a:solidFill>
                        <a:srgbClr val="999999"/>
                      </a:solidFill>
                      <a:prstDash val="solid"/>
                      <a:round/>
                      <a:headEnd len="sm" w="sm" type="none"/>
                      <a:tailEnd len="sm" w="sm" type="none"/>
                    </a:lnL>
                    <a:lnR cap="flat" cmpd="sng" w="9475">
                      <a:solidFill>
                        <a:srgbClr val="999999"/>
                      </a:solidFill>
                      <a:prstDash val="solid"/>
                      <a:round/>
                      <a:headEnd len="sm" w="sm" type="none"/>
                      <a:tailEnd len="sm" w="sm" type="none"/>
                    </a:lnR>
                    <a:lnT cap="flat" cmpd="sng" w="9475">
                      <a:solidFill>
                        <a:srgbClr val="999999"/>
                      </a:solidFill>
                      <a:prstDash val="solid"/>
                      <a:round/>
                      <a:headEnd len="sm" w="sm" type="none"/>
                      <a:tailEnd len="sm" w="sm" type="none"/>
                    </a:lnT>
                    <a:lnB cap="flat" cmpd="sng" w="9475">
                      <a:solidFill>
                        <a:srgbClr val="999999"/>
                      </a:solidFill>
                      <a:prstDash val="solid"/>
                      <a:round/>
                      <a:headEnd len="sm" w="sm" type="none"/>
                      <a:tailEnd len="sm" w="sm" type="none"/>
                    </a:lnB>
                  </a:tcPr>
                </a:tc>
                <a:tc>
                  <a:txBody>
                    <a:bodyPr/>
                    <a:lstStyle/>
                    <a:p>
                      <a:pPr indent="0" lvl="0" marL="0" rtl="0" algn="l">
                        <a:lnSpc>
                          <a:spcPct val="100000"/>
                        </a:lnSpc>
                        <a:spcBef>
                          <a:spcPts val="0"/>
                        </a:spcBef>
                        <a:spcAft>
                          <a:spcPts val="1500"/>
                        </a:spcAft>
                        <a:buNone/>
                      </a:pPr>
                      <a:r>
                        <a:rPr lang="en" sz="900">
                          <a:latin typeface="Montserrat SemiBold"/>
                          <a:ea typeface="Montserrat SemiBold"/>
                          <a:cs typeface="Montserrat SemiBold"/>
                          <a:sym typeface="Montserrat SemiBold"/>
                        </a:rPr>
                        <a:t>Frequency reuse is not allowed</a:t>
                      </a:r>
                      <a:endParaRPr sz="900">
                        <a:latin typeface="Montserrat SemiBold"/>
                        <a:ea typeface="Montserrat SemiBold"/>
                        <a:cs typeface="Montserrat SemiBold"/>
                        <a:sym typeface="Montserrat SemiBold"/>
                      </a:endParaRPr>
                    </a:p>
                  </a:txBody>
                  <a:tcPr marT="76200" marB="76200" marR="76200" marL="76200">
                    <a:lnL cap="flat" cmpd="sng" w="9475">
                      <a:solidFill>
                        <a:srgbClr val="999999"/>
                      </a:solidFill>
                      <a:prstDash val="solid"/>
                      <a:round/>
                      <a:headEnd len="sm" w="sm" type="none"/>
                      <a:tailEnd len="sm" w="sm" type="none"/>
                    </a:lnL>
                    <a:lnR cap="flat" cmpd="sng" w="9475">
                      <a:solidFill>
                        <a:srgbClr val="999999"/>
                      </a:solidFill>
                      <a:prstDash val="solid"/>
                      <a:round/>
                      <a:headEnd len="sm" w="sm" type="none"/>
                      <a:tailEnd len="sm" w="sm" type="none"/>
                    </a:lnR>
                    <a:lnT cap="flat" cmpd="sng" w="9475">
                      <a:solidFill>
                        <a:srgbClr val="999999"/>
                      </a:solidFill>
                      <a:prstDash val="solid"/>
                      <a:round/>
                      <a:headEnd len="sm" w="sm" type="none"/>
                      <a:tailEnd len="sm" w="sm" type="none"/>
                    </a:lnT>
                    <a:lnB cap="flat" cmpd="sng" w="9475">
                      <a:solidFill>
                        <a:srgbClr val="999999"/>
                      </a:solidFill>
                      <a:prstDash val="solid"/>
                      <a:round/>
                      <a:headEnd len="sm" w="sm" type="none"/>
                      <a:tailEnd len="sm" w="sm" type="none"/>
                    </a:lnB>
                  </a:tcPr>
                </a:tc>
              </a:tr>
              <a:tr h="483025">
                <a:tc>
                  <a:txBody>
                    <a:bodyPr/>
                    <a:lstStyle/>
                    <a:p>
                      <a:pPr indent="0" lvl="0" marL="0" rtl="0" algn="l">
                        <a:lnSpc>
                          <a:spcPct val="100000"/>
                        </a:lnSpc>
                        <a:spcBef>
                          <a:spcPts val="0"/>
                        </a:spcBef>
                        <a:spcAft>
                          <a:spcPts val="1500"/>
                        </a:spcAft>
                        <a:buNone/>
                      </a:pPr>
                      <a:r>
                        <a:rPr lang="en" sz="900">
                          <a:latin typeface="Montserrat SemiBold"/>
                          <a:ea typeface="Montserrat SemiBold"/>
                          <a:cs typeface="Montserrat SemiBold"/>
                          <a:sym typeface="Montserrat SemiBold"/>
                        </a:rPr>
                        <a:t>Sender need not wait</a:t>
                      </a:r>
                      <a:endParaRPr sz="900">
                        <a:latin typeface="Montserrat SemiBold"/>
                        <a:ea typeface="Montserrat SemiBold"/>
                        <a:cs typeface="Montserrat SemiBold"/>
                        <a:sym typeface="Montserrat SemiBold"/>
                      </a:endParaRPr>
                    </a:p>
                  </a:txBody>
                  <a:tcPr marT="76200" marB="76200" marR="76200" marL="76200" anchor="ctr">
                    <a:lnL cap="flat" cmpd="sng" w="9475">
                      <a:solidFill>
                        <a:srgbClr val="999999"/>
                      </a:solidFill>
                      <a:prstDash val="solid"/>
                      <a:round/>
                      <a:headEnd len="sm" w="sm" type="none"/>
                      <a:tailEnd len="sm" w="sm" type="none"/>
                    </a:lnL>
                    <a:lnR cap="flat" cmpd="sng" w="9475">
                      <a:solidFill>
                        <a:srgbClr val="999999"/>
                      </a:solidFill>
                      <a:prstDash val="solid"/>
                      <a:round/>
                      <a:headEnd len="sm" w="sm" type="none"/>
                      <a:tailEnd len="sm" w="sm" type="none"/>
                    </a:lnR>
                    <a:lnT cap="flat" cmpd="sng" w="9475">
                      <a:solidFill>
                        <a:srgbClr val="999999"/>
                      </a:solidFill>
                      <a:prstDash val="solid"/>
                      <a:round/>
                      <a:headEnd len="sm" w="sm" type="none"/>
                      <a:tailEnd len="sm" w="sm" type="none"/>
                    </a:lnT>
                    <a:lnB cap="flat" cmpd="sng" w="9475">
                      <a:solidFill>
                        <a:srgbClr val="999999"/>
                      </a:solidFill>
                      <a:prstDash val="solid"/>
                      <a:round/>
                      <a:headEnd len="sm" w="sm" type="none"/>
                      <a:tailEnd len="sm" w="sm" type="none"/>
                    </a:lnB>
                  </a:tcPr>
                </a:tc>
                <a:tc>
                  <a:txBody>
                    <a:bodyPr/>
                    <a:lstStyle/>
                    <a:p>
                      <a:pPr indent="0" lvl="0" marL="0" rtl="0" algn="l">
                        <a:lnSpc>
                          <a:spcPct val="100000"/>
                        </a:lnSpc>
                        <a:spcBef>
                          <a:spcPts val="0"/>
                        </a:spcBef>
                        <a:spcAft>
                          <a:spcPts val="1500"/>
                        </a:spcAft>
                        <a:buNone/>
                      </a:pPr>
                      <a:r>
                        <a:rPr lang="en" sz="900">
                          <a:latin typeface="Montserrat SemiBold"/>
                          <a:ea typeface="Montserrat SemiBold"/>
                          <a:cs typeface="Montserrat SemiBold"/>
                          <a:sym typeface="Montserrat SemiBold"/>
                        </a:rPr>
                        <a:t>Sender has to wait if the spectrum is busy</a:t>
                      </a:r>
                      <a:endParaRPr sz="900">
                        <a:latin typeface="Montserrat SemiBold"/>
                        <a:ea typeface="Montserrat SemiBold"/>
                        <a:cs typeface="Montserrat SemiBold"/>
                        <a:sym typeface="Montserrat SemiBold"/>
                      </a:endParaRPr>
                    </a:p>
                  </a:txBody>
                  <a:tcPr marT="76200" marB="76200" marR="76200" marL="76200">
                    <a:lnL cap="flat" cmpd="sng" w="9475">
                      <a:solidFill>
                        <a:srgbClr val="999999"/>
                      </a:solidFill>
                      <a:prstDash val="solid"/>
                      <a:round/>
                      <a:headEnd len="sm" w="sm" type="none"/>
                      <a:tailEnd len="sm" w="sm" type="none"/>
                    </a:lnL>
                    <a:lnR cap="flat" cmpd="sng" w="9475">
                      <a:solidFill>
                        <a:srgbClr val="999999"/>
                      </a:solidFill>
                      <a:prstDash val="solid"/>
                      <a:round/>
                      <a:headEnd len="sm" w="sm" type="none"/>
                      <a:tailEnd len="sm" w="sm" type="none"/>
                    </a:lnR>
                    <a:lnT cap="flat" cmpd="sng" w="9475">
                      <a:solidFill>
                        <a:srgbClr val="999999"/>
                      </a:solidFill>
                      <a:prstDash val="solid"/>
                      <a:round/>
                      <a:headEnd len="sm" w="sm" type="none"/>
                      <a:tailEnd len="sm" w="sm" type="none"/>
                    </a:lnT>
                    <a:lnB cap="flat" cmpd="sng" w="9475">
                      <a:solidFill>
                        <a:srgbClr val="999999"/>
                      </a:solidFill>
                      <a:prstDash val="solid"/>
                      <a:round/>
                      <a:headEnd len="sm" w="sm" type="none"/>
                      <a:tailEnd len="sm" w="sm" type="none"/>
                    </a:lnB>
                  </a:tcPr>
                </a:tc>
              </a:tr>
              <a:tr h="483025">
                <a:tc>
                  <a:txBody>
                    <a:bodyPr/>
                    <a:lstStyle/>
                    <a:p>
                      <a:pPr indent="0" lvl="0" marL="0" rtl="0" algn="l">
                        <a:lnSpc>
                          <a:spcPct val="100000"/>
                        </a:lnSpc>
                        <a:spcBef>
                          <a:spcPts val="0"/>
                        </a:spcBef>
                        <a:spcAft>
                          <a:spcPts val="1500"/>
                        </a:spcAft>
                        <a:buNone/>
                      </a:pPr>
                      <a:r>
                        <a:rPr lang="en" sz="900">
                          <a:latin typeface="Montserrat SemiBold"/>
                          <a:ea typeface="Montserrat SemiBold"/>
                          <a:cs typeface="Montserrat SemiBold"/>
                          <a:sym typeface="Montserrat SemiBold"/>
                        </a:rPr>
                        <a:t>Power strength of the signal is high</a:t>
                      </a:r>
                      <a:endParaRPr sz="900">
                        <a:latin typeface="Montserrat SemiBold"/>
                        <a:ea typeface="Montserrat SemiBold"/>
                        <a:cs typeface="Montserrat SemiBold"/>
                        <a:sym typeface="Montserrat SemiBold"/>
                      </a:endParaRPr>
                    </a:p>
                  </a:txBody>
                  <a:tcPr marT="76200" marB="76200" marR="76200" marL="76200">
                    <a:lnL cap="flat" cmpd="sng" w="9475">
                      <a:solidFill>
                        <a:srgbClr val="999999"/>
                      </a:solidFill>
                      <a:prstDash val="solid"/>
                      <a:round/>
                      <a:headEnd len="sm" w="sm" type="none"/>
                      <a:tailEnd len="sm" w="sm" type="none"/>
                    </a:lnL>
                    <a:lnR cap="flat" cmpd="sng" w="9475">
                      <a:solidFill>
                        <a:srgbClr val="999999"/>
                      </a:solidFill>
                      <a:prstDash val="solid"/>
                      <a:round/>
                      <a:headEnd len="sm" w="sm" type="none"/>
                      <a:tailEnd len="sm" w="sm" type="none"/>
                    </a:lnR>
                    <a:lnT cap="flat" cmpd="sng" w="9475">
                      <a:solidFill>
                        <a:srgbClr val="999999"/>
                      </a:solidFill>
                      <a:prstDash val="solid"/>
                      <a:round/>
                      <a:headEnd len="sm" w="sm" type="none"/>
                      <a:tailEnd len="sm" w="sm" type="none"/>
                    </a:lnT>
                    <a:lnB cap="flat" cmpd="sng" w="9475">
                      <a:solidFill>
                        <a:srgbClr val="999999"/>
                      </a:solidFill>
                      <a:prstDash val="solid"/>
                      <a:round/>
                      <a:headEnd len="sm" w="sm" type="none"/>
                      <a:tailEnd len="sm" w="sm" type="none"/>
                    </a:lnB>
                  </a:tcPr>
                </a:tc>
                <a:tc>
                  <a:txBody>
                    <a:bodyPr/>
                    <a:lstStyle/>
                    <a:p>
                      <a:pPr indent="0" lvl="0" marL="0" rtl="0" algn="l">
                        <a:lnSpc>
                          <a:spcPct val="100000"/>
                        </a:lnSpc>
                        <a:spcBef>
                          <a:spcPts val="0"/>
                        </a:spcBef>
                        <a:spcAft>
                          <a:spcPts val="1500"/>
                        </a:spcAft>
                        <a:buNone/>
                      </a:pPr>
                      <a:r>
                        <a:rPr lang="en" sz="900">
                          <a:latin typeface="Montserrat SemiBold"/>
                          <a:ea typeface="Montserrat SemiBold"/>
                          <a:cs typeface="Montserrat SemiBold"/>
                          <a:sym typeface="Montserrat SemiBold"/>
                        </a:rPr>
                        <a:t>Power strength of the signal is low</a:t>
                      </a:r>
                      <a:endParaRPr sz="900">
                        <a:latin typeface="Montserrat SemiBold"/>
                        <a:ea typeface="Montserrat SemiBold"/>
                        <a:cs typeface="Montserrat SemiBold"/>
                        <a:sym typeface="Montserrat SemiBold"/>
                      </a:endParaRPr>
                    </a:p>
                  </a:txBody>
                  <a:tcPr marT="76200" marB="76200" marR="76200" marL="76200">
                    <a:lnL cap="flat" cmpd="sng" w="9475">
                      <a:solidFill>
                        <a:srgbClr val="999999"/>
                      </a:solidFill>
                      <a:prstDash val="solid"/>
                      <a:round/>
                      <a:headEnd len="sm" w="sm" type="none"/>
                      <a:tailEnd len="sm" w="sm" type="none"/>
                    </a:lnL>
                    <a:lnR cap="flat" cmpd="sng" w="9475">
                      <a:solidFill>
                        <a:srgbClr val="999999"/>
                      </a:solidFill>
                      <a:prstDash val="solid"/>
                      <a:round/>
                      <a:headEnd len="sm" w="sm" type="none"/>
                      <a:tailEnd len="sm" w="sm" type="none"/>
                    </a:lnR>
                    <a:lnT cap="flat" cmpd="sng" w="9475">
                      <a:solidFill>
                        <a:srgbClr val="999999"/>
                      </a:solidFill>
                      <a:prstDash val="solid"/>
                      <a:round/>
                      <a:headEnd len="sm" w="sm" type="none"/>
                      <a:tailEnd len="sm" w="sm" type="none"/>
                    </a:lnT>
                    <a:lnB cap="flat" cmpd="sng" w="9475">
                      <a:solidFill>
                        <a:srgbClr val="999999"/>
                      </a:solidFill>
                      <a:prstDash val="solid"/>
                      <a:round/>
                      <a:headEnd len="sm" w="sm" type="none"/>
                      <a:tailEnd len="sm" w="sm" type="none"/>
                    </a:lnB>
                  </a:tcPr>
                </a:tc>
              </a:tr>
              <a:tr h="483025">
                <a:tc>
                  <a:txBody>
                    <a:bodyPr/>
                    <a:lstStyle/>
                    <a:p>
                      <a:pPr indent="0" lvl="0" marL="0" rtl="0" algn="l">
                        <a:lnSpc>
                          <a:spcPct val="100000"/>
                        </a:lnSpc>
                        <a:spcBef>
                          <a:spcPts val="0"/>
                        </a:spcBef>
                        <a:spcAft>
                          <a:spcPts val="1500"/>
                        </a:spcAft>
                        <a:buNone/>
                      </a:pPr>
                      <a:r>
                        <a:rPr lang="en" sz="900">
                          <a:latin typeface="Montserrat SemiBold"/>
                          <a:ea typeface="Montserrat SemiBold"/>
                          <a:cs typeface="Montserrat SemiBold"/>
                          <a:sym typeface="Montserrat SemiBold"/>
                        </a:rPr>
                        <a:t>Stronger and penetrates through the obstacles</a:t>
                      </a:r>
                      <a:endParaRPr sz="900">
                        <a:latin typeface="Montserrat SemiBold"/>
                        <a:ea typeface="Montserrat SemiBold"/>
                        <a:cs typeface="Montserrat SemiBold"/>
                        <a:sym typeface="Montserrat SemiBold"/>
                      </a:endParaRPr>
                    </a:p>
                  </a:txBody>
                  <a:tcPr marT="76200" marB="76200" marR="76200" marL="76200">
                    <a:lnL cap="flat" cmpd="sng" w="9475">
                      <a:solidFill>
                        <a:srgbClr val="999999"/>
                      </a:solidFill>
                      <a:prstDash val="solid"/>
                      <a:round/>
                      <a:headEnd len="sm" w="sm" type="none"/>
                      <a:tailEnd len="sm" w="sm" type="none"/>
                    </a:lnL>
                    <a:lnR cap="flat" cmpd="sng" w="9475">
                      <a:solidFill>
                        <a:srgbClr val="999999"/>
                      </a:solidFill>
                      <a:prstDash val="solid"/>
                      <a:round/>
                      <a:headEnd len="sm" w="sm" type="none"/>
                      <a:tailEnd len="sm" w="sm" type="none"/>
                    </a:lnR>
                    <a:lnT cap="flat" cmpd="sng" w="9475">
                      <a:solidFill>
                        <a:srgbClr val="999999"/>
                      </a:solidFill>
                      <a:prstDash val="solid"/>
                      <a:round/>
                      <a:headEnd len="sm" w="sm" type="none"/>
                      <a:tailEnd len="sm" w="sm" type="none"/>
                    </a:lnT>
                    <a:lnB cap="flat" cmpd="sng" w="9475">
                      <a:solidFill>
                        <a:srgbClr val="999999"/>
                      </a:solidFill>
                      <a:prstDash val="solid"/>
                      <a:round/>
                      <a:headEnd len="sm" w="sm" type="none"/>
                      <a:tailEnd len="sm" w="sm" type="none"/>
                    </a:lnB>
                  </a:tcPr>
                </a:tc>
                <a:tc>
                  <a:txBody>
                    <a:bodyPr/>
                    <a:lstStyle/>
                    <a:p>
                      <a:pPr indent="0" lvl="0" marL="0" rtl="0" algn="l">
                        <a:lnSpc>
                          <a:spcPct val="100000"/>
                        </a:lnSpc>
                        <a:spcBef>
                          <a:spcPts val="0"/>
                        </a:spcBef>
                        <a:spcAft>
                          <a:spcPts val="1500"/>
                        </a:spcAft>
                        <a:buNone/>
                      </a:pPr>
                      <a:r>
                        <a:rPr lang="en" sz="900">
                          <a:latin typeface="Montserrat SemiBold"/>
                          <a:ea typeface="Montserrat SemiBold"/>
                          <a:cs typeface="Montserrat SemiBold"/>
                          <a:sym typeface="Montserrat SemiBold"/>
                        </a:rPr>
                        <a:t>It is weaker compared to FHSS</a:t>
                      </a:r>
                      <a:endParaRPr sz="900">
                        <a:latin typeface="Montserrat SemiBold"/>
                        <a:ea typeface="Montserrat SemiBold"/>
                        <a:cs typeface="Montserrat SemiBold"/>
                        <a:sym typeface="Montserrat SemiBold"/>
                      </a:endParaRPr>
                    </a:p>
                  </a:txBody>
                  <a:tcPr marT="76200" marB="76200" marR="76200" marL="76200" anchor="ctr">
                    <a:lnL cap="flat" cmpd="sng" w="9475">
                      <a:solidFill>
                        <a:srgbClr val="999999"/>
                      </a:solidFill>
                      <a:prstDash val="solid"/>
                      <a:round/>
                      <a:headEnd len="sm" w="sm" type="none"/>
                      <a:tailEnd len="sm" w="sm" type="none"/>
                    </a:lnL>
                    <a:lnR cap="flat" cmpd="sng" w="9475">
                      <a:solidFill>
                        <a:srgbClr val="999999"/>
                      </a:solidFill>
                      <a:prstDash val="solid"/>
                      <a:round/>
                      <a:headEnd len="sm" w="sm" type="none"/>
                      <a:tailEnd len="sm" w="sm" type="none"/>
                    </a:lnR>
                    <a:lnT cap="flat" cmpd="sng" w="9475">
                      <a:solidFill>
                        <a:srgbClr val="999999"/>
                      </a:solidFill>
                      <a:prstDash val="solid"/>
                      <a:round/>
                      <a:headEnd len="sm" w="sm" type="none"/>
                      <a:tailEnd len="sm" w="sm" type="none"/>
                    </a:lnT>
                    <a:lnB cap="flat" cmpd="sng" w="9475">
                      <a:solidFill>
                        <a:srgbClr val="999999"/>
                      </a:solidFill>
                      <a:prstDash val="solid"/>
                      <a:round/>
                      <a:headEnd len="sm" w="sm" type="none"/>
                      <a:tailEnd len="sm" w="sm" type="none"/>
                    </a:lnB>
                  </a:tcPr>
                </a:tc>
              </a:tr>
              <a:tr h="483025">
                <a:tc>
                  <a:txBody>
                    <a:bodyPr/>
                    <a:lstStyle/>
                    <a:p>
                      <a:pPr indent="0" lvl="0" marL="0" rtl="0" algn="l">
                        <a:lnSpc>
                          <a:spcPct val="100000"/>
                        </a:lnSpc>
                        <a:spcBef>
                          <a:spcPts val="0"/>
                        </a:spcBef>
                        <a:spcAft>
                          <a:spcPts val="1500"/>
                        </a:spcAft>
                        <a:buNone/>
                      </a:pPr>
                      <a:r>
                        <a:rPr lang="en" sz="900">
                          <a:latin typeface="Montserrat SemiBold"/>
                          <a:ea typeface="Montserrat SemiBold"/>
                          <a:cs typeface="Montserrat SemiBold"/>
                          <a:sym typeface="Montserrat SemiBold"/>
                        </a:rPr>
                        <a:t>It is never affected by interference</a:t>
                      </a:r>
                      <a:endParaRPr sz="900">
                        <a:latin typeface="Montserrat SemiBold"/>
                        <a:ea typeface="Montserrat SemiBold"/>
                        <a:cs typeface="Montserrat SemiBold"/>
                        <a:sym typeface="Montserrat SemiBold"/>
                      </a:endParaRPr>
                    </a:p>
                  </a:txBody>
                  <a:tcPr marT="76200" marB="76200" marR="76200" marL="76200">
                    <a:lnL cap="flat" cmpd="sng" w="9475">
                      <a:solidFill>
                        <a:srgbClr val="999999"/>
                      </a:solidFill>
                      <a:prstDash val="solid"/>
                      <a:round/>
                      <a:headEnd len="sm" w="sm" type="none"/>
                      <a:tailEnd len="sm" w="sm" type="none"/>
                    </a:lnL>
                    <a:lnR cap="flat" cmpd="sng" w="9475">
                      <a:solidFill>
                        <a:srgbClr val="999999"/>
                      </a:solidFill>
                      <a:prstDash val="solid"/>
                      <a:round/>
                      <a:headEnd len="sm" w="sm" type="none"/>
                      <a:tailEnd len="sm" w="sm" type="none"/>
                    </a:lnR>
                    <a:lnT cap="flat" cmpd="sng" w="9475">
                      <a:solidFill>
                        <a:srgbClr val="999999"/>
                      </a:solidFill>
                      <a:prstDash val="solid"/>
                      <a:round/>
                      <a:headEnd len="sm" w="sm" type="none"/>
                      <a:tailEnd len="sm" w="sm" type="none"/>
                    </a:lnT>
                    <a:lnB cap="flat" cmpd="sng" w="9475">
                      <a:solidFill>
                        <a:srgbClr val="999999"/>
                      </a:solidFill>
                      <a:prstDash val="solid"/>
                      <a:round/>
                      <a:headEnd len="sm" w="sm" type="none"/>
                      <a:tailEnd len="sm" w="sm" type="none"/>
                    </a:lnB>
                  </a:tcPr>
                </a:tc>
                <a:tc>
                  <a:txBody>
                    <a:bodyPr/>
                    <a:lstStyle/>
                    <a:p>
                      <a:pPr indent="0" lvl="0" marL="0" rtl="0" algn="l">
                        <a:lnSpc>
                          <a:spcPct val="100000"/>
                        </a:lnSpc>
                        <a:spcBef>
                          <a:spcPts val="0"/>
                        </a:spcBef>
                        <a:spcAft>
                          <a:spcPts val="1500"/>
                        </a:spcAft>
                        <a:buNone/>
                      </a:pPr>
                      <a:r>
                        <a:rPr lang="en" sz="900">
                          <a:latin typeface="Montserrat SemiBold"/>
                          <a:ea typeface="Montserrat SemiBold"/>
                          <a:cs typeface="Montserrat SemiBold"/>
                          <a:sym typeface="Montserrat SemiBold"/>
                        </a:rPr>
                        <a:t>It can be affected by interference</a:t>
                      </a:r>
                      <a:endParaRPr sz="900">
                        <a:latin typeface="Montserrat SemiBold"/>
                        <a:ea typeface="Montserrat SemiBold"/>
                        <a:cs typeface="Montserrat SemiBold"/>
                        <a:sym typeface="Montserrat SemiBold"/>
                      </a:endParaRPr>
                    </a:p>
                  </a:txBody>
                  <a:tcPr marT="76200" marB="76200" marR="76200" marL="76200">
                    <a:lnL cap="flat" cmpd="sng" w="9475">
                      <a:solidFill>
                        <a:srgbClr val="999999"/>
                      </a:solidFill>
                      <a:prstDash val="solid"/>
                      <a:round/>
                      <a:headEnd len="sm" w="sm" type="none"/>
                      <a:tailEnd len="sm" w="sm" type="none"/>
                    </a:lnL>
                    <a:lnR cap="flat" cmpd="sng" w="9475">
                      <a:solidFill>
                        <a:srgbClr val="999999"/>
                      </a:solidFill>
                      <a:prstDash val="solid"/>
                      <a:round/>
                      <a:headEnd len="sm" w="sm" type="none"/>
                      <a:tailEnd len="sm" w="sm" type="none"/>
                    </a:lnR>
                    <a:lnT cap="flat" cmpd="sng" w="9475">
                      <a:solidFill>
                        <a:srgbClr val="999999"/>
                      </a:solidFill>
                      <a:prstDash val="solid"/>
                      <a:round/>
                      <a:headEnd len="sm" w="sm" type="none"/>
                      <a:tailEnd len="sm" w="sm" type="none"/>
                    </a:lnT>
                    <a:lnB cap="flat" cmpd="sng" w="9475">
                      <a:solidFill>
                        <a:srgbClr val="999999"/>
                      </a:solidFill>
                      <a:prstDash val="solid"/>
                      <a:round/>
                      <a:headEnd len="sm" w="sm" type="none"/>
                      <a:tailEnd len="sm" w="sm" type="none"/>
                    </a:lnB>
                  </a:tcPr>
                </a:tc>
              </a:tr>
              <a:tr h="483025">
                <a:tc>
                  <a:txBody>
                    <a:bodyPr/>
                    <a:lstStyle/>
                    <a:p>
                      <a:pPr indent="0" lvl="0" marL="0" rtl="0" algn="l">
                        <a:lnSpc>
                          <a:spcPct val="100000"/>
                        </a:lnSpc>
                        <a:spcBef>
                          <a:spcPts val="0"/>
                        </a:spcBef>
                        <a:spcAft>
                          <a:spcPts val="1500"/>
                        </a:spcAft>
                        <a:buNone/>
                      </a:pPr>
                      <a:r>
                        <a:rPr lang="en" sz="900">
                          <a:latin typeface="Montserrat SemiBold"/>
                          <a:ea typeface="Montserrat SemiBold"/>
                          <a:cs typeface="Montserrat SemiBold"/>
                          <a:sym typeface="Montserrat SemiBold"/>
                        </a:rPr>
                        <a:t>It is cheaper</a:t>
                      </a:r>
                      <a:endParaRPr sz="900">
                        <a:latin typeface="Montserrat SemiBold"/>
                        <a:ea typeface="Montserrat SemiBold"/>
                        <a:cs typeface="Montserrat SemiBold"/>
                        <a:sym typeface="Montserrat SemiBold"/>
                      </a:endParaRPr>
                    </a:p>
                  </a:txBody>
                  <a:tcPr marT="76200" marB="76200" marR="76200" marL="76200">
                    <a:lnL cap="flat" cmpd="sng" w="9475">
                      <a:solidFill>
                        <a:srgbClr val="999999"/>
                      </a:solidFill>
                      <a:prstDash val="solid"/>
                      <a:round/>
                      <a:headEnd len="sm" w="sm" type="none"/>
                      <a:tailEnd len="sm" w="sm" type="none"/>
                    </a:lnL>
                    <a:lnR cap="flat" cmpd="sng" w="9475">
                      <a:solidFill>
                        <a:srgbClr val="999999"/>
                      </a:solidFill>
                      <a:prstDash val="solid"/>
                      <a:round/>
                      <a:headEnd len="sm" w="sm" type="none"/>
                      <a:tailEnd len="sm" w="sm" type="none"/>
                    </a:lnR>
                    <a:lnT cap="flat" cmpd="sng" w="9475">
                      <a:solidFill>
                        <a:srgbClr val="999999"/>
                      </a:solidFill>
                      <a:prstDash val="solid"/>
                      <a:round/>
                      <a:headEnd len="sm" w="sm" type="none"/>
                      <a:tailEnd len="sm" w="sm" type="none"/>
                    </a:lnT>
                    <a:lnB cap="flat" cmpd="sng" w="9475">
                      <a:solidFill>
                        <a:srgbClr val="999999"/>
                      </a:solidFill>
                      <a:prstDash val="solid"/>
                      <a:round/>
                      <a:headEnd len="sm" w="sm" type="none"/>
                      <a:tailEnd len="sm" w="sm" type="none"/>
                    </a:lnB>
                  </a:tcPr>
                </a:tc>
                <a:tc>
                  <a:txBody>
                    <a:bodyPr/>
                    <a:lstStyle/>
                    <a:p>
                      <a:pPr indent="0" lvl="0" marL="0" rtl="0" algn="l">
                        <a:lnSpc>
                          <a:spcPct val="100000"/>
                        </a:lnSpc>
                        <a:spcBef>
                          <a:spcPts val="0"/>
                        </a:spcBef>
                        <a:spcAft>
                          <a:spcPts val="1500"/>
                        </a:spcAft>
                        <a:buNone/>
                      </a:pPr>
                      <a:r>
                        <a:rPr lang="en" sz="900">
                          <a:latin typeface="Montserrat SemiBold"/>
                          <a:ea typeface="Montserrat SemiBold"/>
                          <a:cs typeface="Montserrat SemiBold"/>
                          <a:sym typeface="Montserrat SemiBold"/>
                        </a:rPr>
                        <a:t>It is expensive</a:t>
                      </a:r>
                      <a:endParaRPr sz="900">
                        <a:latin typeface="Montserrat SemiBold"/>
                        <a:ea typeface="Montserrat SemiBold"/>
                        <a:cs typeface="Montserrat SemiBold"/>
                        <a:sym typeface="Montserrat SemiBold"/>
                      </a:endParaRPr>
                    </a:p>
                  </a:txBody>
                  <a:tcPr marT="76200" marB="76200" marR="76200" marL="76200">
                    <a:lnL cap="flat" cmpd="sng" w="9475">
                      <a:solidFill>
                        <a:srgbClr val="999999"/>
                      </a:solidFill>
                      <a:prstDash val="solid"/>
                      <a:round/>
                      <a:headEnd len="sm" w="sm" type="none"/>
                      <a:tailEnd len="sm" w="sm" type="none"/>
                    </a:lnL>
                    <a:lnR cap="flat" cmpd="sng" w="9475">
                      <a:solidFill>
                        <a:srgbClr val="999999"/>
                      </a:solidFill>
                      <a:prstDash val="solid"/>
                      <a:round/>
                      <a:headEnd len="sm" w="sm" type="none"/>
                      <a:tailEnd len="sm" w="sm" type="none"/>
                    </a:lnR>
                    <a:lnT cap="flat" cmpd="sng" w="9475">
                      <a:solidFill>
                        <a:srgbClr val="999999"/>
                      </a:solidFill>
                      <a:prstDash val="solid"/>
                      <a:round/>
                      <a:headEnd len="sm" w="sm" type="none"/>
                      <a:tailEnd len="sm" w="sm" type="none"/>
                    </a:lnT>
                    <a:lnB cap="flat" cmpd="sng" w="9475">
                      <a:solidFill>
                        <a:srgbClr val="999999"/>
                      </a:solidFill>
                      <a:prstDash val="solid"/>
                      <a:round/>
                      <a:headEnd len="sm" w="sm" type="none"/>
                      <a:tailEnd len="sm" w="sm" type="none"/>
                    </a:lnB>
                  </a:tcPr>
                </a:tc>
              </a:tr>
              <a:tr h="483025">
                <a:tc>
                  <a:txBody>
                    <a:bodyPr/>
                    <a:lstStyle/>
                    <a:p>
                      <a:pPr indent="0" lvl="0" marL="0" rtl="0" algn="l">
                        <a:lnSpc>
                          <a:spcPct val="100000"/>
                        </a:lnSpc>
                        <a:spcBef>
                          <a:spcPts val="0"/>
                        </a:spcBef>
                        <a:spcAft>
                          <a:spcPts val="1500"/>
                        </a:spcAft>
                        <a:buNone/>
                      </a:pPr>
                      <a:r>
                        <a:rPr lang="en" sz="900">
                          <a:latin typeface="Montserrat SemiBold"/>
                          <a:ea typeface="Montserrat SemiBold"/>
                          <a:cs typeface="Montserrat SemiBold"/>
                          <a:sym typeface="Montserrat SemiBold"/>
                        </a:rPr>
                        <a:t>This is the commonly used technique</a:t>
                      </a:r>
                      <a:endParaRPr sz="900">
                        <a:latin typeface="Montserrat SemiBold"/>
                        <a:ea typeface="Montserrat SemiBold"/>
                        <a:cs typeface="Montserrat SemiBold"/>
                        <a:sym typeface="Montserrat SemiBold"/>
                      </a:endParaRPr>
                    </a:p>
                  </a:txBody>
                  <a:tcPr marT="76200" marB="76200" marR="76200" marL="76200">
                    <a:lnL cap="flat" cmpd="sng" w="9475">
                      <a:solidFill>
                        <a:srgbClr val="999999"/>
                      </a:solidFill>
                      <a:prstDash val="solid"/>
                      <a:round/>
                      <a:headEnd len="sm" w="sm" type="none"/>
                      <a:tailEnd len="sm" w="sm" type="none"/>
                    </a:lnL>
                    <a:lnR cap="flat" cmpd="sng" w="9475">
                      <a:solidFill>
                        <a:srgbClr val="999999"/>
                      </a:solidFill>
                      <a:prstDash val="solid"/>
                      <a:round/>
                      <a:headEnd len="sm" w="sm" type="none"/>
                      <a:tailEnd len="sm" w="sm" type="none"/>
                    </a:lnR>
                    <a:lnT cap="flat" cmpd="sng" w="9475">
                      <a:solidFill>
                        <a:srgbClr val="999999"/>
                      </a:solidFill>
                      <a:prstDash val="solid"/>
                      <a:round/>
                      <a:headEnd len="sm" w="sm" type="none"/>
                      <a:tailEnd len="sm" w="sm" type="none"/>
                    </a:lnT>
                    <a:lnB cap="flat" cmpd="sng" w="9475">
                      <a:solidFill>
                        <a:srgbClr val="999999"/>
                      </a:solidFill>
                      <a:prstDash val="solid"/>
                      <a:round/>
                      <a:headEnd len="sm" w="sm" type="none"/>
                      <a:tailEnd len="sm" w="sm" type="none"/>
                    </a:lnB>
                  </a:tcPr>
                </a:tc>
                <a:tc>
                  <a:txBody>
                    <a:bodyPr/>
                    <a:lstStyle/>
                    <a:p>
                      <a:pPr indent="0" lvl="0" marL="0" rtl="0" algn="l">
                        <a:lnSpc>
                          <a:spcPct val="100000"/>
                        </a:lnSpc>
                        <a:spcBef>
                          <a:spcPts val="0"/>
                        </a:spcBef>
                        <a:spcAft>
                          <a:spcPts val="1500"/>
                        </a:spcAft>
                        <a:buNone/>
                      </a:pPr>
                      <a:r>
                        <a:rPr lang="en" sz="900">
                          <a:latin typeface="Montserrat SemiBold"/>
                          <a:ea typeface="Montserrat SemiBold"/>
                          <a:cs typeface="Montserrat SemiBold"/>
                          <a:sym typeface="Montserrat SemiBold"/>
                        </a:rPr>
                        <a:t>This technique is not frequently used</a:t>
                      </a:r>
                      <a:endParaRPr sz="900">
                        <a:latin typeface="Montserrat SemiBold"/>
                        <a:ea typeface="Montserrat SemiBold"/>
                        <a:cs typeface="Montserrat SemiBold"/>
                        <a:sym typeface="Montserrat SemiBold"/>
                      </a:endParaRPr>
                    </a:p>
                  </a:txBody>
                  <a:tcPr marT="76200" marB="76200" marR="76200" marL="76200">
                    <a:lnL cap="flat" cmpd="sng" w="9475">
                      <a:solidFill>
                        <a:srgbClr val="999999"/>
                      </a:solidFill>
                      <a:prstDash val="solid"/>
                      <a:round/>
                      <a:headEnd len="sm" w="sm" type="none"/>
                      <a:tailEnd len="sm" w="sm" type="none"/>
                    </a:lnL>
                    <a:lnR cap="flat" cmpd="sng" w="9475">
                      <a:solidFill>
                        <a:srgbClr val="999999"/>
                      </a:solidFill>
                      <a:prstDash val="solid"/>
                      <a:round/>
                      <a:headEnd len="sm" w="sm" type="none"/>
                      <a:tailEnd len="sm" w="sm" type="none"/>
                    </a:lnR>
                    <a:lnT cap="flat" cmpd="sng" w="9475">
                      <a:solidFill>
                        <a:srgbClr val="999999"/>
                      </a:solidFill>
                      <a:prstDash val="solid"/>
                      <a:round/>
                      <a:headEnd len="sm" w="sm" type="none"/>
                      <a:tailEnd len="sm" w="sm" type="none"/>
                    </a:lnT>
                    <a:lnB cap="flat" cmpd="sng" w="9475">
                      <a:solidFill>
                        <a:srgbClr val="999999"/>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DIRECT SEQUENCE SPREAD SPECTRUM</a:t>
            </a:r>
            <a:endParaRPr/>
          </a:p>
        </p:txBody>
      </p:sp>
      <p:sp>
        <p:nvSpPr>
          <p:cNvPr id="118" name="Google Shape;118;p20"/>
          <p:cNvSpPr txBox="1"/>
          <p:nvPr>
            <p:ph idx="1" type="body"/>
          </p:nvPr>
        </p:nvSpPr>
        <p:spPr>
          <a:xfrm>
            <a:off x="395100" y="1303225"/>
            <a:ext cx="8202600" cy="331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SemiBold"/>
                <a:ea typeface="Montserrat SemiBold"/>
                <a:cs typeface="Montserrat SemiBold"/>
                <a:sym typeface="Montserrat SemiBold"/>
              </a:rPr>
              <a:t>The aim of our project is to make end to end simulation of Direct Sequence Spread Spectrum (DSSS) technique. It’s a technique that message signal is multiplied by a pseudorandom sequence to spread message bandwidth so energy of message signal expand a wider spectrum, and it appears as noise. </a:t>
            </a:r>
            <a:endParaRPr>
              <a:latin typeface="Montserrat SemiBold"/>
              <a:ea typeface="Montserrat SemiBold"/>
              <a:cs typeface="Montserrat SemiBold"/>
              <a:sym typeface="Montserrat SemiBold"/>
            </a:endParaRPr>
          </a:p>
          <a:p>
            <a:pPr indent="0" lvl="0" marL="0" rtl="0" algn="l">
              <a:spcBef>
                <a:spcPts val="1600"/>
              </a:spcBef>
              <a:spcAft>
                <a:spcPts val="0"/>
              </a:spcAft>
              <a:buNone/>
            </a:pPr>
            <a:r>
              <a:rPr lang="en">
                <a:latin typeface="Montserrat SemiBold"/>
                <a:ea typeface="Montserrat SemiBold"/>
                <a:cs typeface="Montserrat SemiBold"/>
                <a:sym typeface="Montserrat SemiBold"/>
              </a:rPr>
              <a:t>The motivation of DSSS technique comes from channel capacity theorem. It says that we can have good communication performance by increasing bandwidth even when signal-to-noise power is low.</a:t>
            </a:r>
            <a:endParaRPr>
              <a:latin typeface="Montserrat SemiBold"/>
              <a:ea typeface="Montserrat SemiBold"/>
              <a:cs typeface="Montserrat SemiBold"/>
              <a:sym typeface="Montserrat SemiBold"/>
            </a:endParaRPr>
          </a:p>
          <a:p>
            <a:pPr indent="0" lvl="0" marL="0" rtl="0" algn="l">
              <a:spcBef>
                <a:spcPts val="1600"/>
              </a:spcBef>
              <a:spcAft>
                <a:spcPts val="1600"/>
              </a:spcAft>
              <a:buNone/>
            </a:pPr>
            <a:r>
              <a:rPr lang="en">
                <a:latin typeface="Montserrat SemiBold"/>
                <a:ea typeface="Montserrat SemiBold"/>
                <a:cs typeface="Montserrat SemiBold"/>
                <a:sym typeface="Montserrat SemiBold"/>
              </a:rPr>
              <a:t>Whenever a user wants to send data using this DSSS technique, each and every bit of the user data is multiplied by a secret code, called as chipping code. This chipping code is nothing but the spreading code which is multiplied with the original message and transmitted. The receiver uses the same code to retrieve the original message.</a:t>
            </a:r>
            <a:endParaRPr>
              <a:latin typeface="Montserrat SemiBold"/>
              <a:ea typeface="Montserrat SemiBold"/>
              <a:cs typeface="Montserrat SemiBold"/>
              <a:sym typeface="Montserrat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2" name="Shape 122"/>
        <p:cNvGrpSpPr/>
        <p:nvPr/>
      </p:nvGrpSpPr>
      <p:grpSpPr>
        <a:xfrm>
          <a:off x="0" y="0"/>
          <a:ext cx="0" cy="0"/>
          <a:chOff x="0" y="0"/>
          <a:chExt cx="0" cy="0"/>
        </a:xfrm>
      </p:grpSpPr>
      <p:sp>
        <p:nvSpPr>
          <p:cNvPr id="123" name="Google Shape;123;p21"/>
          <p:cNvSpPr txBox="1"/>
          <p:nvPr>
            <p:ph idx="1" type="body"/>
          </p:nvPr>
        </p:nvSpPr>
        <p:spPr>
          <a:xfrm>
            <a:off x="561150" y="3135400"/>
            <a:ext cx="8120700" cy="1714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solidFill>
                  <a:srgbClr val="000000"/>
                </a:solidFill>
                <a:latin typeface="Montserrat SemiBold"/>
                <a:ea typeface="Montserrat SemiBold"/>
                <a:cs typeface="Montserrat SemiBold"/>
                <a:sym typeface="Montserrat SemiBold"/>
              </a:rPr>
              <a:t>It provides security of transmission because receiver must know pseudo-random sequence to get transmitted data signal. Otherwise, receiver can’t detect original message signal, and it only sees transmitted signal as a noise. This property make it suitable to use for military communication systems. DSSS also enables to usage of a bandwidth by multiple users because each user multiply its message signal by different pseudo-random sequence, and a receiver gets its message signal if it has transmitter pseudo-random sequence.</a:t>
            </a:r>
            <a:endParaRPr sz="1300">
              <a:solidFill>
                <a:srgbClr val="000000"/>
              </a:solidFill>
              <a:latin typeface="Montserrat SemiBold"/>
              <a:ea typeface="Montserrat SemiBold"/>
              <a:cs typeface="Montserrat SemiBold"/>
              <a:sym typeface="Montserrat SemiBold"/>
            </a:endParaRPr>
          </a:p>
        </p:txBody>
      </p:sp>
      <p:pic>
        <p:nvPicPr>
          <p:cNvPr id="124" name="Google Shape;124;p21"/>
          <p:cNvPicPr preferRelativeResize="0"/>
          <p:nvPr/>
        </p:nvPicPr>
        <p:blipFill>
          <a:blip r:embed="rId3">
            <a:alphaModFix/>
          </a:blip>
          <a:stretch>
            <a:fillRect/>
          </a:stretch>
        </p:blipFill>
        <p:spPr>
          <a:xfrm>
            <a:off x="1193400" y="302900"/>
            <a:ext cx="6648000" cy="2548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