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95" r:id="rId4"/>
    <p:sldId id="280" r:id="rId5"/>
    <p:sldId id="270" r:id="rId6"/>
    <p:sldId id="298" r:id="rId7"/>
    <p:sldId id="299" r:id="rId8"/>
    <p:sldId id="271" r:id="rId9"/>
    <p:sldId id="281" r:id="rId10"/>
    <p:sldId id="258" r:id="rId11"/>
    <p:sldId id="300" r:id="rId12"/>
    <p:sldId id="263" r:id="rId13"/>
    <p:sldId id="296" r:id="rId14"/>
    <p:sldId id="301" r:id="rId15"/>
    <p:sldId id="302" r:id="rId16"/>
    <p:sldId id="307" r:id="rId17"/>
    <p:sldId id="308" r:id="rId18"/>
    <p:sldId id="303" r:id="rId19"/>
    <p:sldId id="304" r:id="rId20"/>
    <p:sldId id="30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181271-E572-476F-A60C-76AC50F2474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2126BC56-15F5-4A5F-B9AF-3B978D3CFDD5}">
      <dgm:prSet phldrT="[Text]"/>
      <dgm:spPr/>
      <dgm:t>
        <a:bodyPr/>
        <a:lstStyle/>
        <a:p>
          <a:r>
            <a:rPr lang="en-IN" dirty="0"/>
            <a:t>Cash Flows </a:t>
          </a:r>
        </a:p>
      </dgm:t>
    </dgm:pt>
    <dgm:pt modelId="{BB4481D4-7CB8-4131-B312-57C246E56B9F}" type="parTrans" cxnId="{6809B40F-0C68-4905-A8C1-97D3FCF1173C}">
      <dgm:prSet/>
      <dgm:spPr/>
      <dgm:t>
        <a:bodyPr/>
        <a:lstStyle/>
        <a:p>
          <a:endParaRPr lang="en-IN"/>
        </a:p>
      </dgm:t>
    </dgm:pt>
    <dgm:pt modelId="{4E52C827-835A-4FEB-BCD8-A19DAB0F6C28}" type="sibTrans" cxnId="{6809B40F-0C68-4905-A8C1-97D3FCF1173C}">
      <dgm:prSet/>
      <dgm:spPr/>
      <dgm:t>
        <a:bodyPr/>
        <a:lstStyle/>
        <a:p>
          <a:endParaRPr lang="en-IN"/>
        </a:p>
      </dgm:t>
    </dgm:pt>
    <dgm:pt modelId="{75E14035-DE50-48D3-92C8-EB6B529D904E}">
      <dgm:prSet phldrT="[Text]"/>
      <dgm:spPr/>
      <dgm:t>
        <a:bodyPr/>
        <a:lstStyle/>
        <a:p>
          <a:r>
            <a:rPr lang="en-IN" dirty="0"/>
            <a:t>Inflows</a:t>
          </a:r>
        </a:p>
      </dgm:t>
    </dgm:pt>
    <dgm:pt modelId="{DCE2161A-363A-4BC5-B750-84F0886CD193}" type="parTrans" cxnId="{8696B5E0-D79A-495E-8BD5-3DE1E07139AE}">
      <dgm:prSet/>
      <dgm:spPr/>
      <dgm:t>
        <a:bodyPr/>
        <a:lstStyle/>
        <a:p>
          <a:endParaRPr lang="en-IN"/>
        </a:p>
      </dgm:t>
    </dgm:pt>
    <dgm:pt modelId="{DAEEF90F-E6EF-4A02-8EC6-92D76E930974}" type="sibTrans" cxnId="{8696B5E0-D79A-495E-8BD5-3DE1E07139AE}">
      <dgm:prSet/>
      <dgm:spPr/>
      <dgm:t>
        <a:bodyPr/>
        <a:lstStyle/>
        <a:p>
          <a:endParaRPr lang="en-IN"/>
        </a:p>
      </dgm:t>
    </dgm:pt>
    <dgm:pt modelId="{832BDC51-CDB1-4905-89F5-A5C4DD6C1962}">
      <dgm:prSet phldrT="[Text]"/>
      <dgm:spPr/>
      <dgm:t>
        <a:bodyPr/>
        <a:lstStyle/>
        <a:p>
          <a:r>
            <a:rPr lang="en-IN" dirty="0"/>
            <a:t>Transactions that increase cash and cash equivalents </a:t>
          </a:r>
        </a:p>
      </dgm:t>
    </dgm:pt>
    <dgm:pt modelId="{137EE585-183B-4084-A4C9-8899C9AEE548}" type="parTrans" cxnId="{0D685B01-2D9C-4BFF-ADA3-E6BA07519547}">
      <dgm:prSet/>
      <dgm:spPr/>
      <dgm:t>
        <a:bodyPr/>
        <a:lstStyle/>
        <a:p>
          <a:endParaRPr lang="en-IN"/>
        </a:p>
      </dgm:t>
    </dgm:pt>
    <dgm:pt modelId="{6EA2D520-4273-4341-A0D4-6A37AE9FFA44}" type="sibTrans" cxnId="{0D685B01-2D9C-4BFF-ADA3-E6BA07519547}">
      <dgm:prSet/>
      <dgm:spPr/>
      <dgm:t>
        <a:bodyPr/>
        <a:lstStyle/>
        <a:p>
          <a:endParaRPr lang="en-IN"/>
        </a:p>
      </dgm:t>
    </dgm:pt>
    <dgm:pt modelId="{00C5A80F-6C81-40B8-9FAC-A690BA4BAE88}">
      <dgm:prSet phldrT="[Text]"/>
      <dgm:spPr/>
      <dgm:t>
        <a:bodyPr/>
        <a:lstStyle/>
        <a:p>
          <a:r>
            <a:rPr lang="en-IN" dirty="0"/>
            <a:t>Outflows</a:t>
          </a:r>
        </a:p>
      </dgm:t>
    </dgm:pt>
    <dgm:pt modelId="{F26C3EC2-E160-4B1D-9577-E7FDF0F582BE}" type="parTrans" cxnId="{20DBF8AD-2E07-4904-BFCA-E69C2B23453D}">
      <dgm:prSet/>
      <dgm:spPr/>
      <dgm:t>
        <a:bodyPr/>
        <a:lstStyle/>
        <a:p>
          <a:endParaRPr lang="en-IN"/>
        </a:p>
      </dgm:t>
    </dgm:pt>
    <dgm:pt modelId="{A0068209-ECF0-4CC5-A4A6-1366917065FF}" type="sibTrans" cxnId="{20DBF8AD-2E07-4904-BFCA-E69C2B23453D}">
      <dgm:prSet/>
      <dgm:spPr/>
      <dgm:t>
        <a:bodyPr/>
        <a:lstStyle/>
        <a:p>
          <a:endParaRPr lang="en-IN"/>
        </a:p>
      </dgm:t>
    </dgm:pt>
    <dgm:pt modelId="{35A36DF5-3E52-4EF8-B7BA-282CBAD2C6C8}">
      <dgm:prSet phldrT="[Text]"/>
      <dgm:spPr/>
      <dgm:t>
        <a:bodyPr/>
        <a:lstStyle/>
        <a:p>
          <a:r>
            <a:rPr lang="en-IN" dirty="0"/>
            <a:t>Transactions that decrease cash and cash equivalents </a:t>
          </a:r>
        </a:p>
      </dgm:t>
    </dgm:pt>
    <dgm:pt modelId="{26C71FBD-8EB5-4661-A230-471CA464EBA4}" type="parTrans" cxnId="{7E96A8F5-77E6-42D8-A520-98552709299B}">
      <dgm:prSet/>
      <dgm:spPr/>
      <dgm:t>
        <a:bodyPr/>
        <a:lstStyle/>
        <a:p>
          <a:endParaRPr lang="en-IN"/>
        </a:p>
      </dgm:t>
    </dgm:pt>
    <dgm:pt modelId="{D2B837BA-25C1-4CA7-ABFC-1A2E206E01A7}" type="sibTrans" cxnId="{7E96A8F5-77E6-42D8-A520-98552709299B}">
      <dgm:prSet/>
      <dgm:spPr/>
      <dgm:t>
        <a:bodyPr/>
        <a:lstStyle/>
        <a:p>
          <a:endParaRPr lang="en-IN"/>
        </a:p>
      </dgm:t>
    </dgm:pt>
    <dgm:pt modelId="{F64388E2-1BB1-4697-A306-D3EED6B7632C}" type="pres">
      <dgm:prSet presAssocID="{6F181271-E572-476F-A60C-76AC50F2474F}" presName="diagram" presStyleCnt="0">
        <dgm:presLayoutVars>
          <dgm:chPref val="1"/>
          <dgm:dir/>
          <dgm:animOne val="branch"/>
          <dgm:animLvl val="lvl"/>
          <dgm:resizeHandles val="exact"/>
        </dgm:presLayoutVars>
      </dgm:prSet>
      <dgm:spPr/>
    </dgm:pt>
    <dgm:pt modelId="{579EED9D-32FB-4D58-8DA1-4711BACFE260}" type="pres">
      <dgm:prSet presAssocID="{2126BC56-15F5-4A5F-B9AF-3B978D3CFDD5}" presName="root1" presStyleCnt="0"/>
      <dgm:spPr/>
    </dgm:pt>
    <dgm:pt modelId="{118C6168-8C07-402B-8374-9A14152ECF09}" type="pres">
      <dgm:prSet presAssocID="{2126BC56-15F5-4A5F-B9AF-3B978D3CFDD5}" presName="LevelOneTextNode" presStyleLbl="node0" presStyleIdx="0" presStyleCnt="1">
        <dgm:presLayoutVars>
          <dgm:chPref val="3"/>
        </dgm:presLayoutVars>
      </dgm:prSet>
      <dgm:spPr/>
    </dgm:pt>
    <dgm:pt modelId="{69AA9F46-D401-4658-BAFC-4824AA60D190}" type="pres">
      <dgm:prSet presAssocID="{2126BC56-15F5-4A5F-B9AF-3B978D3CFDD5}" presName="level2hierChild" presStyleCnt="0"/>
      <dgm:spPr/>
    </dgm:pt>
    <dgm:pt modelId="{F1117DE8-9795-4736-9200-60C1129009C0}" type="pres">
      <dgm:prSet presAssocID="{DCE2161A-363A-4BC5-B750-84F0886CD193}" presName="conn2-1" presStyleLbl="parChTrans1D2" presStyleIdx="0" presStyleCnt="2"/>
      <dgm:spPr/>
    </dgm:pt>
    <dgm:pt modelId="{2B7EA25A-A03A-4097-8A56-A215148503F5}" type="pres">
      <dgm:prSet presAssocID="{DCE2161A-363A-4BC5-B750-84F0886CD193}" presName="connTx" presStyleLbl="parChTrans1D2" presStyleIdx="0" presStyleCnt="2"/>
      <dgm:spPr/>
    </dgm:pt>
    <dgm:pt modelId="{2AD8D089-D120-4F14-9259-A6FE506BF240}" type="pres">
      <dgm:prSet presAssocID="{75E14035-DE50-48D3-92C8-EB6B529D904E}" presName="root2" presStyleCnt="0"/>
      <dgm:spPr/>
    </dgm:pt>
    <dgm:pt modelId="{05D756BC-73D8-45EA-9882-24AE84A44340}" type="pres">
      <dgm:prSet presAssocID="{75E14035-DE50-48D3-92C8-EB6B529D904E}" presName="LevelTwoTextNode" presStyleLbl="node2" presStyleIdx="0" presStyleCnt="2" custLinFactNeighborX="-924" custLinFactNeighborY="-2426">
        <dgm:presLayoutVars>
          <dgm:chPref val="3"/>
        </dgm:presLayoutVars>
      </dgm:prSet>
      <dgm:spPr/>
    </dgm:pt>
    <dgm:pt modelId="{520862F8-F14D-4641-AFC5-73CAADFB80EA}" type="pres">
      <dgm:prSet presAssocID="{75E14035-DE50-48D3-92C8-EB6B529D904E}" presName="level3hierChild" presStyleCnt="0"/>
      <dgm:spPr/>
    </dgm:pt>
    <dgm:pt modelId="{5EC2FB0C-EBD4-4073-840B-06F179C23435}" type="pres">
      <dgm:prSet presAssocID="{137EE585-183B-4084-A4C9-8899C9AEE548}" presName="conn2-1" presStyleLbl="parChTrans1D3" presStyleIdx="0" presStyleCnt="2"/>
      <dgm:spPr/>
    </dgm:pt>
    <dgm:pt modelId="{2D320B9A-ACF2-4C77-9C36-16E295C5EFE1}" type="pres">
      <dgm:prSet presAssocID="{137EE585-183B-4084-A4C9-8899C9AEE548}" presName="connTx" presStyleLbl="parChTrans1D3" presStyleIdx="0" presStyleCnt="2"/>
      <dgm:spPr/>
    </dgm:pt>
    <dgm:pt modelId="{78F3FBFB-3CA9-4FAF-951A-69DAE20C59C5}" type="pres">
      <dgm:prSet presAssocID="{832BDC51-CDB1-4905-89F5-A5C4DD6C1962}" presName="root2" presStyleCnt="0"/>
      <dgm:spPr/>
    </dgm:pt>
    <dgm:pt modelId="{7B909324-69A4-4AAC-B0BF-B57B9B3CB8BF}" type="pres">
      <dgm:prSet presAssocID="{832BDC51-CDB1-4905-89F5-A5C4DD6C1962}" presName="LevelTwoTextNode" presStyleLbl="node3" presStyleIdx="0" presStyleCnt="2">
        <dgm:presLayoutVars>
          <dgm:chPref val="3"/>
        </dgm:presLayoutVars>
      </dgm:prSet>
      <dgm:spPr/>
    </dgm:pt>
    <dgm:pt modelId="{7057B07A-2AC6-421B-8AC6-D7231DBA5138}" type="pres">
      <dgm:prSet presAssocID="{832BDC51-CDB1-4905-89F5-A5C4DD6C1962}" presName="level3hierChild" presStyleCnt="0"/>
      <dgm:spPr/>
    </dgm:pt>
    <dgm:pt modelId="{8FD2042E-97B2-40D3-9D1F-5EF6F7F790D6}" type="pres">
      <dgm:prSet presAssocID="{F26C3EC2-E160-4B1D-9577-E7FDF0F582BE}" presName="conn2-1" presStyleLbl="parChTrans1D2" presStyleIdx="1" presStyleCnt="2"/>
      <dgm:spPr/>
    </dgm:pt>
    <dgm:pt modelId="{A4E13E68-82FE-44FD-8146-8A00BFFA2293}" type="pres">
      <dgm:prSet presAssocID="{F26C3EC2-E160-4B1D-9577-E7FDF0F582BE}" presName="connTx" presStyleLbl="parChTrans1D2" presStyleIdx="1" presStyleCnt="2"/>
      <dgm:spPr/>
    </dgm:pt>
    <dgm:pt modelId="{A3B56FF4-628C-49E8-9CC3-2194DB3C83FB}" type="pres">
      <dgm:prSet presAssocID="{00C5A80F-6C81-40B8-9FAC-A690BA4BAE88}" presName="root2" presStyleCnt="0"/>
      <dgm:spPr/>
    </dgm:pt>
    <dgm:pt modelId="{9B15223D-6C87-41FD-917C-569F601505B0}" type="pres">
      <dgm:prSet presAssocID="{00C5A80F-6C81-40B8-9FAC-A690BA4BAE88}" presName="LevelTwoTextNode" presStyleLbl="node2" presStyleIdx="1" presStyleCnt="2">
        <dgm:presLayoutVars>
          <dgm:chPref val="3"/>
        </dgm:presLayoutVars>
      </dgm:prSet>
      <dgm:spPr/>
    </dgm:pt>
    <dgm:pt modelId="{FEEC6F9F-0C02-4A35-8B30-C2032CE6E885}" type="pres">
      <dgm:prSet presAssocID="{00C5A80F-6C81-40B8-9FAC-A690BA4BAE88}" presName="level3hierChild" presStyleCnt="0"/>
      <dgm:spPr/>
    </dgm:pt>
    <dgm:pt modelId="{D793FF6B-F6E2-4D39-8B04-B51D2FE938E8}" type="pres">
      <dgm:prSet presAssocID="{26C71FBD-8EB5-4661-A230-471CA464EBA4}" presName="conn2-1" presStyleLbl="parChTrans1D3" presStyleIdx="1" presStyleCnt="2"/>
      <dgm:spPr/>
    </dgm:pt>
    <dgm:pt modelId="{908B2A24-3DE5-48FA-9BDC-DEACD6676735}" type="pres">
      <dgm:prSet presAssocID="{26C71FBD-8EB5-4661-A230-471CA464EBA4}" presName="connTx" presStyleLbl="parChTrans1D3" presStyleIdx="1" presStyleCnt="2"/>
      <dgm:spPr/>
    </dgm:pt>
    <dgm:pt modelId="{E11B2C0C-2F49-4B01-BC0A-4630409960DF}" type="pres">
      <dgm:prSet presAssocID="{35A36DF5-3E52-4EF8-B7BA-282CBAD2C6C8}" presName="root2" presStyleCnt="0"/>
      <dgm:spPr/>
    </dgm:pt>
    <dgm:pt modelId="{1924BD76-BFC2-4DDB-A915-2E9D0785E8FB}" type="pres">
      <dgm:prSet presAssocID="{35A36DF5-3E52-4EF8-B7BA-282CBAD2C6C8}" presName="LevelTwoTextNode" presStyleLbl="node3" presStyleIdx="1" presStyleCnt="2">
        <dgm:presLayoutVars>
          <dgm:chPref val="3"/>
        </dgm:presLayoutVars>
      </dgm:prSet>
      <dgm:spPr/>
    </dgm:pt>
    <dgm:pt modelId="{4D34599E-DA07-45F3-83F8-46752ECB94B2}" type="pres">
      <dgm:prSet presAssocID="{35A36DF5-3E52-4EF8-B7BA-282CBAD2C6C8}" presName="level3hierChild" presStyleCnt="0"/>
      <dgm:spPr/>
    </dgm:pt>
  </dgm:ptLst>
  <dgm:cxnLst>
    <dgm:cxn modelId="{BE78FB00-2419-4276-A5E5-441239B38DD8}" type="presOf" srcId="{DCE2161A-363A-4BC5-B750-84F0886CD193}" destId="{2B7EA25A-A03A-4097-8A56-A215148503F5}" srcOrd="1" destOrd="0" presId="urn:microsoft.com/office/officeart/2005/8/layout/hierarchy2"/>
    <dgm:cxn modelId="{0D685B01-2D9C-4BFF-ADA3-E6BA07519547}" srcId="{75E14035-DE50-48D3-92C8-EB6B529D904E}" destId="{832BDC51-CDB1-4905-89F5-A5C4DD6C1962}" srcOrd="0" destOrd="0" parTransId="{137EE585-183B-4084-A4C9-8899C9AEE548}" sibTransId="{6EA2D520-4273-4341-A0D4-6A37AE9FFA44}"/>
    <dgm:cxn modelId="{F386F40C-E6E0-4209-841E-B4A88CA8E0CB}" type="presOf" srcId="{26C71FBD-8EB5-4661-A230-471CA464EBA4}" destId="{908B2A24-3DE5-48FA-9BDC-DEACD6676735}" srcOrd="1" destOrd="0" presId="urn:microsoft.com/office/officeart/2005/8/layout/hierarchy2"/>
    <dgm:cxn modelId="{6809B40F-0C68-4905-A8C1-97D3FCF1173C}" srcId="{6F181271-E572-476F-A60C-76AC50F2474F}" destId="{2126BC56-15F5-4A5F-B9AF-3B978D3CFDD5}" srcOrd="0" destOrd="0" parTransId="{BB4481D4-7CB8-4131-B312-57C246E56B9F}" sibTransId="{4E52C827-835A-4FEB-BCD8-A19DAB0F6C28}"/>
    <dgm:cxn modelId="{D746F62A-768B-4C28-94A7-CD867B0988A7}" type="presOf" srcId="{832BDC51-CDB1-4905-89F5-A5C4DD6C1962}" destId="{7B909324-69A4-4AAC-B0BF-B57B9B3CB8BF}" srcOrd="0" destOrd="0" presId="urn:microsoft.com/office/officeart/2005/8/layout/hierarchy2"/>
    <dgm:cxn modelId="{3E6B3343-AFF5-4411-837C-E44B859355B8}" type="presOf" srcId="{6F181271-E572-476F-A60C-76AC50F2474F}" destId="{F64388E2-1BB1-4697-A306-D3EED6B7632C}" srcOrd="0" destOrd="0" presId="urn:microsoft.com/office/officeart/2005/8/layout/hierarchy2"/>
    <dgm:cxn modelId="{A51F3E70-4050-4709-A25D-D59C032BEDB3}" type="presOf" srcId="{137EE585-183B-4084-A4C9-8899C9AEE548}" destId="{2D320B9A-ACF2-4C77-9C36-16E295C5EFE1}" srcOrd="1" destOrd="0" presId="urn:microsoft.com/office/officeart/2005/8/layout/hierarchy2"/>
    <dgm:cxn modelId="{F3F15878-3947-415D-B4C4-FA57D2ADDE50}" type="presOf" srcId="{26C71FBD-8EB5-4661-A230-471CA464EBA4}" destId="{D793FF6B-F6E2-4D39-8B04-B51D2FE938E8}" srcOrd="0" destOrd="0" presId="urn:microsoft.com/office/officeart/2005/8/layout/hierarchy2"/>
    <dgm:cxn modelId="{6612D88A-50B0-4FFB-AF2E-5F65A303C367}" type="presOf" srcId="{F26C3EC2-E160-4B1D-9577-E7FDF0F582BE}" destId="{A4E13E68-82FE-44FD-8146-8A00BFFA2293}" srcOrd="1" destOrd="0" presId="urn:microsoft.com/office/officeart/2005/8/layout/hierarchy2"/>
    <dgm:cxn modelId="{CDB5E691-0892-4380-8D78-2BA89F120EBF}" type="presOf" srcId="{2126BC56-15F5-4A5F-B9AF-3B978D3CFDD5}" destId="{118C6168-8C07-402B-8374-9A14152ECF09}" srcOrd="0" destOrd="0" presId="urn:microsoft.com/office/officeart/2005/8/layout/hierarchy2"/>
    <dgm:cxn modelId="{C1175592-9E54-4ACE-8705-14EC472DBDED}" type="presOf" srcId="{00C5A80F-6C81-40B8-9FAC-A690BA4BAE88}" destId="{9B15223D-6C87-41FD-917C-569F601505B0}" srcOrd="0" destOrd="0" presId="urn:microsoft.com/office/officeart/2005/8/layout/hierarchy2"/>
    <dgm:cxn modelId="{E8AD72A6-7F40-463B-9F96-F3BF8406676A}" type="presOf" srcId="{DCE2161A-363A-4BC5-B750-84F0886CD193}" destId="{F1117DE8-9795-4736-9200-60C1129009C0}" srcOrd="0" destOrd="0" presId="urn:microsoft.com/office/officeart/2005/8/layout/hierarchy2"/>
    <dgm:cxn modelId="{20DBF8AD-2E07-4904-BFCA-E69C2B23453D}" srcId="{2126BC56-15F5-4A5F-B9AF-3B978D3CFDD5}" destId="{00C5A80F-6C81-40B8-9FAC-A690BA4BAE88}" srcOrd="1" destOrd="0" parTransId="{F26C3EC2-E160-4B1D-9577-E7FDF0F582BE}" sibTransId="{A0068209-ECF0-4CC5-A4A6-1366917065FF}"/>
    <dgm:cxn modelId="{1DEA01DA-DFAB-4CD9-A19C-5CAB3BA8C35B}" type="presOf" srcId="{75E14035-DE50-48D3-92C8-EB6B529D904E}" destId="{05D756BC-73D8-45EA-9882-24AE84A44340}" srcOrd="0" destOrd="0" presId="urn:microsoft.com/office/officeart/2005/8/layout/hierarchy2"/>
    <dgm:cxn modelId="{8696B5E0-D79A-495E-8BD5-3DE1E07139AE}" srcId="{2126BC56-15F5-4A5F-B9AF-3B978D3CFDD5}" destId="{75E14035-DE50-48D3-92C8-EB6B529D904E}" srcOrd="0" destOrd="0" parTransId="{DCE2161A-363A-4BC5-B750-84F0886CD193}" sibTransId="{DAEEF90F-E6EF-4A02-8EC6-92D76E930974}"/>
    <dgm:cxn modelId="{A31472E9-54A1-47A1-AB35-BEDCBD07DDE3}" type="presOf" srcId="{137EE585-183B-4084-A4C9-8899C9AEE548}" destId="{5EC2FB0C-EBD4-4073-840B-06F179C23435}" srcOrd="0" destOrd="0" presId="urn:microsoft.com/office/officeart/2005/8/layout/hierarchy2"/>
    <dgm:cxn modelId="{7E96A8F5-77E6-42D8-A520-98552709299B}" srcId="{00C5A80F-6C81-40B8-9FAC-A690BA4BAE88}" destId="{35A36DF5-3E52-4EF8-B7BA-282CBAD2C6C8}" srcOrd="0" destOrd="0" parTransId="{26C71FBD-8EB5-4661-A230-471CA464EBA4}" sibTransId="{D2B837BA-25C1-4CA7-ABFC-1A2E206E01A7}"/>
    <dgm:cxn modelId="{51DB68FD-A94F-4186-82B5-81D7D5FCBC64}" type="presOf" srcId="{35A36DF5-3E52-4EF8-B7BA-282CBAD2C6C8}" destId="{1924BD76-BFC2-4DDB-A915-2E9D0785E8FB}" srcOrd="0" destOrd="0" presId="urn:microsoft.com/office/officeart/2005/8/layout/hierarchy2"/>
    <dgm:cxn modelId="{694CACFD-1D64-4CA9-AC58-B83EC5969B55}" type="presOf" srcId="{F26C3EC2-E160-4B1D-9577-E7FDF0F582BE}" destId="{8FD2042E-97B2-40D3-9D1F-5EF6F7F790D6}" srcOrd="0" destOrd="0" presId="urn:microsoft.com/office/officeart/2005/8/layout/hierarchy2"/>
    <dgm:cxn modelId="{57BF551E-3C35-4301-82A3-6AA0AC60A6C5}" type="presParOf" srcId="{F64388E2-1BB1-4697-A306-D3EED6B7632C}" destId="{579EED9D-32FB-4D58-8DA1-4711BACFE260}" srcOrd="0" destOrd="0" presId="urn:microsoft.com/office/officeart/2005/8/layout/hierarchy2"/>
    <dgm:cxn modelId="{49772B0F-B670-4EA9-B6EF-7F185DBC2BE9}" type="presParOf" srcId="{579EED9D-32FB-4D58-8DA1-4711BACFE260}" destId="{118C6168-8C07-402B-8374-9A14152ECF09}" srcOrd="0" destOrd="0" presId="urn:microsoft.com/office/officeart/2005/8/layout/hierarchy2"/>
    <dgm:cxn modelId="{11E2B0DC-9872-4A60-BC50-44EC10DA1EF3}" type="presParOf" srcId="{579EED9D-32FB-4D58-8DA1-4711BACFE260}" destId="{69AA9F46-D401-4658-BAFC-4824AA60D190}" srcOrd="1" destOrd="0" presId="urn:microsoft.com/office/officeart/2005/8/layout/hierarchy2"/>
    <dgm:cxn modelId="{306BEA89-ACDE-456F-BA37-D16E9F301FD6}" type="presParOf" srcId="{69AA9F46-D401-4658-BAFC-4824AA60D190}" destId="{F1117DE8-9795-4736-9200-60C1129009C0}" srcOrd="0" destOrd="0" presId="urn:microsoft.com/office/officeart/2005/8/layout/hierarchy2"/>
    <dgm:cxn modelId="{C8E0C012-001D-45B0-A973-2A14E15E6D2A}" type="presParOf" srcId="{F1117DE8-9795-4736-9200-60C1129009C0}" destId="{2B7EA25A-A03A-4097-8A56-A215148503F5}" srcOrd="0" destOrd="0" presId="urn:microsoft.com/office/officeart/2005/8/layout/hierarchy2"/>
    <dgm:cxn modelId="{DDB36E07-175B-495C-B573-4BB9A2AB8BC4}" type="presParOf" srcId="{69AA9F46-D401-4658-BAFC-4824AA60D190}" destId="{2AD8D089-D120-4F14-9259-A6FE506BF240}" srcOrd="1" destOrd="0" presId="urn:microsoft.com/office/officeart/2005/8/layout/hierarchy2"/>
    <dgm:cxn modelId="{2FA9A15A-0167-44C9-80DE-3A2F5D6EBF65}" type="presParOf" srcId="{2AD8D089-D120-4F14-9259-A6FE506BF240}" destId="{05D756BC-73D8-45EA-9882-24AE84A44340}" srcOrd="0" destOrd="0" presId="urn:microsoft.com/office/officeart/2005/8/layout/hierarchy2"/>
    <dgm:cxn modelId="{150B497D-9FE6-46FA-ABAE-93B437E8FAA0}" type="presParOf" srcId="{2AD8D089-D120-4F14-9259-A6FE506BF240}" destId="{520862F8-F14D-4641-AFC5-73CAADFB80EA}" srcOrd="1" destOrd="0" presId="urn:microsoft.com/office/officeart/2005/8/layout/hierarchy2"/>
    <dgm:cxn modelId="{42DD4EBC-EE90-40EB-B3C1-5F6444FCEC71}" type="presParOf" srcId="{520862F8-F14D-4641-AFC5-73CAADFB80EA}" destId="{5EC2FB0C-EBD4-4073-840B-06F179C23435}" srcOrd="0" destOrd="0" presId="urn:microsoft.com/office/officeart/2005/8/layout/hierarchy2"/>
    <dgm:cxn modelId="{8CB9BF14-3FC1-499B-B3D6-16C41DCAD876}" type="presParOf" srcId="{5EC2FB0C-EBD4-4073-840B-06F179C23435}" destId="{2D320B9A-ACF2-4C77-9C36-16E295C5EFE1}" srcOrd="0" destOrd="0" presId="urn:microsoft.com/office/officeart/2005/8/layout/hierarchy2"/>
    <dgm:cxn modelId="{FBE4D005-CB37-49E2-B17B-E609C2D7DF7E}" type="presParOf" srcId="{520862F8-F14D-4641-AFC5-73CAADFB80EA}" destId="{78F3FBFB-3CA9-4FAF-951A-69DAE20C59C5}" srcOrd="1" destOrd="0" presId="urn:microsoft.com/office/officeart/2005/8/layout/hierarchy2"/>
    <dgm:cxn modelId="{7D89211D-2C4B-4A3C-BF01-4095D40C49E7}" type="presParOf" srcId="{78F3FBFB-3CA9-4FAF-951A-69DAE20C59C5}" destId="{7B909324-69A4-4AAC-B0BF-B57B9B3CB8BF}" srcOrd="0" destOrd="0" presId="urn:microsoft.com/office/officeart/2005/8/layout/hierarchy2"/>
    <dgm:cxn modelId="{3A8D04CC-2657-49B7-89A7-C86437EF8A46}" type="presParOf" srcId="{78F3FBFB-3CA9-4FAF-951A-69DAE20C59C5}" destId="{7057B07A-2AC6-421B-8AC6-D7231DBA5138}" srcOrd="1" destOrd="0" presId="urn:microsoft.com/office/officeart/2005/8/layout/hierarchy2"/>
    <dgm:cxn modelId="{91103F6F-D00F-4FD4-A9D3-36B853AE77F3}" type="presParOf" srcId="{69AA9F46-D401-4658-BAFC-4824AA60D190}" destId="{8FD2042E-97B2-40D3-9D1F-5EF6F7F790D6}" srcOrd="2" destOrd="0" presId="urn:microsoft.com/office/officeart/2005/8/layout/hierarchy2"/>
    <dgm:cxn modelId="{3D445FF1-8966-4DC2-8BA8-09D5C9C3605D}" type="presParOf" srcId="{8FD2042E-97B2-40D3-9D1F-5EF6F7F790D6}" destId="{A4E13E68-82FE-44FD-8146-8A00BFFA2293}" srcOrd="0" destOrd="0" presId="urn:microsoft.com/office/officeart/2005/8/layout/hierarchy2"/>
    <dgm:cxn modelId="{1F94507A-5AEE-43E2-B7FB-DEE681DE2192}" type="presParOf" srcId="{69AA9F46-D401-4658-BAFC-4824AA60D190}" destId="{A3B56FF4-628C-49E8-9CC3-2194DB3C83FB}" srcOrd="3" destOrd="0" presId="urn:microsoft.com/office/officeart/2005/8/layout/hierarchy2"/>
    <dgm:cxn modelId="{9460E504-7BD1-400E-8CE6-83158574B276}" type="presParOf" srcId="{A3B56FF4-628C-49E8-9CC3-2194DB3C83FB}" destId="{9B15223D-6C87-41FD-917C-569F601505B0}" srcOrd="0" destOrd="0" presId="urn:microsoft.com/office/officeart/2005/8/layout/hierarchy2"/>
    <dgm:cxn modelId="{E263B9F3-1361-44EE-8AE5-DAA0D233B27D}" type="presParOf" srcId="{A3B56FF4-628C-49E8-9CC3-2194DB3C83FB}" destId="{FEEC6F9F-0C02-4A35-8B30-C2032CE6E885}" srcOrd="1" destOrd="0" presId="urn:microsoft.com/office/officeart/2005/8/layout/hierarchy2"/>
    <dgm:cxn modelId="{F1113D0B-B2EE-4B42-B29A-B77A1332D6EC}" type="presParOf" srcId="{FEEC6F9F-0C02-4A35-8B30-C2032CE6E885}" destId="{D793FF6B-F6E2-4D39-8B04-B51D2FE938E8}" srcOrd="0" destOrd="0" presId="urn:microsoft.com/office/officeart/2005/8/layout/hierarchy2"/>
    <dgm:cxn modelId="{8A5F54CC-B6CE-4DBE-A306-48497C631041}" type="presParOf" srcId="{D793FF6B-F6E2-4D39-8B04-B51D2FE938E8}" destId="{908B2A24-3DE5-48FA-9BDC-DEACD6676735}" srcOrd="0" destOrd="0" presId="urn:microsoft.com/office/officeart/2005/8/layout/hierarchy2"/>
    <dgm:cxn modelId="{B348ADA6-B562-4E19-84BD-65E4F03B7079}" type="presParOf" srcId="{FEEC6F9F-0C02-4A35-8B30-C2032CE6E885}" destId="{E11B2C0C-2F49-4B01-BC0A-4630409960DF}" srcOrd="1" destOrd="0" presId="urn:microsoft.com/office/officeart/2005/8/layout/hierarchy2"/>
    <dgm:cxn modelId="{F89B768F-F35E-448D-9652-2049C88F74FE}" type="presParOf" srcId="{E11B2C0C-2F49-4B01-BC0A-4630409960DF}" destId="{1924BD76-BFC2-4DDB-A915-2E9D0785E8FB}" srcOrd="0" destOrd="0" presId="urn:microsoft.com/office/officeart/2005/8/layout/hierarchy2"/>
    <dgm:cxn modelId="{7FC25D0E-AC46-4C6B-B870-D8832C91D7BF}" type="presParOf" srcId="{E11B2C0C-2F49-4B01-BC0A-4630409960DF}" destId="{4D34599E-DA07-45F3-83F8-46752ECB94B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C6168-8C07-402B-8374-9A14152ECF09}">
      <dsp:nvSpPr>
        <dsp:cNvPr id="0" name=""/>
        <dsp:cNvSpPr/>
      </dsp:nvSpPr>
      <dsp:spPr>
        <a:xfrm>
          <a:off x="280378" y="522138"/>
          <a:ext cx="1814144" cy="90707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Cash Flows </a:t>
          </a:r>
        </a:p>
      </dsp:txBody>
      <dsp:txXfrm>
        <a:off x="306945" y="548705"/>
        <a:ext cx="1761010" cy="853938"/>
      </dsp:txXfrm>
    </dsp:sp>
    <dsp:sp modelId="{F1117DE8-9795-4736-9200-60C1129009C0}">
      <dsp:nvSpPr>
        <dsp:cNvPr id="0" name=""/>
        <dsp:cNvSpPr/>
      </dsp:nvSpPr>
      <dsp:spPr>
        <a:xfrm rot="19417585">
          <a:off x="2008754" y="672769"/>
          <a:ext cx="880432" cy="83671"/>
        </a:xfrm>
        <a:custGeom>
          <a:avLst/>
          <a:gdLst/>
          <a:ahLst/>
          <a:cxnLst/>
          <a:rect l="0" t="0" r="0" b="0"/>
          <a:pathLst>
            <a:path>
              <a:moveTo>
                <a:pt x="0" y="41835"/>
              </a:moveTo>
              <a:lnTo>
                <a:pt x="880432" y="4183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426960" y="692594"/>
        <a:ext cx="44021" cy="44021"/>
      </dsp:txXfrm>
    </dsp:sp>
    <dsp:sp modelId="{05D756BC-73D8-45EA-9882-24AE84A44340}">
      <dsp:nvSpPr>
        <dsp:cNvPr id="0" name=""/>
        <dsp:cNvSpPr/>
      </dsp:nvSpPr>
      <dsp:spPr>
        <a:xfrm>
          <a:off x="2803418" y="0"/>
          <a:ext cx="1814144" cy="90707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Inflows</a:t>
          </a:r>
        </a:p>
      </dsp:txBody>
      <dsp:txXfrm>
        <a:off x="2829985" y="26567"/>
        <a:ext cx="1761010" cy="853938"/>
      </dsp:txXfrm>
    </dsp:sp>
    <dsp:sp modelId="{5EC2FB0C-EBD4-4073-840B-06F179C23435}">
      <dsp:nvSpPr>
        <dsp:cNvPr id="0" name=""/>
        <dsp:cNvSpPr/>
      </dsp:nvSpPr>
      <dsp:spPr>
        <a:xfrm rot="2647">
          <a:off x="4617563" y="411986"/>
          <a:ext cx="742420" cy="83671"/>
        </a:xfrm>
        <a:custGeom>
          <a:avLst/>
          <a:gdLst/>
          <a:ahLst/>
          <a:cxnLst/>
          <a:rect l="0" t="0" r="0" b="0"/>
          <a:pathLst>
            <a:path>
              <a:moveTo>
                <a:pt x="0" y="41835"/>
              </a:moveTo>
              <a:lnTo>
                <a:pt x="742420" y="4183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970212" y="435261"/>
        <a:ext cx="37121" cy="37121"/>
      </dsp:txXfrm>
    </dsp:sp>
    <dsp:sp modelId="{7B909324-69A4-4AAC-B0BF-B57B9B3CB8BF}">
      <dsp:nvSpPr>
        <dsp:cNvPr id="0" name=""/>
        <dsp:cNvSpPr/>
      </dsp:nvSpPr>
      <dsp:spPr>
        <a:xfrm>
          <a:off x="5359983" y="571"/>
          <a:ext cx="1814144" cy="90707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Transactions that increase cash and cash equivalents </a:t>
          </a:r>
        </a:p>
      </dsp:txBody>
      <dsp:txXfrm>
        <a:off x="5386550" y="27138"/>
        <a:ext cx="1761010" cy="853938"/>
      </dsp:txXfrm>
    </dsp:sp>
    <dsp:sp modelId="{8FD2042E-97B2-40D3-9D1F-5EF6F7F790D6}">
      <dsp:nvSpPr>
        <dsp:cNvPr id="0" name=""/>
        <dsp:cNvSpPr/>
      </dsp:nvSpPr>
      <dsp:spPr>
        <a:xfrm rot="2142401">
          <a:off x="2010526" y="1194621"/>
          <a:ext cx="893650" cy="83671"/>
        </a:xfrm>
        <a:custGeom>
          <a:avLst/>
          <a:gdLst/>
          <a:ahLst/>
          <a:cxnLst/>
          <a:rect l="0" t="0" r="0" b="0"/>
          <a:pathLst>
            <a:path>
              <a:moveTo>
                <a:pt x="0" y="41835"/>
              </a:moveTo>
              <a:lnTo>
                <a:pt x="893650" y="4183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435010" y="1214116"/>
        <a:ext cx="44682" cy="44682"/>
      </dsp:txXfrm>
    </dsp:sp>
    <dsp:sp modelId="{9B15223D-6C87-41FD-917C-569F601505B0}">
      <dsp:nvSpPr>
        <dsp:cNvPr id="0" name=""/>
        <dsp:cNvSpPr/>
      </dsp:nvSpPr>
      <dsp:spPr>
        <a:xfrm>
          <a:off x="2820181" y="1043704"/>
          <a:ext cx="1814144" cy="90707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Outflows</a:t>
          </a:r>
        </a:p>
      </dsp:txBody>
      <dsp:txXfrm>
        <a:off x="2846748" y="1070271"/>
        <a:ext cx="1761010" cy="853938"/>
      </dsp:txXfrm>
    </dsp:sp>
    <dsp:sp modelId="{D793FF6B-F6E2-4D39-8B04-B51D2FE938E8}">
      <dsp:nvSpPr>
        <dsp:cNvPr id="0" name=""/>
        <dsp:cNvSpPr/>
      </dsp:nvSpPr>
      <dsp:spPr>
        <a:xfrm>
          <a:off x="4634325" y="1455405"/>
          <a:ext cx="725657" cy="83671"/>
        </a:xfrm>
        <a:custGeom>
          <a:avLst/>
          <a:gdLst/>
          <a:ahLst/>
          <a:cxnLst/>
          <a:rect l="0" t="0" r="0" b="0"/>
          <a:pathLst>
            <a:path>
              <a:moveTo>
                <a:pt x="0" y="41835"/>
              </a:moveTo>
              <a:lnTo>
                <a:pt x="725657" y="4183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979013" y="1479099"/>
        <a:ext cx="36282" cy="36282"/>
      </dsp:txXfrm>
    </dsp:sp>
    <dsp:sp modelId="{1924BD76-BFC2-4DDB-A915-2E9D0785E8FB}">
      <dsp:nvSpPr>
        <dsp:cNvPr id="0" name=""/>
        <dsp:cNvSpPr/>
      </dsp:nvSpPr>
      <dsp:spPr>
        <a:xfrm>
          <a:off x="5359983" y="1043704"/>
          <a:ext cx="1814144" cy="90707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Transactions that decrease cash and cash equivalents </a:t>
          </a:r>
        </a:p>
      </dsp:txBody>
      <dsp:txXfrm>
        <a:off x="5386550" y="1070271"/>
        <a:ext cx="1761010" cy="85393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1533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8020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3628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0381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9332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8967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8199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1647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8899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2369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944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4283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522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2602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7887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2474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2/23/2021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41608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159497"/>
            <a:ext cx="8915399" cy="2269503"/>
          </a:xfrm>
        </p:spPr>
        <p:txBody>
          <a:bodyPr/>
          <a:lstStyle/>
          <a:p>
            <a:r>
              <a:rPr lang="en-US" b="1" dirty="0"/>
              <a:t>CASH FLOW STATEMENT</a:t>
            </a:r>
          </a:p>
        </p:txBody>
      </p:sp>
    </p:spTree>
    <p:extLst>
      <p:ext uri="{BB962C8B-B14F-4D97-AF65-F5344CB8AC3E}">
        <p14:creationId xmlns:p14="http://schemas.microsoft.com/office/powerpoint/2010/main" val="294359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0255" y="179108"/>
            <a:ext cx="8911687" cy="1101781"/>
          </a:xfrm>
        </p:spPr>
        <p:txBody>
          <a:bodyPr/>
          <a:lstStyle/>
          <a:p>
            <a:pPr algn="ctr"/>
            <a:r>
              <a:rPr lang="en-US" b="1" u="sng" dirty="0"/>
              <a:t>OPERATING ACTIVITIES </a:t>
            </a:r>
            <a:endParaRPr lang="en-US" u="sng" dirty="0"/>
          </a:p>
        </p:txBody>
      </p:sp>
      <p:sp>
        <p:nvSpPr>
          <p:cNvPr id="3" name="Content Placeholder 2"/>
          <p:cNvSpPr>
            <a:spLocks noGrp="1"/>
          </p:cNvSpPr>
          <p:nvPr>
            <p:ph idx="1"/>
          </p:nvPr>
        </p:nvSpPr>
        <p:spPr>
          <a:xfrm>
            <a:off x="1685040" y="1696825"/>
            <a:ext cx="10591801" cy="5811624"/>
          </a:xfrm>
        </p:spPr>
        <p:txBody>
          <a:bodyPr>
            <a:normAutofit/>
          </a:bodyPr>
          <a:lstStyle/>
          <a:p>
            <a:r>
              <a:rPr lang="en-US" sz="3200" b="1" dirty="0">
                <a:latin typeface="Times New Roman" panose="02020603050405020304" pitchFamily="18" charset="0"/>
                <a:cs typeface="Times New Roman" panose="02020603050405020304" pitchFamily="18" charset="0"/>
              </a:rPr>
              <a:t>Operating</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activities</a:t>
            </a:r>
            <a:r>
              <a:rPr lang="en-US" sz="3200" dirty="0">
                <a:latin typeface="Times New Roman" panose="02020603050405020304" pitchFamily="18" charset="0"/>
                <a:cs typeface="Times New Roman" panose="02020603050405020304" pitchFamily="18" charset="0"/>
              </a:rPr>
              <a:t> are the </a:t>
            </a:r>
            <a:r>
              <a:rPr lang="en-US" sz="3200" u="sng" dirty="0">
                <a:latin typeface="Times New Roman" panose="02020603050405020304" pitchFamily="18" charset="0"/>
                <a:cs typeface="Times New Roman" panose="02020603050405020304" pitchFamily="18" charset="0"/>
              </a:rPr>
              <a:t>principle revenue-generating activities </a:t>
            </a:r>
            <a:r>
              <a:rPr lang="en-US" sz="3200" dirty="0">
                <a:latin typeface="Times New Roman" panose="02020603050405020304" pitchFamily="18" charset="0"/>
                <a:cs typeface="Times New Roman" panose="02020603050405020304" pitchFamily="18" charset="0"/>
              </a:rPr>
              <a:t>of the enterprise and other activities that are not investing or financing activities.</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Cash receipts from the sale of goods and the rendering of services.</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(ii) Cash receipts from royalties, fees, commissions and other revenue.</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(iii) Cash payments to suppliers for goods and services.</a:t>
            </a:r>
          </a:p>
          <a:p>
            <a:endParaRPr lang="en-US" dirty="0"/>
          </a:p>
        </p:txBody>
      </p:sp>
    </p:spTree>
    <p:extLst>
      <p:ext uri="{BB962C8B-B14F-4D97-AF65-F5344CB8AC3E}">
        <p14:creationId xmlns:p14="http://schemas.microsoft.com/office/powerpoint/2010/main" val="3848827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193D-3766-4E92-A30A-C7E2D94B2830}"/>
              </a:ext>
            </a:extLst>
          </p:cNvPr>
          <p:cNvSpPr>
            <a:spLocks noGrp="1"/>
          </p:cNvSpPr>
          <p:nvPr>
            <p:ph type="title"/>
          </p:nvPr>
        </p:nvSpPr>
        <p:spPr>
          <a:xfrm>
            <a:off x="2508083" y="45720"/>
            <a:ext cx="8911687" cy="689571"/>
          </a:xfrm>
        </p:spPr>
        <p:txBody>
          <a:bodyPr/>
          <a:lstStyle/>
          <a:p>
            <a:pPr algn="ctr"/>
            <a:r>
              <a:rPr lang="en-IN" dirty="0"/>
              <a:t>OPERATING ACTIVITIES</a:t>
            </a:r>
          </a:p>
        </p:txBody>
      </p:sp>
      <p:graphicFrame>
        <p:nvGraphicFramePr>
          <p:cNvPr id="4" name="Content Placeholder 3">
            <a:extLst>
              <a:ext uri="{FF2B5EF4-FFF2-40B4-BE49-F238E27FC236}">
                <a16:creationId xmlns:a16="http://schemas.microsoft.com/office/drawing/2014/main" id="{C20E0A61-3EEE-4C9F-85A1-3759659264E8}"/>
              </a:ext>
            </a:extLst>
          </p:cNvPr>
          <p:cNvGraphicFramePr>
            <a:graphicFrameLocks noGrp="1"/>
          </p:cNvGraphicFramePr>
          <p:nvPr>
            <p:ph idx="1"/>
          </p:nvPr>
        </p:nvGraphicFramePr>
        <p:xfrm>
          <a:off x="1677971" y="970961"/>
          <a:ext cx="9813502" cy="5552386"/>
        </p:xfrm>
        <a:graphic>
          <a:graphicData uri="http://schemas.openxmlformats.org/drawingml/2006/table">
            <a:tbl>
              <a:tblPr firstRow="1" bandRow="1">
                <a:tableStyleId>{5C22544A-7EE6-4342-B048-85BDC9FD1C3A}</a:tableStyleId>
              </a:tblPr>
              <a:tblGrid>
                <a:gridCol w="4906751">
                  <a:extLst>
                    <a:ext uri="{9D8B030D-6E8A-4147-A177-3AD203B41FA5}">
                      <a16:colId xmlns:a16="http://schemas.microsoft.com/office/drawing/2014/main" val="2078038925"/>
                    </a:ext>
                  </a:extLst>
                </a:gridCol>
                <a:gridCol w="4906751">
                  <a:extLst>
                    <a:ext uri="{9D8B030D-6E8A-4147-A177-3AD203B41FA5}">
                      <a16:colId xmlns:a16="http://schemas.microsoft.com/office/drawing/2014/main" val="754777312"/>
                    </a:ext>
                  </a:extLst>
                </a:gridCol>
              </a:tblGrid>
              <a:tr h="393901">
                <a:tc>
                  <a:txBody>
                    <a:bodyPr/>
                    <a:lstStyle/>
                    <a:p>
                      <a:r>
                        <a:rPr lang="en-IN" dirty="0"/>
                        <a:t>For non-financial companies</a:t>
                      </a:r>
                    </a:p>
                  </a:txBody>
                  <a:tcPr/>
                </a:tc>
                <a:tc>
                  <a:txBody>
                    <a:bodyPr/>
                    <a:lstStyle/>
                    <a:p>
                      <a:r>
                        <a:rPr lang="en-IN" dirty="0"/>
                        <a:t>For financial companies </a:t>
                      </a:r>
                    </a:p>
                  </a:txBody>
                  <a:tcPr/>
                </a:tc>
                <a:extLst>
                  <a:ext uri="{0D108BD9-81ED-4DB2-BD59-A6C34878D82A}">
                    <a16:rowId xmlns:a16="http://schemas.microsoft.com/office/drawing/2014/main" val="3228226590"/>
                  </a:ext>
                </a:extLst>
              </a:tr>
              <a:tr h="679884">
                <a:tc>
                  <a:txBody>
                    <a:bodyPr/>
                    <a:lstStyle/>
                    <a:p>
                      <a:r>
                        <a:rPr lang="en-IN" dirty="0"/>
                        <a:t>Receipt from sale of goods and/or rendering of services</a:t>
                      </a:r>
                    </a:p>
                  </a:txBody>
                  <a:tcPr/>
                </a:tc>
                <a:tc>
                  <a:txBody>
                    <a:bodyPr/>
                    <a:lstStyle/>
                    <a:p>
                      <a:r>
                        <a:rPr lang="en-IN" dirty="0"/>
                        <a:t>Payment for purchase of securities </a:t>
                      </a:r>
                    </a:p>
                  </a:txBody>
                  <a:tcPr/>
                </a:tc>
                <a:extLst>
                  <a:ext uri="{0D108BD9-81ED-4DB2-BD59-A6C34878D82A}">
                    <a16:rowId xmlns:a16="http://schemas.microsoft.com/office/drawing/2014/main" val="2799445814"/>
                  </a:ext>
                </a:extLst>
              </a:tr>
              <a:tr h="679884">
                <a:tc>
                  <a:txBody>
                    <a:bodyPr/>
                    <a:lstStyle/>
                    <a:p>
                      <a:r>
                        <a:rPr lang="en-IN" dirty="0"/>
                        <a:t>Receipt from royalties, fees and commission, etc</a:t>
                      </a:r>
                    </a:p>
                  </a:txBody>
                  <a:tcPr/>
                </a:tc>
                <a:tc>
                  <a:txBody>
                    <a:bodyPr/>
                    <a:lstStyle/>
                    <a:p>
                      <a:r>
                        <a:rPr lang="en-IN" dirty="0"/>
                        <a:t>Payment of interest on loan </a:t>
                      </a:r>
                    </a:p>
                  </a:txBody>
                  <a:tcPr/>
                </a:tc>
                <a:extLst>
                  <a:ext uri="{0D108BD9-81ED-4DB2-BD59-A6C34878D82A}">
                    <a16:rowId xmlns:a16="http://schemas.microsoft.com/office/drawing/2014/main" val="2406535418"/>
                  </a:ext>
                </a:extLst>
              </a:tr>
              <a:tr h="393901">
                <a:tc>
                  <a:txBody>
                    <a:bodyPr/>
                    <a:lstStyle/>
                    <a:p>
                      <a:r>
                        <a:rPr lang="en-IN" dirty="0"/>
                        <a:t>Receipt from trade receivables</a:t>
                      </a:r>
                    </a:p>
                  </a:txBody>
                  <a:tcPr/>
                </a:tc>
                <a:tc>
                  <a:txBody>
                    <a:bodyPr/>
                    <a:lstStyle/>
                    <a:p>
                      <a:r>
                        <a:rPr lang="en-IN" dirty="0"/>
                        <a:t>Receipt from sale of securities</a:t>
                      </a:r>
                    </a:p>
                  </a:txBody>
                  <a:tcPr/>
                </a:tc>
                <a:extLst>
                  <a:ext uri="{0D108BD9-81ED-4DB2-BD59-A6C34878D82A}">
                    <a16:rowId xmlns:a16="http://schemas.microsoft.com/office/drawing/2014/main" val="3928773762"/>
                  </a:ext>
                </a:extLst>
              </a:tr>
              <a:tr h="679884">
                <a:tc>
                  <a:txBody>
                    <a:bodyPr/>
                    <a:lstStyle/>
                    <a:p>
                      <a:r>
                        <a:rPr lang="en-IN" dirty="0"/>
                        <a:t>Payment for purchases or goods and/or services</a:t>
                      </a:r>
                    </a:p>
                  </a:txBody>
                  <a:tcPr/>
                </a:tc>
                <a:tc>
                  <a:txBody>
                    <a:bodyPr/>
                    <a:lstStyle/>
                    <a:p>
                      <a:r>
                        <a:rPr lang="en-IN" dirty="0"/>
                        <a:t>Dividend received on securities</a:t>
                      </a:r>
                    </a:p>
                  </a:txBody>
                  <a:tcPr/>
                </a:tc>
                <a:extLst>
                  <a:ext uri="{0D108BD9-81ED-4DB2-BD59-A6C34878D82A}">
                    <a16:rowId xmlns:a16="http://schemas.microsoft.com/office/drawing/2014/main" val="1557148552"/>
                  </a:ext>
                </a:extLst>
              </a:tr>
              <a:tr h="393901">
                <a:tc>
                  <a:txBody>
                    <a:bodyPr/>
                    <a:lstStyle/>
                    <a:p>
                      <a:r>
                        <a:rPr lang="en-IN" dirty="0"/>
                        <a:t>Payment for trade payables </a:t>
                      </a:r>
                    </a:p>
                  </a:txBody>
                  <a:tcPr/>
                </a:tc>
                <a:tc>
                  <a:txBody>
                    <a:bodyPr/>
                    <a:lstStyle/>
                    <a:p>
                      <a:r>
                        <a:rPr lang="en-IN" dirty="0"/>
                        <a:t>Interest received on loans granted </a:t>
                      </a:r>
                    </a:p>
                  </a:txBody>
                  <a:tcPr/>
                </a:tc>
                <a:extLst>
                  <a:ext uri="{0D108BD9-81ED-4DB2-BD59-A6C34878D82A}">
                    <a16:rowId xmlns:a16="http://schemas.microsoft.com/office/drawing/2014/main" val="2266718907"/>
                  </a:ext>
                </a:extLst>
              </a:tr>
              <a:tr h="679884">
                <a:tc>
                  <a:txBody>
                    <a:bodyPr/>
                    <a:lstStyle/>
                    <a:p>
                      <a:r>
                        <a:rPr lang="en-IN" dirty="0"/>
                        <a:t>Payment for wages, salaries, and other payment to employees</a:t>
                      </a:r>
                    </a:p>
                  </a:txBody>
                  <a:tcPr/>
                </a:tc>
                <a:tc>
                  <a:txBody>
                    <a:bodyPr/>
                    <a:lstStyle/>
                    <a:p>
                      <a:r>
                        <a:rPr lang="en-IN" dirty="0"/>
                        <a:t>Payment of salaries, bonus, etc to employees</a:t>
                      </a:r>
                    </a:p>
                  </a:txBody>
                  <a:tcPr/>
                </a:tc>
                <a:extLst>
                  <a:ext uri="{0D108BD9-81ED-4DB2-BD59-A6C34878D82A}">
                    <a16:rowId xmlns:a16="http://schemas.microsoft.com/office/drawing/2014/main" val="683865313"/>
                  </a:ext>
                </a:extLst>
              </a:tr>
              <a:tr h="679884">
                <a:tc>
                  <a:txBody>
                    <a:bodyPr/>
                    <a:lstStyle/>
                    <a:p>
                      <a:r>
                        <a:rPr lang="en-IN" dirty="0"/>
                        <a:t>Receipt of premium and payment of claims </a:t>
                      </a:r>
                    </a:p>
                  </a:txBody>
                  <a:tcPr/>
                </a:tc>
                <a:tc rowSpan="2">
                  <a:txBody>
                    <a:bodyPr/>
                    <a:lstStyle/>
                    <a:p>
                      <a:r>
                        <a:rPr lang="en-IN" dirty="0"/>
                        <a:t>Payment of and refund of income tax unless these are identified with investing or financing activities</a:t>
                      </a:r>
                    </a:p>
                  </a:txBody>
                  <a:tcPr/>
                </a:tc>
                <a:extLst>
                  <a:ext uri="{0D108BD9-81ED-4DB2-BD59-A6C34878D82A}">
                    <a16:rowId xmlns:a16="http://schemas.microsoft.com/office/drawing/2014/main" val="96759656"/>
                  </a:ext>
                </a:extLst>
              </a:tr>
              <a:tr h="971263">
                <a:tc>
                  <a:txBody>
                    <a:bodyPr/>
                    <a:lstStyle/>
                    <a:p>
                      <a:r>
                        <a:rPr lang="en-IN" dirty="0"/>
                        <a:t>Payment and refund of income tax unless these are identified with investing or financing activities  </a:t>
                      </a:r>
                    </a:p>
                  </a:txBody>
                  <a:tcPr/>
                </a:tc>
                <a:tc vMerge="1">
                  <a:txBody>
                    <a:bodyPr/>
                    <a:lstStyle/>
                    <a:p>
                      <a:endParaRPr lang="en-IN" dirty="0"/>
                    </a:p>
                  </a:txBody>
                  <a:tcPr/>
                </a:tc>
                <a:extLst>
                  <a:ext uri="{0D108BD9-81ED-4DB2-BD59-A6C34878D82A}">
                    <a16:rowId xmlns:a16="http://schemas.microsoft.com/office/drawing/2014/main" val="2634658338"/>
                  </a:ext>
                </a:extLst>
              </a:tr>
            </a:tbl>
          </a:graphicData>
        </a:graphic>
      </p:graphicFrame>
    </p:spTree>
    <p:extLst>
      <p:ext uri="{BB962C8B-B14F-4D97-AF65-F5344CB8AC3E}">
        <p14:creationId xmlns:p14="http://schemas.microsoft.com/office/powerpoint/2010/main" val="307065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8345" y="99674"/>
            <a:ext cx="11783655" cy="639914"/>
          </a:xfrm>
        </p:spPr>
        <p:txBody>
          <a:bodyPr>
            <a:normAutofit fontScale="90000"/>
          </a:bodyPr>
          <a:lstStyle/>
          <a:p>
            <a:r>
              <a:rPr lang="en-US" i="1" u="sng" dirty="0"/>
              <a:t>Classification of Cash inflows and Cash Outflows Activities</a:t>
            </a:r>
          </a:p>
        </p:txBody>
      </p:sp>
      <p:pic>
        <p:nvPicPr>
          <p:cNvPr id="5" name="Content Placeholder 4"/>
          <p:cNvPicPr>
            <a:picLocks noGrp="1" noChangeAspect="1"/>
          </p:cNvPicPr>
          <p:nvPr>
            <p:ph idx="1"/>
          </p:nvPr>
        </p:nvPicPr>
        <p:blipFill>
          <a:blip r:embed="rId2"/>
          <a:stretch>
            <a:fillRect/>
          </a:stretch>
        </p:blipFill>
        <p:spPr>
          <a:xfrm>
            <a:off x="408345" y="860612"/>
            <a:ext cx="11384727" cy="5997388"/>
          </a:xfrm>
          <a:prstGeom prst="rect">
            <a:avLst/>
          </a:prstGeom>
        </p:spPr>
      </p:pic>
    </p:spTree>
    <p:extLst>
      <p:ext uri="{BB962C8B-B14F-4D97-AF65-F5344CB8AC3E}">
        <p14:creationId xmlns:p14="http://schemas.microsoft.com/office/powerpoint/2010/main" val="668723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8ADA7-9A3A-412A-BDAF-26590D68719A}"/>
              </a:ext>
            </a:extLst>
          </p:cNvPr>
          <p:cNvSpPr>
            <a:spLocks noGrp="1"/>
          </p:cNvSpPr>
          <p:nvPr>
            <p:ph type="title"/>
          </p:nvPr>
        </p:nvSpPr>
        <p:spPr>
          <a:xfrm>
            <a:off x="2592925" y="142557"/>
            <a:ext cx="8911687" cy="1280890"/>
          </a:xfrm>
        </p:spPr>
        <p:txBody>
          <a:bodyPr/>
          <a:lstStyle/>
          <a:p>
            <a:pPr algn="ctr"/>
            <a:r>
              <a:rPr lang="en-IN" b="1" dirty="0">
                <a:latin typeface="Times New Roman" panose="02020603050405020304" pitchFamily="18" charset="0"/>
                <a:cs typeface="Times New Roman" panose="02020603050405020304" pitchFamily="18" charset="0"/>
              </a:rPr>
              <a:t>QUESTION </a:t>
            </a:r>
            <a:r>
              <a:rPr lang="en-IN" dirty="0"/>
              <a:t>: </a:t>
            </a:r>
          </a:p>
        </p:txBody>
      </p:sp>
      <p:sp>
        <p:nvSpPr>
          <p:cNvPr id="3" name="Content Placeholder 2">
            <a:extLst>
              <a:ext uri="{FF2B5EF4-FFF2-40B4-BE49-F238E27FC236}">
                <a16:creationId xmlns:a16="http://schemas.microsoft.com/office/drawing/2014/main" id="{437E765B-82EE-4BBE-A01C-4BCBD2525A1B}"/>
              </a:ext>
            </a:extLst>
          </p:cNvPr>
          <p:cNvSpPr>
            <a:spLocks noGrp="1"/>
          </p:cNvSpPr>
          <p:nvPr>
            <p:ph idx="1"/>
          </p:nvPr>
        </p:nvSpPr>
        <p:spPr>
          <a:xfrm>
            <a:off x="2139885" y="1423447"/>
            <a:ext cx="9364727" cy="5165889"/>
          </a:xfrm>
        </p:spPr>
        <p:txBody>
          <a:bodyPr>
            <a:normAutofit fontScale="92500"/>
          </a:bodyPr>
          <a:lstStyle/>
          <a:p>
            <a:r>
              <a:rPr lang="en-IN" sz="2400" b="1" dirty="0">
                <a:latin typeface="Times New Roman" panose="02020603050405020304" pitchFamily="18" charset="0"/>
                <a:cs typeface="Times New Roman" panose="02020603050405020304" pitchFamily="18" charset="0"/>
              </a:rPr>
              <a:t>Which of the following transactions are classified as Operating activities: </a:t>
            </a:r>
          </a:p>
          <a:p>
            <a:pPr>
              <a:buFont typeface="+mj-lt"/>
              <a:buAutoNum type="arabicPeriod"/>
            </a:pPr>
            <a:r>
              <a:rPr lang="en-IN" sz="2400" b="1" dirty="0">
                <a:latin typeface="Times New Roman" panose="02020603050405020304" pitchFamily="18" charset="0"/>
                <a:cs typeface="Times New Roman" panose="02020603050405020304" pitchFamily="18" charset="0"/>
              </a:rPr>
              <a:t> Cash received against sale of goods </a:t>
            </a:r>
          </a:p>
          <a:p>
            <a:pPr>
              <a:buFont typeface="+mj-lt"/>
              <a:buAutoNum type="arabicPeriod"/>
            </a:pPr>
            <a:r>
              <a:rPr lang="en-IN" sz="2400" b="1" dirty="0">
                <a:latin typeface="Times New Roman" panose="02020603050405020304" pitchFamily="18" charset="0"/>
                <a:cs typeface="Times New Roman" panose="02020603050405020304" pitchFamily="18" charset="0"/>
              </a:rPr>
              <a:t>Cash paid for purchases of goods</a:t>
            </a:r>
          </a:p>
          <a:p>
            <a:pPr>
              <a:buFont typeface="+mj-lt"/>
              <a:buAutoNum type="arabicPeriod"/>
            </a:pPr>
            <a:r>
              <a:rPr lang="en-IN" sz="2400" b="1" dirty="0">
                <a:latin typeface="Times New Roman" panose="02020603050405020304" pitchFamily="18" charset="0"/>
                <a:cs typeface="Times New Roman" panose="02020603050405020304" pitchFamily="18" charset="0"/>
              </a:rPr>
              <a:t>Payment for salaries and wages </a:t>
            </a:r>
          </a:p>
          <a:p>
            <a:pPr>
              <a:buFont typeface="+mj-lt"/>
              <a:buAutoNum type="arabicPeriod"/>
            </a:pPr>
            <a:r>
              <a:rPr lang="en-IN" sz="2400" b="1" dirty="0">
                <a:latin typeface="Times New Roman" panose="02020603050405020304" pitchFamily="18" charset="0"/>
                <a:cs typeface="Times New Roman" panose="02020603050405020304" pitchFamily="18" charset="0"/>
              </a:rPr>
              <a:t>Payment of interest on loan </a:t>
            </a:r>
          </a:p>
          <a:p>
            <a:pPr>
              <a:buFont typeface="+mj-lt"/>
              <a:buAutoNum type="arabicPeriod"/>
            </a:pPr>
            <a:r>
              <a:rPr lang="en-IN" sz="2400" b="1" dirty="0">
                <a:latin typeface="Times New Roman" panose="02020603050405020304" pitchFamily="18" charset="0"/>
                <a:cs typeface="Times New Roman" panose="02020603050405020304" pitchFamily="18" charset="0"/>
              </a:rPr>
              <a:t>Repayment of loan </a:t>
            </a:r>
          </a:p>
          <a:p>
            <a:pPr>
              <a:buFont typeface="+mj-lt"/>
              <a:buAutoNum type="arabicPeriod"/>
            </a:pPr>
            <a:r>
              <a:rPr lang="en-IN" sz="2400" b="1" dirty="0">
                <a:latin typeface="Times New Roman" panose="02020603050405020304" pitchFamily="18" charset="0"/>
                <a:cs typeface="Times New Roman" panose="02020603050405020304" pitchFamily="18" charset="0"/>
              </a:rPr>
              <a:t>Purchases of machinery against payment </a:t>
            </a:r>
          </a:p>
          <a:p>
            <a:pPr>
              <a:buFont typeface="+mj-lt"/>
              <a:buAutoNum type="arabicPeriod"/>
            </a:pPr>
            <a:r>
              <a:rPr lang="en-IN" sz="2400" b="1" dirty="0">
                <a:latin typeface="Times New Roman" panose="02020603050405020304" pitchFamily="18" charset="0"/>
                <a:cs typeface="Times New Roman" panose="02020603050405020304" pitchFamily="18" charset="0"/>
              </a:rPr>
              <a:t>Dividend paid </a:t>
            </a:r>
          </a:p>
          <a:p>
            <a:pPr>
              <a:buFont typeface="+mj-lt"/>
              <a:buAutoNum type="arabicPeriod"/>
            </a:pPr>
            <a:r>
              <a:rPr lang="en-IN" sz="2400" b="1" dirty="0">
                <a:latin typeface="Times New Roman" panose="02020603050405020304" pitchFamily="18" charset="0"/>
                <a:cs typeface="Times New Roman" panose="02020603050405020304" pitchFamily="18" charset="0"/>
              </a:rPr>
              <a:t>Sale of car in cash </a:t>
            </a:r>
          </a:p>
          <a:p>
            <a:pPr>
              <a:buFont typeface="+mj-lt"/>
              <a:buAutoNum type="arabicPeriod"/>
            </a:pPr>
            <a:r>
              <a:rPr lang="en-IN" sz="2400" b="1" dirty="0">
                <a:latin typeface="Times New Roman" panose="02020603050405020304" pitchFamily="18" charset="0"/>
                <a:cs typeface="Times New Roman" panose="02020603050405020304" pitchFamily="18" charset="0"/>
              </a:rPr>
              <a:t>Commission received </a:t>
            </a:r>
          </a:p>
          <a:p>
            <a:pPr>
              <a:buFont typeface="+mj-lt"/>
              <a:buAutoNum type="arabicPeriod"/>
            </a:pPr>
            <a:r>
              <a:rPr lang="en-IN" sz="2400" b="1" dirty="0">
                <a:latin typeface="Times New Roman" panose="02020603050405020304" pitchFamily="18" charset="0"/>
                <a:cs typeface="Times New Roman" panose="02020603050405020304" pitchFamily="18" charset="0"/>
              </a:rPr>
              <a:t>Cash received from trade receivables </a:t>
            </a:r>
          </a:p>
          <a:p>
            <a:pPr>
              <a:buFont typeface="+mj-lt"/>
              <a:buAutoNum type="arabicPeriod"/>
            </a:pPr>
            <a:endParaRPr lang="en-IN" dirty="0"/>
          </a:p>
        </p:txBody>
      </p:sp>
    </p:spTree>
    <p:extLst>
      <p:ext uri="{BB962C8B-B14F-4D97-AF65-F5344CB8AC3E}">
        <p14:creationId xmlns:p14="http://schemas.microsoft.com/office/powerpoint/2010/main" val="3843216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F847-5399-4497-A530-9CAF1003C0FE}"/>
              </a:ext>
            </a:extLst>
          </p:cNvPr>
          <p:cNvSpPr>
            <a:spLocks noGrp="1"/>
          </p:cNvSpPr>
          <p:nvPr>
            <p:ph type="title"/>
          </p:nvPr>
        </p:nvSpPr>
        <p:spPr/>
        <p:txBody>
          <a:bodyPr>
            <a:normAutofit/>
          </a:bodyPr>
          <a:lstStyle/>
          <a:p>
            <a:r>
              <a:rPr lang="en-IN" sz="4800" b="1" u="sng" dirty="0"/>
              <a:t>Solution : </a:t>
            </a:r>
          </a:p>
        </p:txBody>
      </p:sp>
      <p:sp>
        <p:nvSpPr>
          <p:cNvPr id="3" name="Content Placeholder 2">
            <a:extLst>
              <a:ext uri="{FF2B5EF4-FFF2-40B4-BE49-F238E27FC236}">
                <a16:creationId xmlns:a16="http://schemas.microsoft.com/office/drawing/2014/main" id="{F5ADBD80-3DDB-4DDD-B689-5382F37FB533}"/>
              </a:ext>
            </a:extLst>
          </p:cNvPr>
          <p:cNvSpPr>
            <a:spLocks noGrp="1"/>
          </p:cNvSpPr>
          <p:nvPr>
            <p:ph idx="1"/>
          </p:nvPr>
        </p:nvSpPr>
        <p:spPr/>
        <p:txBody>
          <a:bodyPr>
            <a:normAutofit/>
          </a:bodyPr>
          <a:lstStyle/>
          <a:p>
            <a:pPr lvl="0">
              <a:buClr>
                <a:srgbClr val="A53010"/>
              </a:buClr>
              <a:buFont typeface="+mj-lt"/>
              <a:buAutoNum type="arabicPeriod"/>
            </a:pPr>
            <a:r>
              <a:rPr lang="en-IN" sz="3200" b="1" dirty="0">
                <a:solidFill>
                  <a:prstClr val="black">
                    <a:lumMod val="75000"/>
                    <a:lumOff val="25000"/>
                  </a:prstClr>
                </a:solidFill>
                <a:latin typeface="Times New Roman" panose="02020603050405020304" pitchFamily="18" charset="0"/>
                <a:cs typeface="Times New Roman" panose="02020603050405020304" pitchFamily="18" charset="0"/>
              </a:rPr>
              <a:t>Cash received against sale of goods </a:t>
            </a:r>
          </a:p>
          <a:p>
            <a:pPr lvl="0">
              <a:buClr>
                <a:srgbClr val="A53010"/>
              </a:buClr>
              <a:buFont typeface="+mj-lt"/>
              <a:buAutoNum type="arabicPeriod"/>
            </a:pPr>
            <a:r>
              <a:rPr lang="en-IN" sz="3200" b="1" dirty="0">
                <a:solidFill>
                  <a:prstClr val="black">
                    <a:lumMod val="75000"/>
                    <a:lumOff val="25000"/>
                  </a:prstClr>
                </a:solidFill>
                <a:latin typeface="Times New Roman" panose="02020603050405020304" pitchFamily="18" charset="0"/>
                <a:cs typeface="Times New Roman" panose="02020603050405020304" pitchFamily="18" charset="0"/>
              </a:rPr>
              <a:t>Cash paid for purchases of goods</a:t>
            </a:r>
          </a:p>
          <a:p>
            <a:pPr lvl="0">
              <a:buClr>
                <a:srgbClr val="A53010"/>
              </a:buClr>
              <a:buFont typeface="+mj-lt"/>
              <a:buAutoNum type="arabicPeriod"/>
            </a:pPr>
            <a:r>
              <a:rPr lang="en-IN" sz="3200" b="1" dirty="0">
                <a:solidFill>
                  <a:prstClr val="black">
                    <a:lumMod val="75000"/>
                    <a:lumOff val="25000"/>
                  </a:prstClr>
                </a:solidFill>
                <a:latin typeface="Times New Roman" panose="02020603050405020304" pitchFamily="18" charset="0"/>
                <a:cs typeface="Times New Roman" panose="02020603050405020304" pitchFamily="18" charset="0"/>
              </a:rPr>
              <a:t>Payment for salaries and wages </a:t>
            </a:r>
          </a:p>
          <a:p>
            <a:pPr lvl="0">
              <a:buClr>
                <a:srgbClr val="A53010"/>
              </a:buClr>
              <a:buFont typeface="+mj-lt"/>
              <a:buAutoNum type="arabicPeriod"/>
            </a:pPr>
            <a:r>
              <a:rPr lang="en-IN" sz="3200" b="1" dirty="0">
                <a:solidFill>
                  <a:prstClr val="black">
                    <a:lumMod val="75000"/>
                    <a:lumOff val="25000"/>
                  </a:prstClr>
                </a:solidFill>
                <a:latin typeface="Times New Roman" panose="02020603050405020304" pitchFamily="18" charset="0"/>
                <a:cs typeface="Times New Roman" panose="02020603050405020304" pitchFamily="18" charset="0"/>
              </a:rPr>
              <a:t>Commission received </a:t>
            </a:r>
          </a:p>
          <a:p>
            <a:pPr lvl="0">
              <a:buClr>
                <a:srgbClr val="A53010"/>
              </a:buClr>
              <a:buFont typeface="+mj-lt"/>
              <a:buAutoNum type="arabicPeriod"/>
            </a:pPr>
            <a:r>
              <a:rPr lang="en-IN" sz="3200" b="1" dirty="0">
                <a:solidFill>
                  <a:prstClr val="black">
                    <a:lumMod val="75000"/>
                    <a:lumOff val="25000"/>
                  </a:prstClr>
                </a:solidFill>
                <a:latin typeface="Times New Roman" panose="02020603050405020304" pitchFamily="18" charset="0"/>
                <a:cs typeface="Times New Roman" panose="02020603050405020304" pitchFamily="18" charset="0"/>
              </a:rPr>
              <a:t>Cash received from trade receivables </a:t>
            </a:r>
          </a:p>
          <a:p>
            <a:endParaRPr lang="en-IN" dirty="0"/>
          </a:p>
        </p:txBody>
      </p:sp>
    </p:spTree>
    <p:extLst>
      <p:ext uri="{BB962C8B-B14F-4D97-AF65-F5344CB8AC3E}">
        <p14:creationId xmlns:p14="http://schemas.microsoft.com/office/powerpoint/2010/main" val="1651500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F6C16-618A-4E94-9577-64B6DF05A8BF}"/>
              </a:ext>
            </a:extLst>
          </p:cNvPr>
          <p:cNvSpPr>
            <a:spLocks noGrp="1"/>
          </p:cNvSpPr>
          <p:nvPr>
            <p:ph type="title"/>
          </p:nvPr>
        </p:nvSpPr>
        <p:spPr>
          <a:xfrm>
            <a:off x="2564645" y="218757"/>
            <a:ext cx="8911687" cy="1280890"/>
          </a:xfrm>
        </p:spPr>
        <p:txBody>
          <a:bodyPr/>
          <a:lstStyle/>
          <a:p>
            <a:r>
              <a:rPr lang="en-IN" b="1" u="sng" dirty="0"/>
              <a:t>INVESTING ACTIVITIES</a:t>
            </a:r>
          </a:p>
        </p:txBody>
      </p:sp>
      <p:sp>
        <p:nvSpPr>
          <p:cNvPr id="3" name="Content Placeholder 2">
            <a:extLst>
              <a:ext uri="{FF2B5EF4-FFF2-40B4-BE49-F238E27FC236}">
                <a16:creationId xmlns:a16="http://schemas.microsoft.com/office/drawing/2014/main" id="{19776086-0402-4B5F-9436-1BDA0922CD30}"/>
              </a:ext>
            </a:extLst>
          </p:cNvPr>
          <p:cNvSpPr>
            <a:spLocks noGrp="1"/>
          </p:cNvSpPr>
          <p:nvPr>
            <p:ph idx="1"/>
          </p:nvPr>
        </p:nvSpPr>
        <p:spPr>
          <a:xfrm>
            <a:off x="914400" y="1203158"/>
            <a:ext cx="11277601" cy="5654842"/>
          </a:xfrm>
        </p:spPr>
        <p:txBody>
          <a:bodyPr>
            <a:normAutofit fontScale="85000" lnSpcReduction="10000"/>
          </a:bodyPr>
          <a:lstStyle/>
          <a:p>
            <a:r>
              <a:rPr lang="en-US" sz="3200" b="1" dirty="0">
                <a:latin typeface="Times New Roman" panose="02020603050405020304" pitchFamily="18" charset="0"/>
                <a:cs typeface="Times New Roman" panose="02020603050405020304" pitchFamily="18" charset="0"/>
              </a:rPr>
              <a:t>Investing activities are the acquisition and disposal of long term assets and other investments not included in cash equivalents.</a:t>
            </a:r>
          </a:p>
          <a:p>
            <a:r>
              <a:rPr lang="en-US" sz="3200" b="1" dirty="0">
                <a:latin typeface="Times New Roman" panose="02020603050405020304" pitchFamily="18" charset="0"/>
                <a:cs typeface="Times New Roman" panose="02020603050405020304" pitchFamily="18" charset="0"/>
              </a:rPr>
              <a:t>Separate disclosure of cash flows arising from investing </a:t>
            </a:r>
            <a:r>
              <a:rPr lang="en-US" sz="3200" b="1" dirty="0" err="1">
                <a:latin typeface="Times New Roman" panose="02020603050405020304" pitchFamily="18" charset="0"/>
                <a:cs typeface="Times New Roman" panose="02020603050405020304" pitchFamily="18" charset="0"/>
              </a:rPr>
              <a:t>activites</a:t>
            </a:r>
            <a:r>
              <a:rPr lang="en-US" sz="3200" b="1" dirty="0">
                <a:latin typeface="Times New Roman" panose="02020603050405020304" pitchFamily="18" charset="0"/>
                <a:cs typeface="Times New Roman" panose="02020603050405020304" pitchFamily="18" charset="0"/>
              </a:rPr>
              <a:t> is important because the cash flows represent the extent to which the expenditures have been made for resources intended to generate future incomes and cash flows.</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a:t>
            </a:r>
            <a:r>
              <a:rPr lang="en-US" sz="3200" b="1" dirty="0" err="1">
                <a:latin typeface="Times New Roman" panose="02020603050405020304" pitchFamily="18" charset="0"/>
                <a:cs typeface="Times New Roman" panose="02020603050405020304" pitchFamily="18" charset="0"/>
              </a:rPr>
              <a:t>i</a:t>
            </a:r>
            <a:r>
              <a:rPr lang="en-US" sz="3200" b="1" dirty="0">
                <a:latin typeface="Times New Roman" panose="02020603050405020304" pitchFamily="18" charset="0"/>
                <a:cs typeface="Times New Roman" panose="02020603050405020304" pitchFamily="18" charset="0"/>
              </a:rPr>
              <a:t>) Cash payments to acquire fixed assets (including intangibles). These payments include those relating to capitalized research &amp; development costs and self constructed fixed assets.</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(ii) Cash receipts from disposal of fixed assets (including intangibles).</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(iii) Cash payments to acquire shares, warrants, or debt instruments of other enterprises and interests in joint ventures.</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(iv) Cash receipts from disposal of shares,</a:t>
            </a:r>
          </a:p>
          <a:p>
            <a:endParaRPr lang="en-IN" dirty="0"/>
          </a:p>
        </p:txBody>
      </p:sp>
    </p:spTree>
    <p:extLst>
      <p:ext uri="{BB962C8B-B14F-4D97-AF65-F5344CB8AC3E}">
        <p14:creationId xmlns:p14="http://schemas.microsoft.com/office/powerpoint/2010/main" val="1602960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8ADA7-9A3A-412A-BDAF-26590D68719A}"/>
              </a:ext>
            </a:extLst>
          </p:cNvPr>
          <p:cNvSpPr>
            <a:spLocks noGrp="1"/>
          </p:cNvSpPr>
          <p:nvPr>
            <p:ph type="title"/>
          </p:nvPr>
        </p:nvSpPr>
        <p:spPr>
          <a:xfrm>
            <a:off x="2592925" y="142557"/>
            <a:ext cx="8911687" cy="1280890"/>
          </a:xfrm>
        </p:spPr>
        <p:txBody>
          <a:bodyPr/>
          <a:lstStyle/>
          <a:p>
            <a:pPr algn="ctr"/>
            <a:r>
              <a:rPr lang="en-IN" b="1" dirty="0">
                <a:latin typeface="Times New Roman" panose="02020603050405020304" pitchFamily="18" charset="0"/>
                <a:cs typeface="Times New Roman" panose="02020603050405020304" pitchFamily="18" charset="0"/>
              </a:rPr>
              <a:t>QUESTION </a:t>
            </a:r>
            <a:r>
              <a:rPr lang="en-IN" dirty="0"/>
              <a:t>: </a:t>
            </a:r>
          </a:p>
        </p:txBody>
      </p:sp>
      <p:sp>
        <p:nvSpPr>
          <p:cNvPr id="3" name="Content Placeholder 2">
            <a:extLst>
              <a:ext uri="{FF2B5EF4-FFF2-40B4-BE49-F238E27FC236}">
                <a16:creationId xmlns:a16="http://schemas.microsoft.com/office/drawing/2014/main" id="{437E765B-82EE-4BBE-A01C-4BCBD2525A1B}"/>
              </a:ext>
            </a:extLst>
          </p:cNvPr>
          <p:cNvSpPr>
            <a:spLocks noGrp="1"/>
          </p:cNvSpPr>
          <p:nvPr>
            <p:ph idx="1"/>
          </p:nvPr>
        </p:nvSpPr>
        <p:spPr>
          <a:xfrm>
            <a:off x="2139885" y="1423447"/>
            <a:ext cx="9364727" cy="5165889"/>
          </a:xfrm>
        </p:spPr>
        <p:txBody>
          <a:bodyPr>
            <a:normAutofit/>
          </a:bodyPr>
          <a:lstStyle/>
          <a:p>
            <a:r>
              <a:rPr lang="en-IN" sz="3200" b="1" dirty="0">
                <a:latin typeface="Times New Roman" panose="02020603050405020304" pitchFamily="18" charset="0"/>
                <a:cs typeface="Times New Roman" panose="02020603050405020304" pitchFamily="18" charset="0"/>
              </a:rPr>
              <a:t>Which of the following transactions are classified as Investing activities: </a:t>
            </a:r>
          </a:p>
          <a:p>
            <a:pPr>
              <a:buFont typeface="+mj-lt"/>
              <a:buAutoNum type="arabicPeriod"/>
            </a:pPr>
            <a:r>
              <a:rPr lang="en-IN" sz="3200" b="1" dirty="0">
                <a:latin typeface="Times New Roman" panose="02020603050405020304" pitchFamily="18" charset="0"/>
                <a:cs typeface="Times New Roman" panose="02020603050405020304" pitchFamily="18" charset="0"/>
              </a:rPr>
              <a:t> Cash proceeds from sale of fixed asset </a:t>
            </a:r>
          </a:p>
          <a:p>
            <a:pPr>
              <a:buFont typeface="+mj-lt"/>
              <a:buAutoNum type="arabicPeriod"/>
            </a:pPr>
            <a:r>
              <a:rPr lang="en-IN" sz="3200" b="1" dirty="0">
                <a:latin typeface="Times New Roman" panose="02020603050405020304" pitchFamily="18" charset="0"/>
                <a:cs typeface="Times New Roman" panose="02020603050405020304" pitchFamily="18" charset="0"/>
              </a:rPr>
              <a:t>Cash paid for purchase of stock-in-trade </a:t>
            </a:r>
          </a:p>
          <a:p>
            <a:pPr>
              <a:buFont typeface="+mj-lt"/>
              <a:buAutoNum type="arabicPeriod"/>
            </a:pPr>
            <a:r>
              <a:rPr lang="en-IN" sz="3200" b="1" dirty="0">
                <a:latin typeface="Times New Roman" panose="02020603050405020304" pitchFamily="18" charset="0"/>
                <a:cs typeface="Times New Roman" panose="02020603050405020304" pitchFamily="18" charset="0"/>
              </a:rPr>
              <a:t>Repayment of loan taken </a:t>
            </a:r>
          </a:p>
          <a:p>
            <a:pPr>
              <a:buFont typeface="+mj-lt"/>
              <a:buAutoNum type="arabicPeriod"/>
            </a:pPr>
            <a:r>
              <a:rPr lang="en-IN" sz="3200" b="1" dirty="0">
                <a:latin typeface="Times New Roman" panose="02020603050405020304" pitchFamily="18" charset="0"/>
                <a:cs typeface="Times New Roman" panose="02020603050405020304" pitchFamily="18" charset="0"/>
              </a:rPr>
              <a:t>Debenture purchased </a:t>
            </a:r>
          </a:p>
          <a:p>
            <a:pPr>
              <a:buFont typeface="+mj-lt"/>
              <a:buAutoNum type="arabicPeriod"/>
            </a:pPr>
            <a:r>
              <a:rPr lang="en-IN" sz="3200" b="1" dirty="0">
                <a:latin typeface="Times New Roman" panose="02020603050405020304" pitchFamily="18" charset="0"/>
                <a:cs typeface="Times New Roman" panose="02020603050405020304" pitchFamily="18" charset="0"/>
              </a:rPr>
              <a:t>Loan advanced</a:t>
            </a:r>
          </a:p>
          <a:p>
            <a:pPr>
              <a:buFont typeface="+mj-lt"/>
              <a:buAutoNum type="arabicPeriod"/>
            </a:pPr>
            <a:r>
              <a:rPr lang="en-IN" sz="3200" b="1" dirty="0">
                <a:latin typeface="Times New Roman" panose="02020603050405020304" pitchFamily="18" charset="0"/>
                <a:cs typeface="Times New Roman" panose="02020603050405020304" pitchFamily="18" charset="0"/>
              </a:rPr>
              <a:t>Purchase of patents  </a:t>
            </a:r>
            <a:endParaRPr lang="en-IN" sz="2400" dirty="0"/>
          </a:p>
        </p:txBody>
      </p:sp>
    </p:spTree>
    <p:extLst>
      <p:ext uri="{BB962C8B-B14F-4D97-AF65-F5344CB8AC3E}">
        <p14:creationId xmlns:p14="http://schemas.microsoft.com/office/powerpoint/2010/main" val="1228492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472B-A00D-46AA-9B50-809CE39EC81E}"/>
              </a:ext>
            </a:extLst>
          </p:cNvPr>
          <p:cNvSpPr>
            <a:spLocks noGrp="1"/>
          </p:cNvSpPr>
          <p:nvPr>
            <p:ph type="title"/>
          </p:nvPr>
        </p:nvSpPr>
        <p:spPr/>
        <p:txBody>
          <a:bodyPr/>
          <a:lstStyle/>
          <a:p>
            <a:r>
              <a:rPr lang="en-IN" dirty="0"/>
              <a:t>SOLUTION: </a:t>
            </a:r>
          </a:p>
        </p:txBody>
      </p:sp>
      <p:sp>
        <p:nvSpPr>
          <p:cNvPr id="3" name="Content Placeholder 2">
            <a:extLst>
              <a:ext uri="{FF2B5EF4-FFF2-40B4-BE49-F238E27FC236}">
                <a16:creationId xmlns:a16="http://schemas.microsoft.com/office/drawing/2014/main" id="{3E79824F-A4C6-4CFC-81A9-508D6203421D}"/>
              </a:ext>
            </a:extLst>
          </p:cNvPr>
          <p:cNvSpPr>
            <a:spLocks noGrp="1"/>
          </p:cNvSpPr>
          <p:nvPr>
            <p:ph idx="1"/>
          </p:nvPr>
        </p:nvSpPr>
        <p:spPr/>
        <p:txBody>
          <a:bodyPr/>
          <a:lstStyle/>
          <a:p>
            <a:pPr lvl="0">
              <a:buClr>
                <a:srgbClr val="A53010"/>
              </a:buClr>
              <a:buFont typeface="+mj-lt"/>
              <a:buAutoNum type="arabicPeriod"/>
            </a:pPr>
            <a:r>
              <a:rPr lang="en-IN" sz="3200" b="1" dirty="0">
                <a:solidFill>
                  <a:prstClr val="black">
                    <a:lumMod val="75000"/>
                    <a:lumOff val="25000"/>
                  </a:prstClr>
                </a:solidFill>
                <a:latin typeface="Times New Roman" panose="02020603050405020304" pitchFamily="18" charset="0"/>
                <a:cs typeface="Times New Roman" panose="02020603050405020304" pitchFamily="18" charset="0"/>
              </a:rPr>
              <a:t> Cash proceeds from sale of fixed asset </a:t>
            </a:r>
          </a:p>
          <a:p>
            <a:pPr lvl="0">
              <a:buClr>
                <a:srgbClr val="A53010"/>
              </a:buClr>
              <a:buFont typeface="+mj-lt"/>
              <a:buAutoNum type="arabicPeriod"/>
            </a:pPr>
            <a:r>
              <a:rPr lang="en-IN" sz="3200" b="1" dirty="0">
                <a:solidFill>
                  <a:prstClr val="black">
                    <a:lumMod val="75000"/>
                    <a:lumOff val="25000"/>
                  </a:prstClr>
                </a:solidFill>
                <a:latin typeface="Times New Roman" panose="02020603050405020304" pitchFamily="18" charset="0"/>
                <a:cs typeface="Times New Roman" panose="02020603050405020304" pitchFamily="18" charset="0"/>
              </a:rPr>
              <a:t>Debenture purchased </a:t>
            </a:r>
          </a:p>
          <a:p>
            <a:pPr lvl="0">
              <a:buClr>
                <a:srgbClr val="A53010"/>
              </a:buClr>
              <a:buFont typeface="+mj-lt"/>
              <a:buAutoNum type="arabicPeriod"/>
            </a:pPr>
            <a:r>
              <a:rPr lang="en-IN" sz="3200" b="1" dirty="0">
                <a:solidFill>
                  <a:prstClr val="black">
                    <a:lumMod val="75000"/>
                    <a:lumOff val="25000"/>
                  </a:prstClr>
                </a:solidFill>
                <a:latin typeface="Times New Roman" panose="02020603050405020304" pitchFamily="18" charset="0"/>
                <a:cs typeface="Times New Roman" panose="02020603050405020304" pitchFamily="18" charset="0"/>
              </a:rPr>
              <a:t>Loan advanced</a:t>
            </a:r>
          </a:p>
          <a:p>
            <a:pPr lvl="0">
              <a:buClr>
                <a:srgbClr val="A53010"/>
              </a:buClr>
              <a:buFont typeface="+mj-lt"/>
              <a:buAutoNum type="arabicPeriod"/>
            </a:pPr>
            <a:r>
              <a:rPr lang="en-IN" sz="3200" b="1" dirty="0">
                <a:solidFill>
                  <a:prstClr val="black">
                    <a:lumMod val="75000"/>
                    <a:lumOff val="25000"/>
                  </a:prstClr>
                </a:solidFill>
                <a:latin typeface="Times New Roman" panose="02020603050405020304" pitchFamily="18" charset="0"/>
                <a:cs typeface="Times New Roman" panose="02020603050405020304" pitchFamily="18" charset="0"/>
              </a:rPr>
              <a:t>Purchase of patents  </a:t>
            </a:r>
            <a:endParaRPr lang="en-IN" sz="2400" dirty="0">
              <a:solidFill>
                <a:prstClr val="black">
                  <a:lumMod val="75000"/>
                  <a:lumOff val="25000"/>
                </a:prstClr>
              </a:solidFill>
            </a:endParaRPr>
          </a:p>
          <a:p>
            <a:endParaRPr lang="en-IN" dirty="0"/>
          </a:p>
        </p:txBody>
      </p:sp>
    </p:spTree>
    <p:extLst>
      <p:ext uri="{BB962C8B-B14F-4D97-AF65-F5344CB8AC3E}">
        <p14:creationId xmlns:p14="http://schemas.microsoft.com/office/powerpoint/2010/main" val="3941613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E640-2157-4CBC-A043-9F023BC9FF71}"/>
              </a:ext>
            </a:extLst>
          </p:cNvPr>
          <p:cNvSpPr>
            <a:spLocks noGrp="1"/>
          </p:cNvSpPr>
          <p:nvPr>
            <p:ph type="title"/>
          </p:nvPr>
        </p:nvSpPr>
        <p:spPr>
          <a:xfrm>
            <a:off x="2592925" y="152770"/>
            <a:ext cx="8911687" cy="1280890"/>
          </a:xfrm>
        </p:spPr>
        <p:txBody>
          <a:bodyPr/>
          <a:lstStyle/>
          <a:p>
            <a:r>
              <a:rPr lang="en-IN" b="1" u="sng" dirty="0"/>
              <a:t>FINANCING ACTIVITIES</a:t>
            </a:r>
          </a:p>
        </p:txBody>
      </p:sp>
      <p:sp>
        <p:nvSpPr>
          <p:cNvPr id="3" name="Content Placeholder 2">
            <a:extLst>
              <a:ext uri="{FF2B5EF4-FFF2-40B4-BE49-F238E27FC236}">
                <a16:creationId xmlns:a16="http://schemas.microsoft.com/office/drawing/2014/main" id="{A4046CDB-DE7B-442D-A4A9-8B4361F55741}"/>
              </a:ext>
            </a:extLst>
          </p:cNvPr>
          <p:cNvSpPr>
            <a:spLocks noGrp="1"/>
          </p:cNvSpPr>
          <p:nvPr>
            <p:ph idx="1"/>
          </p:nvPr>
        </p:nvSpPr>
        <p:spPr>
          <a:xfrm>
            <a:off x="687388" y="1315453"/>
            <a:ext cx="11416628" cy="5542547"/>
          </a:xfrm>
        </p:spPr>
        <p:txBody>
          <a:bodyPr>
            <a:normAutofit fontScale="92500" lnSpcReduction="10000"/>
          </a:bodyPr>
          <a:lstStyle/>
          <a:p>
            <a:r>
              <a:rPr lang="en-US" sz="3200" b="1" dirty="0">
                <a:latin typeface="Times New Roman" panose="02020603050405020304" pitchFamily="18" charset="0"/>
                <a:cs typeface="Times New Roman" panose="02020603050405020304" pitchFamily="18" charset="0"/>
              </a:rPr>
              <a:t>Financing</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activities</a:t>
            </a:r>
            <a:r>
              <a:rPr lang="en-US" sz="3200" dirty="0">
                <a:latin typeface="Times New Roman" panose="02020603050405020304" pitchFamily="18" charset="0"/>
                <a:cs typeface="Times New Roman" panose="02020603050405020304" pitchFamily="18" charset="0"/>
              </a:rPr>
              <a:t> are activities that result in changes in the size and composition of the owners capital (including preference share capital in the case of a company) and borrowings of the enterprise.</a:t>
            </a:r>
          </a:p>
          <a:p>
            <a:r>
              <a:rPr lang="en-US" sz="3200" dirty="0">
                <a:latin typeface="Times New Roman" panose="02020603050405020304" pitchFamily="18" charset="0"/>
                <a:cs typeface="Times New Roman" panose="02020603050405020304" pitchFamily="18" charset="0"/>
              </a:rPr>
              <a:t>The separate disclosure of cash flows arising from financing activities is important because it is useful in predicting claims on future cash flows by providers of funds (both capital and borrowing) to the enterprise.</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Cash proceeds from issuing shares or other similar instruments.</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(ii) Cash proceeds from issuing debentures loans, notes, bonds and other short-or long-term borrowings and</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(iii) Cash repayments of amounts borrowed such as redemption of debentures, bonds, preference shares.</a:t>
            </a:r>
          </a:p>
          <a:p>
            <a:endParaRPr lang="en-IN" dirty="0"/>
          </a:p>
        </p:txBody>
      </p:sp>
    </p:spTree>
    <p:extLst>
      <p:ext uri="{BB962C8B-B14F-4D97-AF65-F5344CB8AC3E}">
        <p14:creationId xmlns:p14="http://schemas.microsoft.com/office/powerpoint/2010/main" val="3394615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A48EA-8CFB-4EC4-BA1E-00CDEAD5E99D}"/>
              </a:ext>
            </a:extLst>
          </p:cNvPr>
          <p:cNvSpPr>
            <a:spLocks noGrp="1"/>
          </p:cNvSpPr>
          <p:nvPr>
            <p:ph type="title"/>
          </p:nvPr>
        </p:nvSpPr>
        <p:spPr/>
        <p:txBody>
          <a:bodyPr/>
          <a:lstStyle/>
          <a:p>
            <a:pPr algn="ctr"/>
            <a:r>
              <a:rPr lang="en-IN" b="1" u="sng" dirty="0"/>
              <a:t>QUESTION:</a:t>
            </a:r>
          </a:p>
        </p:txBody>
      </p:sp>
      <p:sp>
        <p:nvSpPr>
          <p:cNvPr id="3" name="Content Placeholder 2">
            <a:extLst>
              <a:ext uri="{FF2B5EF4-FFF2-40B4-BE49-F238E27FC236}">
                <a16:creationId xmlns:a16="http://schemas.microsoft.com/office/drawing/2014/main" id="{CF59DF3F-4702-42F2-8E85-0551A4F56064}"/>
              </a:ext>
            </a:extLst>
          </p:cNvPr>
          <p:cNvSpPr>
            <a:spLocks noGrp="1"/>
          </p:cNvSpPr>
          <p:nvPr>
            <p:ph idx="1"/>
          </p:nvPr>
        </p:nvSpPr>
        <p:spPr>
          <a:xfrm>
            <a:off x="1363578" y="1564849"/>
            <a:ext cx="10141033" cy="5081048"/>
          </a:xfrm>
        </p:spPr>
        <p:txBody>
          <a:bodyPr>
            <a:normAutofit/>
          </a:bodyPr>
          <a:lstStyle/>
          <a:p>
            <a:r>
              <a:rPr lang="en-IN" sz="2600" b="1" dirty="0"/>
              <a:t>Identify out of the following transactions that are shown as Financing Activities: </a:t>
            </a:r>
          </a:p>
          <a:p>
            <a:pPr>
              <a:buFont typeface="+mj-lt"/>
              <a:buAutoNum type="arabicPeriod"/>
            </a:pPr>
            <a:r>
              <a:rPr lang="en-IN" sz="2600" b="1" dirty="0"/>
              <a:t>Repayment of loan taken </a:t>
            </a:r>
          </a:p>
          <a:p>
            <a:pPr>
              <a:buFont typeface="+mj-lt"/>
              <a:buAutoNum type="arabicPeriod"/>
            </a:pPr>
            <a:r>
              <a:rPr lang="en-IN" sz="2600" b="1" dirty="0"/>
              <a:t>Proceeds from issue of shares </a:t>
            </a:r>
          </a:p>
          <a:p>
            <a:pPr>
              <a:buFont typeface="+mj-lt"/>
              <a:buAutoNum type="arabicPeriod"/>
            </a:pPr>
            <a:r>
              <a:rPr lang="en-IN" sz="2600" b="1" dirty="0"/>
              <a:t>Debentures subscribed by the company </a:t>
            </a:r>
          </a:p>
          <a:p>
            <a:pPr>
              <a:buFont typeface="+mj-lt"/>
              <a:buAutoNum type="arabicPeriod"/>
            </a:pPr>
            <a:r>
              <a:rPr lang="en-IN" sz="2600" b="1" dirty="0"/>
              <a:t>Redemption of preference shares </a:t>
            </a:r>
          </a:p>
          <a:p>
            <a:pPr>
              <a:buFont typeface="+mj-lt"/>
              <a:buAutoNum type="arabicPeriod"/>
            </a:pPr>
            <a:r>
              <a:rPr lang="en-IN" sz="2600" b="1" dirty="0"/>
              <a:t>Interest paid </a:t>
            </a:r>
          </a:p>
          <a:p>
            <a:pPr>
              <a:buFont typeface="+mj-lt"/>
              <a:buAutoNum type="arabicPeriod"/>
            </a:pPr>
            <a:r>
              <a:rPr lang="en-IN" sz="2600" b="1" dirty="0"/>
              <a:t>Dividend paid </a:t>
            </a:r>
          </a:p>
          <a:p>
            <a:pPr>
              <a:buFont typeface="+mj-lt"/>
              <a:buAutoNum type="arabicPeriod"/>
            </a:pPr>
            <a:r>
              <a:rPr lang="en-IN" sz="2600" b="1" dirty="0"/>
              <a:t>Increase in bank OD </a:t>
            </a:r>
          </a:p>
          <a:p>
            <a:pPr>
              <a:buFont typeface="+mj-lt"/>
              <a:buAutoNum type="arabicPeriod"/>
            </a:pPr>
            <a:r>
              <a:rPr lang="en-IN" sz="2600" b="1" dirty="0"/>
              <a:t>Issue of Bonus share </a:t>
            </a:r>
          </a:p>
          <a:p>
            <a:pPr>
              <a:buFont typeface="+mj-lt"/>
              <a:buAutoNum type="arabicPeriod"/>
            </a:pPr>
            <a:endParaRPr lang="en-IN" dirty="0"/>
          </a:p>
        </p:txBody>
      </p:sp>
    </p:spTree>
    <p:extLst>
      <p:ext uri="{BB962C8B-B14F-4D97-AF65-F5344CB8AC3E}">
        <p14:creationId xmlns:p14="http://schemas.microsoft.com/office/powerpoint/2010/main" val="192299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0"/>
            <a:ext cx="8911687" cy="999241"/>
          </a:xfrm>
        </p:spPr>
        <p:txBody>
          <a:bodyPr/>
          <a:lstStyle/>
          <a:p>
            <a:pPr algn="ctr"/>
            <a:r>
              <a:rPr lang="en-US" b="1" dirty="0"/>
              <a:t>CASH FLOW STATEMENT</a:t>
            </a:r>
          </a:p>
        </p:txBody>
      </p:sp>
      <p:sp>
        <p:nvSpPr>
          <p:cNvPr id="3" name="Content Placeholder 2"/>
          <p:cNvSpPr>
            <a:spLocks noGrp="1"/>
          </p:cNvSpPr>
          <p:nvPr>
            <p:ph idx="1"/>
          </p:nvPr>
        </p:nvSpPr>
        <p:spPr>
          <a:xfrm>
            <a:off x="1062317" y="744718"/>
            <a:ext cx="10838329" cy="6207411"/>
          </a:xfrm>
        </p:spPr>
        <p:txBody>
          <a:bodyPr>
            <a:normAutofit lnSpcReduction="10000"/>
          </a:bodyPr>
          <a:lstStyle/>
          <a:p>
            <a:r>
              <a:rPr lang="en-US" sz="2400" b="1" dirty="0">
                <a:latin typeface="Arial Black" panose="020B0A04020102020204" pitchFamily="34" charset="0"/>
              </a:rPr>
              <a:t>Cash</a:t>
            </a:r>
            <a:r>
              <a:rPr lang="en-US" sz="2400" b="1" dirty="0"/>
              <a:t> flow statement is a statement that shows the flow of cash and cash equivalents during the period under report. </a:t>
            </a:r>
          </a:p>
          <a:p>
            <a:endParaRPr lang="en-US" sz="2400" b="1" dirty="0"/>
          </a:p>
          <a:p>
            <a:endParaRPr lang="en-US" sz="2400" b="1" dirty="0"/>
          </a:p>
          <a:p>
            <a:endParaRPr lang="en-US" sz="2400" b="1" dirty="0"/>
          </a:p>
          <a:p>
            <a:pPr marL="0" indent="0">
              <a:buNone/>
            </a:pPr>
            <a:endParaRPr lang="en-US" sz="2400" b="1" dirty="0"/>
          </a:p>
          <a:p>
            <a:pPr marL="0" indent="0">
              <a:buNone/>
            </a:pPr>
            <a:endParaRPr lang="en-US" sz="2400" b="1" dirty="0"/>
          </a:p>
          <a:p>
            <a:pPr marL="0" indent="0">
              <a:buNone/>
            </a:pPr>
            <a:r>
              <a:rPr lang="en-US" sz="2400" b="1" dirty="0"/>
              <a:t>The following terms are used in this statement with the meanings specified: </a:t>
            </a:r>
          </a:p>
          <a:p>
            <a:r>
              <a:rPr lang="en-US" sz="2400" b="1" dirty="0"/>
              <a:t>CASH comprises cash on hand and demand deposits with banks.</a:t>
            </a:r>
          </a:p>
          <a:p>
            <a:r>
              <a:rPr lang="en-US" sz="2400" b="1" dirty="0"/>
              <a:t>Cash Equivalents are short term, highly liquid investments that are readily convertible into known amounts of cash and which are subject to an insignificant risk of changes in value. </a:t>
            </a:r>
          </a:p>
          <a:p>
            <a:r>
              <a:rPr lang="en-US" sz="2400" b="1" dirty="0"/>
              <a:t>Cash flows are inflows and outflows of cash and cash equivalents </a:t>
            </a:r>
          </a:p>
          <a:p>
            <a:endParaRPr lang="en-US" dirty="0"/>
          </a:p>
        </p:txBody>
      </p:sp>
      <p:graphicFrame>
        <p:nvGraphicFramePr>
          <p:cNvPr id="4" name="Diagram 3">
            <a:extLst>
              <a:ext uri="{FF2B5EF4-FFF2-40B4-BE49-F238E27FC236}">
                <a16:creationId xmlns:a16="http://schemas.microsoft.com/office/drawing/2014/main" id="{D80BA96D-996D-4B7C-A491-D6B196FC0E89}"/>
              </a:ext>
            </a:extLst>
          </p:cNvPr>
          <p:cNvGraphicFramePr/>
          <p:nvPr/>
        </p:nvGraphicFramePr>
        <p:xfrm>
          <a:off x="2846894" y="1743959"/>
          <a:ext cx="7454507" cy="19513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3240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C66A8-1CAB-463D-B60B-9AA577573718}"/>
              </a:ext>
            </a:extLst>
          </p:cNvPr>
          <p:cNvSpPr>
            <a:spLocks noGrp="1"/>
          </p:cNvSpPr>
          <p:nvPr>
            <p:ph type="title"/>
          </p:nvPr>
        </p:nvSpPr>
        <p:spPr/>
        <p:txBody>
          <a:bodyPr/>
          <a:lstStyle/>
          <a:p>
            <a:pPr algn="ctr"/>
            <a:r>
              <a:rPr lang="en-IN" b="1" u="sng" dirty="0"/>
              <a:t>SOLUTION</a:t>
            </a:r>
          </a:p>
        </p:txBody>
      </p:sp>
      <p:sp>
        <p:nvSpPr>
          <p:cNvPr id="3" name="Content Placeholder 2">
            <a:extLst>
              <a:ext uri="{FF2B5EF4-FFF2-40B4-BE49-F238E27FC236}">
                <a16:creationId xmlns:a16="http://schemas.microsoft.com/office/drawing/2014/main" id="{7E57E603-4E62-476C-9A1E-F17931C5EE3C}"/>
              </a:ext>
            </a:extLst>
          </p:cNvPr>
          <p:cNvSpPr>
            <a:spLocks noGrp="1"/>
          </p:cNvSpPr>
          <p:nvPr>
            <p:ph idx="1"/>
          </p:nvPr>
        </p:nvSpPr>
        <p:spPr/>
        <p:txBody>
          <a:bodyPr/>
          <a:lstStyle/>
          <a:p>
            <a:pPr>
              <a:buFont typeface="+mj-lt"/>
              <a:buAutoNum type="arabicPeriod"/>
            </a:pPr>
            <a:r>
              <a:rPr lang="en-IN" sz="3600" b="1" dirty="0"/>
              <a:t>Repayment of loan taken </a:t>
            </a:r>
          </a:p>
          <a:p>
            <a:pPr>
              <a:buFont typeface="+mj-lt"/>
              <a:buAutoNum type="arabicPeriod"/>
            </a:pPr>
            <a:r>
              <a:rPr lang="en-IN" sz="3600" b="1" dirty="0"/>
              <a:t>Proceeds from issue of shares </a:t>
            </a:r>
          </a:p>
          <a:p>
            <a:pPr>
              <a:buFont typeface="+mj-lt"/>
              <a:buAutoNum type="arabicPeriod"/>
            </a:pPr>
            <a:r>
              <a:rPr lang="en-IN" sz="3600" b="1" dirty="0"/>
              <a:t>Redemption of preference shares </a:t>
            </a:r>
          </a:p>
          <a:p>
            <a:pPr>
              <a:buFont typeface="+mj-lt"/>
              <a:buAutoNum type="arabicPeriod"/>
            </a:pPr>
            <a:r>
              <a:rPr lang="en-IN" sz="3600" b="1" dirty="0"/>
              <a:t>Interest paid</a:t>
            </a:r>
          </a:p>
          <a:p>
            <a:pPr>
              <a:buFont typeface="+mj-lt"/>
              <a:buAutoNum type="arabicPeriod"/>
            </a:pPr>
            <a:r>
              <a:rPr lang="en-IN" sz="3600" b="1" dirty="0"/>
              <a:t>Issue of Bonus share </a:t>
            </a:r>
          </a:p>
          <a:p>
            <a:endParaRPr lang="en-IN" dirty="0"/>
          </a:p>
        </p:txBody>
      </p:sp>
    </p:spTree>
    <p:extLst>
      <p:ext uri="{BB962C8B-B14F-4D97-AF65-F5344CB8AC3E}">
        <p14:creationId xmlns:p14="http://schemas.microsoft.com/office/powerpoint/2010/main" val="1706670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E5E9BB-A918-4424-A80A-9F4577BCD40E}"/>
              </a:ext>
            </a:extLst>
          </p:cNvPr>
          <p:cNvPicPr>
            <a:picLocks noChangeAspect="1"/>
          </p:cNvPicPr>
          <p:nvPr/>
        </p:nvPicPr>
        <p:blipFill>
          <a:blip r:embed="rId2"/>
          <a:stretch>
            <a:fillRect/>
          </a:stretch>
        </p:blipFill>
        <p:spPr>
          <a:xfrm rot="16200000">
            <a:off x="4114800" y="-1188720"/>
            <a:ext cx="5222240" cy="9591040"/>
          </a:xfrm>
          <a:prstGeom prst="rect">
            <a:avLst/>
          </a:prstGeom>
        </p:spPr>
      </p:pic>
    </p:spTree>
    <p:extLst>
      <p:ext uri="{BB962C8B-B14F-4D97-AF65-F5344CB8AC3E}">
        <p14:creationId xmlns:p14="http://schemas.microsoft.com/office/powerpoint/2010/main" val="74201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5A5C-D924-4E75-BB0C-D0C17BB47638}"/>
              </a:ext>
            </a:extLst>
          </p:cNvPr>
          <p:cNvSpPr>
            <a:spLocks noGrp="1"/>
          </p:cNvSpPr>
          <p:nvPr>
            <p:ph type="title"/>
          </p:nvPr>
        </p:nvSpPr>
        <p:spPr/>
        <p:txBody>
          <a:bodyPr/>
          <a:lstStyle/>
          <a:p>
            <a:r>
              <a:rPr lang="en-IN" b="1" u="sng" dirty="0"/>
              <a:t>OBJECTIVES OF CASH FLOW STATEMENT</a:t>
            </a:r>
          </a:p>
        </p:txBody>
      </p:sp>
      <p:sp>
        <p:nvSpPr>
          <p:cNvPr id="3" name="Content Placeholder 2">
            <a:extLst>
              <a:ext uri="{FF2B5EF4-FFF2-40B4-BE49-F238E27FC236}">
                <a16:creationId xmlns:a16="http://schemas.microsoft.com/office/drawing/2014/main" id="{7F68D90C-AB06-4D68-A651-27F9D1305005}"/>
              </a:ext>
            </a:extLst>
          </p:cNvPr>
          <p:cNvSpPr>
            <a:spLocks noGrp="1"/>
          </p:cNvSpPr>
          <p:nvPr>
            <p:ph idx="1"/>
          </p:nvPr>
        </p:nvSpPr>
        <p:spPr>
          <a:xfrm>
            <a:off x="1583703" y="2133600"/>
            <a:ext cx="9920909" cy="3777622"/>
          </a:xfrm>
        </p:spPr>
        <p:txBody>
          <a:bodyPr/>
          <a:lstStyle/>
          <a:p>
            <a:r>
              <a:rPr lang="en-US" sz="2400" b="1" dirty="0"/>
              <a:t>As per AS-3 (revised) the objective of CFS is to provide information about cash flows of an enterprise which is useful in providing the users of financial statement a basis to assess the ability of an enterprise to generate cash and cash equivalents to utilize those cash flows .</a:t>
            </a:r>
          </a:p>
          <a:p>
            <a:r>
              <a:rPr lang="en-US" sz="2400" b="1" dirty="0"/>
              <a:t>The revised AS-3 has made it mandatory for all listed companies to prepare and present a cash flow statement along with other financial statements on annual basis. </a:t>
            </a:r>
          </a:p>
          <a:p>
            <a:endParaRPr lang="en-US" dirty="0"/>
          </a:p>
          <a:p>
            <a:endParaRPr lang="en-IN" dirty="0"/>
          </a:p>
        </p:txBody>
      </p:sp>
    </p:spTree>
    <p:extLst>
      <p:ext uri="{BB962C8B-B14F-4D97-AF65-F5344CB8AC3E}">
        <p14:creationId xmlns:p14="http://schemas.microsoft.com/office/powerpoint/2010/main" val="2166724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535" y="0"/>
            <a:ext cx="9756494" cy="1280890"/>
          </a:xfrm>
        </p:spPr>
        <p:txBody>
          <a:bodyPr/>
          <a:lstStyle/>
          <a:p>
            <a:r>
              <a:rPr lang="en-US" b="1" dirty="0"/>
              <a:t>Need of Preparing Cash Flow Statement</a:t>
            </a:r>
            <a:endParaRPr lang="en-US" dirty="0"/>
          </a:p>
        </p:txBody>
      </p:sp>
      <p:sp>
        <p:nvSpPr>
          <p:cNvPr id="3" name="Content Placeholder 2"/>
          <p:cNvSpPr>
            <a:spLocks noGrp="1"/>
          </p:cNvSpPr>
          <p:nvPr>
            <p:ph idx="1"/>
          </p:nvPr>
        </p:nvSpPr>
        <p:spPr>
          <a:xfrm>
            <a:off x="1196788" y="1593130"/>
            <a:ext cx="10995212" cy="5033913"/>
          </a:xfrm>
        </p:spPr>
        <p:txBody>
          <a:bodyPr>
            <a:normAutofit/>
          </a:bodyPr>
          <a:lstStyle/>
          <a:p>
            <a:r>
              <a:rPr lang="en-US" sz="2000" b="1" dirty="0" err="1"/>
              <a:t>i</a:t>
            </a:r>
            <a:r>
              <a:rPr lang="en-US" sz="2000" b="1" dirty="0"/>
              <a:t>) Cash Flow Statement reveals the causes of changes in cash balances between two Balance Sheet dates.</a:t>
            </a:r>
          </a:p>
          <a:p>
            <a:pPr marL="0" indent="0">
              <a:buNone/>
            </a:pPr>
            <a:r>
              <a:rPr lang="en-US" sz="2000" b="1" dirty="0"/>
              <a:t>(ii) This statement helps the management to evaluate its ability to meet its obligations i.e., payment to creditors, the payment of bank loan, payment of interest, taxes, dividend etc.</a:t>
            </a:r>
          </a:p>
          <a:p>
            <a:pPr marL="0" indent="0">
              <a:buNone/>
            </a:pPr>
            <a:r>
              <a:rPr lang="en-US" sz="2000" b="1" dirty="0"/>
              <a:t>(iii) It throws light on causes for poor liquidity in spite of good profits and excessive liquidity in spite of heavy losses.</a:t>
            </a:r>
          </a:p>
          <a:p>
            <a:pPr marL="0" indent="0">
              <a:buNone/>
            </a:pPr>
            <a:r>
              <a:rPr lang="en-US" sz="2000" b="1" dirty="0"/>
              <a:t>(iv) It helps the management in understanding the past behavior of cash cycle and in controlling the use of cash in future.</a:t>
            </a:r>
          </a:p>
          <a:p>
            <a:pPr marL="0" indent="0">
              <a:buNone/>
            </a:pPr>
            <a:r>
              <a:rPr lang="en-US" sz="2000" b="1" dirty="0"/>
              <a:t>(v) Cash Flow Statements helps the management in planning repayment of loans, replacement of assets etc.</a:t>
            </a:r>
          </a:p>
          <a:p>
            <a:pPr marL="0" indent="0">
              <a:buNone/>
            </a:pPr>
            <a:r>
              <a:rPr lang="en-US" sz="2000" b="1" dirty="0"/>
              <a:t>(vi) This statement is helpful in short-term financial decisions relating to liquidity.</a:t>
            </a:r>
          </a:p>
          <a:p>
            <a:pPr marL="0" indent="0">
              <a:buNone/>
            </a:pPr>
            <a:r>
              <a:rPr lang="en-US" sz="2000" b="1" dirty="0"/>
              <a:t>vii) This statement helps the management in preparing the cash budgets properly.</a:t>
            </a:r>
          </a:p>
        </p:txBody>
      </p:sp>
    </p:spTree>
    <p:extLst>
      <p:ext uri="{BB962C8B-B14F-4D97-AF65-F5344CB8AC3E}">
        <p14:creationId xmlns:p14="http://schemas.microsoft.com/office/powerpoint/2010/main" val="244924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535" y="0"/>
            <a:ext cx="9756494" cy="1280890"/>
          </a:xfrm>
        </p:spPr>
        <p:txBody>
          <a:bodyPr/>
          <a:lstStyle/>
          <a:p>
            <a:r>
              <a:rPr lang="en-US" b="1" dirty="0"/>
              <a:t>Need of Preparing Cash Flow Statement</a:t>
            </a:r>
            <a:endParaRPr lang="en-US" dirty="0"/>
          </a:p>
        </p:txBody>
      </p:sp>
      <p:sp>
        <p:nvSpPr>
          <p:cNvPr id="3" name="Content Placeholder 2"/>
          <p:cNvSpPr>
            <a:spLocks noGrp="1"/>
          </p:cNvSpPr>
          <p:nvPr>
            <p:ph idx="1"/>
          </p:nvPr>
        </p:nvSpPr>
        <p:spPr>
          <a:xfrm>
            <a:off x="1196788" y="1112362"/>
            <a:ext cx="10995212" cy="5745637"/>
          </a:xfrm>
        </p:spPr>
        <p:txBody>
          <a:bodyPr>
            <a:normAutofit/>
          </a:bodyPr>
          <a:lstStyle/>
          <a:p>
            <a:endParaRPr lang="en-US" b="1" dirty="0"/>
          </a:p>
          <a:p>
            <a:pPr marL="0" indent="0">
              <a:buNone/>
            </a:pPr>
            <a:r>
              <a:rPr lang="en-US" sz="2000" b="1" dirty="0"/>
              <a:t>(viii) This statement helps the financial institution who lends advances to business concerns in estimating their repaying capacities.</a:t>
            </a:r>
          </a:p>
          <a:p>
            <a:pPr marL="0" indent="0">
              <a:buNone/>
            </a:pPr>
            <a:r>
              <a:rPr lang="en-US" sz="2000" b="1" dirty="0"/>
              <a:t>(ix) Since a Cash Flow Statement is based on the cash basis of accounting it is very useful in evaluation of cash position of a firm.</a:t>
            </a:r>
          </a:p>
          <a:p>
            <a:pPr marL="0" indent="0">
              <a:buNone/>
            </a:pPr>
            <a:r>
              <a:rPr lang="en-US" sz="2000" b="1" dirty="0"/>
              <a:t>(x) Cash Flow Statement discloses the complete story of cash movement. The increase in, or decrease of cash and the reason therefore can be known.</a:t>
            </a:r>
          </a:p>
          <a:p>
            <a:pPr marL="0" indent="0">
              <a:buNone/>
            </a:pPr>
            <a:r>
              <a:rPr lang="en-US" sz="2000" b="1" dirty="0"/>
              <a:t>(xi) Cash Flow Statement provides information of all activities such as operating, investing, and financing activities separately.</a:t>
            </a:r>
          </a:p>
          <a:p>
            <a:pPr marL="0" indent="0">
              <a:buNone/>
            </a:pPr>
            <a:r>
              <a:rPr lang="en-US" sz="2000" b="1" dirty="0"/>
              <a:t>(xii) Since Cash Flow Statement provides information regarding the sources and utilization of cash during a particular period, it is easy for the management to plan carefully for the cash requirements in the future, for the purpose of redeeming long-term liabilities or and replacing some fixed assets.</a:t>
            </a:r>
          </a:p>
          <a:p>
            <a:pPr marL="0" indent="0">
              <a:buNone/>
            </a:pPr>
            <a:r>
              <a:rPr lang="en-US" sz="2000" b="1" dirty="0"/>
              <a:t>(xiii) A projected Cash Flow Statement reveals the future cash position of a concern. Through this Cash Flow Statement the firm can know how much cash it can generate and how much cash will be needed to make various payments.</a:t>
            </a:r>
          </a:p>
        </p:txBody>
      </p:sp>
    </p:spTree>
    <p:extLst>
      <p:ext uri="{BB962C8B-B14F-4D97-AF65-F5344CB8AC3E}">
        <p14:creationId xmlns:p14="http://schemas.microsoft.com/office/powerpoint/2010/main" val="3927645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0677" y="131974"/>
            <a:ext cx="10034031" cy="897903"/>
          </a:xfrm>
        </p:spPr>
        <p:txBody>
          <a:bodyPr>
            <a:normAutofit fontScale="90000"/>
          </a:bodyPr>
          <a:lstStyle/>
          <a:p>
            <a:r>
              <a:rPr lang="en-US" b="1" dirty="0"/>
              <a:t>IMPORTANCE OR USES OF CASH FLOW STATEMENT</a:t>
            </a:r>
          </a:p>
        </p:txBody>
      </p:sp>
      <p:sp>
        <p:nvSpPr>
          <p:cNvPr id="3" name="Content Placeholder 2"/>
          <p:cNvSpPr>
            <a:spLocks noGrp="1"/>
          </p:cNvSpPr>
          <p:nvPr>
            <p:ph idx="1"/>
          </p:nvPr>
        </p:nvSpPr>
        <p:spPr>
          <a:xfrm>
            <a:off x="1171834" y="1791092"/>
            <a:ext cx="11322425" cy="5530345"/>
          </a:xfrm>
        </p:spPr>
        <p:txBody>
          <a:bodyPr>
            <a:normAutofit/>
          </a:bodyPr>
          <a:lstStyle/>
          <a:p>
            <a:r>
              <a:rPr lang="en-US" sz="3200" dirty="0"/>
              <a:t>Short term planning </a:t>
            </a:r>
          </a:p>
          <a:p>
            <a:r>
              <a:rPr lang="en-US" sz="3200" dirty="0"/>
              <a:t>Cash flow helps in assessing the liquidity and solvency </a:t>
            </a:r>
          </a:p>
          <a:p>
            <a:r>
              <a:rPr lang="en-US" sz="3200" dirty="0"/>
              <a:t>Efficient Cash Management </a:t>
            </a:r>
          </a:p>
          <a:p>
            <a:r>
              <a:rPr lang="en-US" sz="3200" dirty="0"/>
              <a:t>Comparative study </a:t>
            </a:r>
          </a:p>
          <a:p>
            <a:r>
              <a:rPr lang="en-US" sz="3200" dirty="0"/>
              <a:t>Reasons for cash positions</a:t>
            </a:r>
          </a:p>
          <a:p>
            <a:r>
              <a:rPr lang="en-US" sz="3200" dirty="0"/>
              <a:t>Evaluate Management Decisions </a:t>
            </a:r>
          </a:p>
          <a:p>
            <a:r>
              <a:rPr lang="en-US" sz="3200" dirty="0"/>
              <a:t>Dividend Decision </a:t>
            </a:r>
          </a:p>
        </p:txBody>
      </p:sp>
    </p:spTree>
    <p:extLst>
      <p:ext uri="{BB962C8B-B14F-4D97-AF65-F5344CB8AC3E}">
        <p14:creationId xmlns:p14="http://schemas.microsoft.com/office/powerpoint/2010/main" val="1149362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40015"/>
            <a:ext cx="8911687" cy="787832"/>
          </a:xfrm>
        </p:spPr>
        <p:txBody>
          <a:bodyPr/>
          <a:lstStyle/>
          <a:p>
            <a:r>
              <a:rPr lang="en-US" b="1" dirty="0"/>
              <a:t>Limitations of Cash Flow Statement</a:t>
            </a:r>
            <a:endParaRPr lang="en-US" dirty="0"/>
          </a:p>
        </p:txBody>
      </p:sp>
      <p:sp>
        <p:nvSpPr>
          <p:cNvPr id="3" name="Content Placeholder 2"/>
          <p:cNvSpPr>
            <a:spLocks noGrp="1"/>
          </p:cNvSpPr>
          <p:nvPr>
            <p:ph idx="1"/>
          </p:nvPr>
        </p:nvSpPr>
        <p:spPr>
          <a:xfrm>
            <a:off x="2057399" y="1021976"/>
            <a:ext cx="10134601" cy="5836023"/>
          </a:xfrm>
        </p:spPr>
        <p:txBody>
          <a:bodyPr>
            <a:normAutofit lnSpcReduction="10000"/>
          </a:bodyPr>
          <a:lstStyle/>
          <a:p>
            <a:r>
              <a:rPr lang="en-US" dirty="0"/>
              <a:t>(</a:t>
            </a:r>
            <a:r>
              <a:rPr lang="en-US" dirty="0" err="1"/>
              <a:t>i</a:t>
            </a:r>
            <a:r>
              <a:rPr lang="en-US" dirty="0"/>
              <a:t>) Cash Flow Statement is not suitable for judging the profitability of a firm as </a:t>
            </a:r>
            <a:r>
              <a:rPr lang="en-US" b="1" dirty="0"/>
              <a:t>non-cash changes are ignored</a:t>
            </a:r>
            <a:r>
              <a:rPr lang="en-US" dirty="0"/>
              <a:t> while calculating cash flows from operating activities.</a:t>
            </a:r>
          </a:p>
          <a:p>
            <a:r>
              <a:rPr lang="en-US" dirty="0"/>
              <a:t>(ii) Cash Flow Statement is not a substitute for Income Statement or Funds Flow Statement. Each of them has a separate function to perform. Net Cash Flow disclosed by Cash Flow Statement </a:t>
            </a:r>
            <a:r>
              <a:rPr lang="en-US" b="1" dirty="0"/>
              <a:t>does not necessarily be the net income of the business</a:t>
            </a:r>
            <a:r>
              <a:rPr lang="en-US" dirty="0"/>
              <a:t>, because net income is determined by taking into account both cash and non-cash items.</a:t>
            </a:r>
          </a:p>
          <a:p>
            <a:r>
              <a:rPr lang="en-US" dirty="0"/>
              <a:t>(iii) Cash Flow Statement is based on cash accounting. It </a:t>
            </a:r>
            <a:r>
              <a:rPr lang="en-US" b="1" dirty="0"/>
              <a:t>ignores the basic accounting concept of a accrual basis.</a:t>
            </a:r>
          </a:p>
          <a:p>
            <a:r>
              <a:rPr lang="en-US" dirty="0"/>
              <a:t>(iv) Cash Flow Statement reveals the movement of cash only. In preparation it </a:t>
            </a:r>
            <a:r>
              <a:rPr lang="en-US" b="1" dirty="0"/>
              <a:t>ignores most liquid current assets (ex: Sundry debtors, Bills Receivable etc.)</a:t>
            </a:r>
          </a:p>
          <a:p>
            <a:r>
              <a:rPr lang="en-US" dirty="0"/>
              <a:t>(v) It is difficult to precisely define the term cash. There are controversies among accountants over a number of near cash items like </a:t>
            </a:r>
            <a:r>
              <a:rPr lang="en-US" dirty="0" err="1"/>
              <a:t>cheques</a:t>
            </a:r>
            <a:r>
              <a:rPr lang="en-US" dirty="0"/>
              <a:t>, stamps, postal orders etc., to be included in cash.</a:t>
            </a:r>
          </a:p>
          <a:p>
            <a:r>
              <a:rPr lang="en-US" dirty="0"/>
              <a:t>(vi) Cash Flow Statement </a:t>
            </a:r>
            <a:r>
              <a:rPr lang="en-US" b="1" dirty="0"/>
              <a:t>does not give a complete picture of financial position </a:t>
            </a:r>
            <a:r>
              <a:rPr lang="en-US" dirty="0"/>
              <a:t>of the concern.</a:t>
            </a:r>
          </a:p>
          <a:p>
            <a:r>
              <a:rPr lang="en-US" dirty="0"/>
              <a:t>(vii) A Cash Flow Statement only reveals the inflow and outflow of cash and cash equivalents . The cash balance disclosed by the Cash Flow Statement </a:t>
            </a:r>
            <a:r>
              <a:rPr lang="en-US" b="1" dirty="0"/>
              <a:t>may not represent the real liquid position of the concern.</a:t>
            </a:r>
          </a:p>
          <a:p>
            <a:endParaRPr lang="en-US" dirty="0"/>
          </a:p>
        </p:txBody>
      </p:sp>
    </p:spTree>
    <p:extLst>
      <p:ext uri="{BB962C8B-B14F-4D97-AF65-F5344CB8AC3E}">
        <p14:creationId xmlns:p14="http://schemas.microsoft.com/office/powerpoint/2010/main" val="177761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72DE-DD17-4A63-80AD-3F3771060D0D}"/>
              </a:ext>
            </a:extLst>
          </p:cNvPr>
          <p:cNvSpPr>
            <a:spLocks noGrp="1"/>
          </p:cNvSpPr>
          <p:nvPr>
            <p:ph type="title"/>
          </p:nvPr>
        </p:nvSpPr>
        <p:spPr>
          <a:xfrm>
            <a:off x="443614" y="0"/>
            <a:ext cx="8911687" cy="1280890"/>
          </a:xfrm>
        </p:spPr>
        <p:txBody>
          <a:bodyPr>
            <a:normAutofit/>
          </a:bodyPr>
          <a:lstStyle/>
          <a:p>
            <a:r>
              <a:rPr lang="en-US" sz="4000" b="1" dirty="0"/>
              <a:t>Classification of Cash Flows</a:t>
            </a:r>
            <a:endParaRPr lang="en-IN" sz="4000" dirty="0"/>
          </a:p>
        </p:txBody>
      </p:sp>
      <p:sp>
        <p:nvSpPr>
          <p:cNvPr id="3" name="Content Placeholder 2">
            <a:extLst>
              <a:ext uri="{FF2B5EF4-FFF2-40B4-BE49-F238E27FC236}">
                <a16:creationId xmlns:a16="http://schemas.microsoft.com/office/drawing/2014/main" id="{83212C05-19FB-4B63-BE99-2E04DEAB0A5F}"/>
              </a:ext>
            </a:extLst>
          </p:cNvPr>
          <p:cNvSpPr>
            <a:spLocks noGrp="1"/>
          </p:cNvSpPr>
          <p:nvPr>
            <p:ph idx="1"/>
          </p:nvPr>
        </p:nvSpPr>
        <p:spPr>
          <a:xfrm>
            <a:off x="263952" y="1357460"/>
            <a:ext cx="11557262" cy="4553763"/>
          </a:xfrm>
        </p:spPr>
        <p:txBody>
          <a:bodyPr/>
          <a:lstStyle/>
          <a:p>
            <a:r>
              <a:rPr lang="en-US" sz="2400" b="1" dirty="0"/>
              <a:t>According to AS-3 (Revised) cash flows are classified into three main categories:</a:t>
            </a:r>
          </a:p>
          <a:p>
            <a:pPr marL="0" indent="0">
              <a:buNone/>
            </a:pPr>
            <a:r>
              <a:rPr lang="en-US" sz="2800" b="1" dirty="0"/>
              <a:t>A. From Operating Activities</a:t>
            </a:r>
          </a:p>
          <a:p>
            <a:pPr marL="0" indent="0">
              <a:buNone/>
            </a:pPr>
            <a:r>
              <a:rPr lang="en-US" sz="2800" b="1" dirty="0"/>
              <a:t>B. From Investing Activities</a:t>
            </a:r>
          </a:p>
          <a:p>
            <a:pPr marL="0" indent="0">
              <a:buNone/>
            </a:pPr>
            <a:r>
              <a:rPr lang="en-US" sz="2800" b="1" dirty="0"/>
              <a:t>C. From Financing Activities</a:t>
            </a:r>
          </a:p>
          <a:p>
            <a:endParaRPr lang="en-IN" dirty="0"/>
          </a:p>
        </p:txBody>
      </p:sp>
      <p:pic>
        <p:nvPicPr>
          <p:cNvPr id="5" name="Picture 4">
            <a:extLst>
              <a:ext uri="{FF2B5EF4-FFF2-40B4-BE49-F238E27FC236}">
                <a16:creationId xmlns:a16="http://schemas.microsoft.com/office/drawing/2014/main" id="{CC7FE469-AADC-4BB9-8623-849349244C86}"/>
              </a:ext>
            </a:extLst>
          </p:cNvPr>
          <p:cNvPicPr>
            <a:picLocks noChangeAspect="1"/>
          </p:cNvPicPr>
          <p:nvPr/>
        </p:nvPicPr>
        <p:blipFill>
          <a:blip r:embed="rId2"/>
          <a:stretch>
            <a:fillRect/>
          </a:stretch>
        </p:blipFill>
        <p:spPr>
          <a:xfrm>
            <a:off x="5203597" y="2412107"/>
            <a:ext cx="6988404" cy="4445894"/>
          </a:xfrm>
          <a:prstGeom prst="rect">
            <a:avLst/>
          </a:prstGeom>
        </p:spPr>
      </p:pic>
    </p:spTree>
    <p:extLst>
      <p:ext uri="{BB962C8B-B14F-4D97-AF65-F5344CB8AC3E}">
        <p14:creationId xmlns:p14="http://schemas.microsoft.com/office/powerpoint/2010/main" val="25897574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0</TotalTime>
  <Words>1543</Words>
  <Application>Microsoft Office PowerPoint</Application>
  <PresentationFormat>Widescreen</PresentationFormat>
  <Paragraphs>141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Century Gothic</vt:lpstr>
      <vt:lpstr>Times New Roman</vt:lpstr>
      <vt:lpstr>Wingdings 3</vt:lpstr>
      <vt:lpstr>Wisp</vt:lpstr>
      <vt:lpstr>CASH FLOW STATEMENT</vt:lpstr>
      <vt:lpstr>CASH FLOW STATEMENT</vt:lpstr>
      <vt:lpstr>PowerPoint Presentation</vt:lpstr>
      <vt:lpstr>OBJECTIVES OF CASH FLOW STATEMENT</vt:lpstr>
      <vt:lpstr>Need of Preparing Cash Flow Statement</vt:lpstr>
      <vt:lpstr>Need of Preparing Cash Flow Statement</vt:lpstr>
      <vt:lpstr>IMPORTANCE OR USES OF CASH FLOW STATEMENT</vt:lpstr>
      <vt:lpstr>Limitations of Cash Flow Statement</vt:lpstr>
      <vt:lpstr>Classification of Cash Flows</vt:lpstr>
      <vt:lpstr>OPERATING ACTIVITIES </vt:lpstr>
      <vt:lpstr>OPERATING ACTIVITIES</vt:lpstr>
      <vt:lpstr>Classification of Cash inflows and Cash Outflows Activities</vt:lpstr>
      <vt:lpstr>QUESTION : </vt:lpstr>
      <vt:lpstr>Solution : </vt:lpstr>
      <vt:lpstr>INVESTING ACTIVITIES</vt:lpstr>
      <vt:lpstr>QUESTION : </vt:lpstr>
      <vt:lpstr>SOLUTION: </vt:lpstr>
      <vt:lpstr>FINANCING ACTIVITIES</vt:lpstr>
      <vt:lpstr>QUESTION:</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CASH FLOW STATEMENT</dc:title>
  <dc:creator>Sakshi Kukreja</dc:creator>
  <cp:lastModifiedBy>Sakshi Kukreja</cp:lastModifiedBy>
  <cp:revision>1</cp:revision>
  <dcterms:created xsi:type="dcterms:W3CDTF">2021-02-23T04:28:30Z</dcterms:created>
  <dcterms:modified xsi:type="dcterms:W3CDTF">2021-02-23T04:29:20Z</dcterms:modified>
</cp:coreProperties>
</file>