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0" r:id="rId4"/>
    <p:sldId id="301" r:id="rId5"/>
    <p:sldId id="302" r:id="rId6"/>
    <p:sldId id="303" r:id="rId7"/>
    <p:sldId id="304" r:id="rId8"/>
    <p:sldId id="305" r:id="rId9"/>
    <p:sldId id="306" r:id="rId10"/>
    <p:sldId id="307" r:id="rId11"/>
    <p:sldId id="257" r:id="rId12"/>
    <p:sldId id="258" r:id="rId13"/>
    <p:sldId id="259" r:id="rId14"/>
    <p:sldId id="261" r:id="rId15"/>
    <p:sldId id="260" r:id="rId16"/>
    <p:sldId id="262" r:id="rId17"/>
    <p:sldId id="263" r:id="rId18"/>
    <p:sldId id="326" r:id="rId19"/>
    <p:sldId id="264" r:id="rId20"/>
    <p:sldId id="311" r:id="rId21"/>
    <p:sldId id="312" r:id="rId22"/>
    <p:sldId id="309" r:id="rId23"/>
    <p:sldId id="297" r:id="rId24"/>
    <p:sldId id="276" r:id="rId25"/>
    <p:sldId id="277" r:id="rId26"/>
    <p:sldId id="278" r:id="rId27"/>
    <p:sldId id="279" r:id="rId28"/>
    <p:sldId id="313" r:id="rId29"/>
    <p:sldId id="314" r:id="rId30"/>
    <p:sldId id="265" r:id="rId31"/>
    <p:sldId id="266" r:id="rId32"/>
    <p:sldId id="310" r:id="rId33"/>
    <p:sldId id="315" r:id="rId34"/>
    <p:sldId id="316" r:id="rId35"/>
    <p:sldId id="267" r:id="rId36"/>
    <p:sldId id="269" r:id="rId37"/>
    <p:sldId id="317" r:id="rId38"/>
    <p:sldId id="281" r:id="rId39"/>
    <p:sldId id="282" r:id="rId40"/>
    <p:sldId id="291" r:id="rId41"/>
    <p:sldId id="292" r:id="rId42"/>
    <p:sldId id="318" r:id="rId43"/>
    <p:sldId id="319" r:id="rId44"/>
    <p:sldId id="268" r:id="rId45"/>
    <p:sldId id="270" r:id="rId46"/>
    <p:sldId id="321" r:id="rId47"/>
    <p:sldId id="320" r:id="rId48"/>
    <p:sldId id="271" r:id="rId49"/>
    <p:sldId id="308" r:id="rId50"/>
    <p:sldId id="289" r:id="rId51"/>
    <p:sldId id="290" r:id="rId52"/>
    <p:sldId id="293" r:id="rId53"/>
    <p:sldId id="294" r:id="rId54"/>
    <p:sldId id="295" r:id="rId55"/>
    <p:sldId id="272" r:id="rId56"/>
    <p:sldId id="273" r:id="rId57"/>
    <p:sldId id="322" r:id="rId58"/>
    <p:sldId id="283" r:id="rId59"/>
    <p:sldId id="284" r:id="rId60"/>
    <p:sldId id="274" r:id="rId61"/>
    <p:sldId id="275" r:id="rId62"/>
    <p:sldId id="323" r:id="rId63"/>
    <p:sldId id="285" r:id="rId64"/>
    <p:sldId id="286" r:id="rId65"/>
    <p:sldId id="288" r:id="rId66"/>
    <p:sldId id="324" r:id="rId67"/>
    <p:sldId id="325" r:id="rId68"/>
    <p:sldId id="327" r:id="rId69"/>
    <p:sldId id="29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5895-7DD9-4B93-8347-B62C8CC95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017C08-253D-454E-AFE3-3963B6476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0FDB7E-091A-4F65-A3BA-71C22243A8E1}"/>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5" name="Footer Placeholder 4">
            <a:extLst>
              <a:ext uri="{FF2B5EF4-FFF2-40B4-BE49-F238E27FC236}">
                <a16:creationId xmlns:a16="http://schemas.microsoft.com/office/drawing/2014/main" id="{0A65AB14-F701-47F8-AC6C-3FC735712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D02EC-8A44-4C26-8462-4C775C9B9255}"/>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14212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CD45-C374-4E6E-A277-A3D8BF6B04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5ACF96-DFD1-4E61-AEC0-1B43DB0104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E4F19-2521-4BFE-983E-37373FE01CA7}"/>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5" name="Footer Placeholder 4">
            <a:extLst>
              <a:ext uri="{FF2B5EF4-FFF2-40B4-BE49-F238E27FC236}">
                <a16:creationId xmlns:a16="http://schemas.microsoft.com/office/drawing/2014/main" id="{CA16D4A1-CBDE-4669-81FF-5329CCEF0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83F4C-AAAE-4FF7-966B-86C3A5300FC7}"/>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97470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E3788-D7D4-49BF-B534-84F169A024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AACE85-2E2F-485E-BD86-2E77E7E33C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E9992-91E9-4A87-B113-E660FC41BCB6}"/>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5" name="Footer Placeholder 4">
            <a:extLst>
              <a:ext uri="{FF2B5EF4-FFF2-40B4-BE49-F238E27FC236}">
                <a16:creationId xmlns:a16="http://schemas.microsoft.com/office/drawing/2014/main" id="{8242E30F-E5F8-4E7B-AD6E-F7866CDF7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5F0EF-4BE7-4A54-BFC0-ACF204A8292F}"/>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98979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FFF3-7EB8-4404-AF15-FC2D6A591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C8B46-DC9F-4E40-8C9B-7B460B79C2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150FB-2159-4297-A9D4-76CA814145B7}"/>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5" name="Footer Placeholder 4">
            <a:extLst>
              <a:ext uri="{FF2B5EF4-FFF2-40B4-BE49-F238E27FC236}">
                <a16:creationId xmlns:a16="http://schemas.microsoft.com/office/drawing/2014/main" id="{A9302B4F-E34F-4AF1-9940-98B0A5411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5A0BF-F99B-4B52-957E-F2FEF935346D}"/>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403168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25D9-5548-4D4B-802E-0AB5D5075D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0FBF65-3867-463F-9078-F136F2C1E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C0EF6-3971-4893-866C-4AAC500CAF87}"/>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5" name="Footer Placeholder 4">
            <a:extLst>
              <a:ext uri="{FF2B5EF4-FFF2-40B4-BE49-F238E27FC236}">
                <a16:creationId xmlns:a16="http://schemas.microsoft.com/office/drawing/2014/main" id="{9FA22FA3-B95D-48A7-9877-C36FD8590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84045A-AAAF-40C6-BCDB-DC253FD7C091}"/>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359181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FB59-4F41-471F-9193-D44A71DD6E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2DD4A-F446-456E-A630-41AB861E01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8B7ABA-5915-4375-BB21-DA56BA43D8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9ACE20-8BAA-4A63-A23B-341483ECD73D}"/>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6" name="Footer Placeholder 5">
            <a:extLst>
              <a:ext uri="{FF2B5EF4-FFF2-40B4-BE49-F238E27FC236}">
                <a16:creationId xmlns:a16="http://schemas.microsoft.com/office/drawing/2014/main" id="{83A36C9B-6382-4865-98C9-9164B43DC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CFD5E-E9A6-4858-985F-D4EEC91B0F94}"/>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414683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5BC9-7DDC-4C94-8B5F-8297BF7951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50BB3-662B-42BD-918A-351995A50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931689-F0A0-4E2F-9FD9-8111E61666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E3BEE8-5C11-4A4C-9D85-ABF1F862B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1B2194-AC31-4C60-80E2-FE012D771A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40CF8D-EA17-49A9-B32C-E82F24680C39}"/>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8" name="Footer Placeholder 7">
            <a:extLst>
              <a:ext uri="{FF2B5EF4-FFF2-40B4-BE49-F238E27FC236}">
                <a16:creationId xmlns:a16="http://schemas.microsoft.com/office/drawing/2014/main" id="{AA701D43-5C30-45E0-B0F9-5FCE717D4C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DA1C24-A957-472E-998C-CD562B89ACD2}"/>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396278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522C-B797-4313-8093-75B2B16820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8B10F8-2CA9-4EAB-BD36-91895BB78D76}"/>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4" name="Footer Placeholder 3">
            <a:extLst>
              <a:ext uri="{FF2B5EF4-FFF2-40B4-BE49-F238E27FC236}">
                <a16:creationId xmlns:a16="http://schemas.microsoft.com/office/drawing/2014/main" id="{C49BFBA8-0E2C-4692-BD8A-3E4BECCA3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4989EF-6BF4-42E6-A54C-572F9A8F25E3}"/>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339560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AD1C9-B5F2-453C-8EF7-E1F69A8F0AF5}"/>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3" name="Footer Placeholder 2">
            <a:extLst>
              <a:ext uri="{FF2B5EF4-FFF2-40B4-BE49-F238E27FC236}">
                <a16:creationId xmlns:a16="http://schemas.microsoft.com/office/drawing/2014/main" id="{D4BAA127-6C91-4026-9D21-DBA3E4B6CA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D9A7F5-7CAD-4651-AEE6-82D613B88B4D}"/>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79256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60CC-3218-41CF-883C-B715B2625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465D74-AB0E-4419-9AB5-7985CECB5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CACFED-1495-4DCB-86E0-739F09A81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3CF7F-F1CF-4120-8044-0C55B2B7D156}"/>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6" name="Footer Placeholder 5">
            <a:extLst>
              <a:ext uri="{FF2B5EF4-FFF2-40B4-BE49-F238E27FC236}">
                <a16:creationId xmlns:a16="http://schemas.microsoft.com/office/drawing/2014/main" id="{11B4753D-1943-40B8-9C8C-AF296D773F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A74E37-76A4-42E0-BADD-14B10B17896D}"/>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398565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504D-7046-46FC-99EA-91C306851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7F3134-296B-4859-915D-310B046CE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BF4C46-8D60-4FCE-BA40-609016BCE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FBD76D-0D36-492C-87AF-018EF8211C44}"/>
              </a:ext>
            </a:extLst>
          </p:cNvPr>
          <p:cNvSpPr>
            <a:spLocks noGrp="1"/>
          </p:cNvSpPr>
          <p:nvPr>
            <p:ph type="dt" sz="half" idx="10"/>
          </p:nvPr>
        </p:nvSpPr>
        <p:spPr/>
        <p:txBody>
          <a:bodyPr/>
          <a:lstStyle/>
          <a:p>
            <a:fld id="{0F174AA6-F281-4BE6-A6A2-1A5A4191B6D5}" type="datetimeFigureOut">
              <a:rPr lang="en-IN" smtClean="0"/>
              <a:t>09-02-2021</a:t>
            </a:fld>
            <a:endParaRPr lang="en-IN"/>
          </a:p>
        </p:txBody>
      </p:sp>
      <p:sp>
        <p:nvSpPr>
          <p:cNvPr id="6" name="Footer Placeholder 5">
            <a:extLst>
              <a:ext uri="{FF2B5EF4-FFF2-40B4-BE49-F238E27FC236}">
                <a16:creationId xmlns:a16="http://schemas.microsoft.com/office/drawing/2014/main" id="{E72C8AD5-46CA-404B-996F-75AACB0320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C0A8D3-9F53-4FAA-B521-2D711E07BF03}"/>
              </a:ext>
            </a:extLst>
          </p:cNvPr>
          <p:cNvSpPr>
            <a:spLocks noGrp="1"/>
          </p:cNvSpPr>
          <p:nvPr>
            <p:ph type="sldNum" sz="quarter" idx="12"/>
          </p:nvPr>
        </p:nvSpPr>
        <p:spPr/>
        <p:txBody>
          <a:bodyPr/>
          <a:lstStyle/>
          <a:p>
            <a:fld id="{4E7CC73C-F413-404C-88E9-7F85849915F8}" type="slidenum">
              <a:rPr lang="en-IN" smtClean="0"/>
              <a:t>‹#›</a:t>
            </a:fld>
            <a:endParaRPr lang="en-IN"/>
          </a:p>
        </p:txBody>
      </p:sp>
    </p:spTree>
    <p:extLst>
      <p:ext uri="{BB962C8B-B14F-4D97-AF65-F5344CB8AC3E}">
        <p14:creationId xmlns:p14="http://schemas.microsoft.com/office/powerpoint/2010/main" val="109653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48241-2D45-4A67-918B-A9BF07506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4A7FF8-9CDE-4E86-A65E-72AE56870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D4496-AA77-49C7-97FA-18F7B97FD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74AA6-F281-4BE6-A6A2-1A5A4191B6D5}" type="datetimeFigureOut">
              <a:rPr lang="en-IN" smtClean="0"/>
              <a:t>09-02-2021</a:t>
            </a:fld>
            <a:endParaRPr lang="en-IN"/>
          </a:p>
        </p:txBody>
      </p:sp>
      <p:sp>
        <p:nvSpPr>
          <p:cNvPr id="5" name="Footer Placeholder 4">
            <a:extLst>
              <a:ext uri="{FF2B5EF4-FFF2-40B4-BE49-F238E27FC236}">
                <a16:creationId xmlns:a16="http://schemas.microsoft.com/office/drawing/2014/main" id="{1C370389-8ED9-4064-BF13-50D16589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FF6E4F-A3CC-44A3-A2C4-F12B8D828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CC73C-F413-404C-88E9-7F85849915F8}" type="slidenum">
              <a:rPr lang="en-IN" smtClean="0"/>
              <a:t>‹#›</a:t>
            </a:fld>
            <a:endParaRPr lang="en-IN"/>
          </a:p>
        </p:txBody>
      </p:sp>
    </p:spTree>
    <p:extLst>
      <p:ext uri="{BB962C8B-B14F-4D97-AF65-F5344CB8AC3E}">
        <p14:creationId xmlns:p14="http://schemas.microsoft.com/office/powerpoint/2010/main" val="822516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92CE-D299-4261-856D-884EB69C0D28}"/>
              </a:ext>
            </a:extLst>
          </p:cNvPr>
          <p:cNvSpPr>
            <a:spLocks noGrp="1"/>
          </p:cNvSpPr>
          <p:nvPr>
            <p:ph type="ctrTitle"/>
          </p:nvPr>
        </p:nvSpPr>
        <p:spPr>
          <a:xfrm>
            <a:off x="622169" y="1122363"/>
            <a:ext cx="10887959" cy="2387600"/>
          </a:xfrm>
        </p:spPr>
        <p:txBody>
          <a:bodyPr>
            <a:normAutofit/>
          </a:bodyPr>
          <a:lstStyle/>
          <a:p>
            <a:r>
              <a:rPr lang="en-GB" sz="6000" b="1" dirty="0"/>
              <a:t>Analysis of Financial Statements </a:t>
            </a:r>
            <a:endParaRPr lang="en-IN" sz="8000" b="1" u="sng" dirty="0"/>
          </a:p>
        </p:txBody>
      </p:sp>
    </p:spTree>
    <p:extLst>
      <p:ext uri="{BB962C8B-B14F-4D97-AF65-F5344CB8AC3E}">
        <p14:creationId xmlns:p14="http://schemas.microsoft.com/office/powerpoint/2010/main" val="1288596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92CE-D299-4261-856D-884EB69C0D28}"/>
              </a:ext>
            </a:extLst>
          </p:cNvPr>
          <p:cNvSpPr>
            <a:spLocks noGrp="1"/>
          </p:cNvSpPr>
          <p:nvPr>
            <p:ph type="ctrTitle"/>
          </p:nvPr>
        </p:nvSpPr>
        <p:spPr/>
        <p:txBody>
          <a:bodyPr>
            <a:normAutofit/>
          </a:bodyPr>
          <a:lstStyle/>
          <a:p>
            <a:r>
              <a:rPr lang="en-IN" sz="8000" b="1" u="sng" dirty="0"/>
              <a:t>Ratio Analysis</a:t>
            </a:r>
          </a:p>
        </p:txBody>
      </p:sp>
    </p:spTree>
    <p:extLst>
      <p:ext uri="{BB962C8B-B14F-4D97-AF65-F5344CB8AC3E}">
        <p14:creationId xmlns:p14="http://schemas.microsoft.com/office/powerpoint/2010/main" val="106799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CD2A-E90E-4DCB-BC4B-777C39C05600}"/>
              </a:ext>
            </a:extLst>
          </p:cNvPr>
          <p:cNvSpPr>
            <a:spLocks noGrp="1"/>
          </p:cNvSpPr>
          <p:nvPr>
            <p:ph type="title"/>
          </p:nvPr>
        </p:nvSpPr>
        <p:spPr>
          <a:xfrm>
            <a:off x="923042" y="18255"/>
            <a:ext cx="10515600" cy="1325563"/>
          </a:xfrm>
        </p:spPr>
        <p:txBody>
          <a:bodyPr>
            <a:normAutofit/>
          </a:bodyPr>
          <a:lstStyle/>
          <a:p>
            <a:r>
              <a:rPr lang="en-IN" sz="5400" b="1" u="sng" dirty="0"/>
              <a:t>Meaning of Accounting Ratios</a:t>
            </a:r>
            <a:endParaRPr lang="en-IN" sz="5400" u="sng" dirty="0"/>
          </a:p>
        </p:txBody>
      </p:sp>
      <p:sp>
        <p:nvSpPr>
          <p:cNvPr id="3" name="Content Placeholder 2">
            <a:extLst>
              <a:ext uri="{FF2B5EF4-FFF2-40B4-BE49-F238E27FC236}">
                <a16:creationId xmlns:a16="http://schemas.microsoft.com/office/drawing/2014/main" id="{4D978F59-7464-428E-88EE-22EA544CB218}"/>
              </a:ext>
            </a:extLst>
          </p:cNvPr>
          <p:cNvSpPr>
            <a:spLocks noGrp="1"/>
          </p:cNvSpPr>
          <p:nvPr>
            <p:ph idx="1"/>
          </p:nvPr>
        </p:nvSpPr>
        <p:spPr>
          <a:xfrm>
            <a:off x="131975" y="1489436"/>
            <a:ext cx="11962615" cy="5147034"/>
          </a:xfrm>
        </p:spPr>
        <p:txBody>
          <a:bodyPr>
            <a:normAutofit/>
          </a:bodyPr>
          <a:lstStyle/>
          <a:p>
            <a:r>
              <a:rPr lang="en-IN" sz="3600" dirty="0"/>
              <a:t>A </a:t>
            </a:r>
            <a:r>
              <a:rPr lang="en-IN" sz="3600" dirty="0">
                <a:solidFill>
                  <a:srgbClr val="FF0000"/>
                </a:solidFill>
              </a:rPr>
              <a:t>RATIO</a:t>
            </a:r>
            <a:r>
              <a:rPr lang="en-IN" sz="3600" dirty="0"/>
              <a:t> is a </a:t>
            </a:r>
            <a:r>
              <a:rPr lang="en-US" sz="3600" dirty="0"/>
              <a:t>mathematical number calculated as a reference to relationship of two or more numbers and can be expressed as a </a:t>
            </a:r>
            <a:r>
              <a:rPr lang="en-US" sz="3600" b="1" dirty="0"/>
              <a:t>fraction, proportion, percentage and </a:t>
            </a:r>
            <a:r>
              <a:rPr lang="en-IN" sz="3600" b="1" dirty="0"/>
              <a:t>a number of times</a:t>
            </a:r>
            <a:r>
              <a:rPr lang="en-IN" sz="3600" dirty="0"/>
              <a:t>.</a:t>
            </a:r>
          </a:p>
          <a:p>
            <a:r>
              <a:rPr lang="en-US" sz="3600" dirty="0"/>
              <a:t>When the number is calculated by referring to two accounting numbers derived from the financial statements, it is termed as accounting ratio.</a:t>
            </a:r>
          </a:p>
          <a:p>
            <a:r>
              <a:rPr lang="en-US" sz="3600" dirty="0"/>
              <a:t>Accounting ratios exhibit relationship between accounting numbers extracted from financial statements.</a:t>
            </a:r>
          </a:p>
          <a:p>
            <a:endParaRPr lang="en-IN" dirty="0"/>
          </a:p>
        </p:txBody>
      </p:sp>
    </p:spTree>
    <p:extLst>
      <p:ext uri="{BB962C8B-B14F-4D97-AF65-F5344CB8AC3E}">
        <p14:creationId xmlns:p14="http://schemas.microsoft.com/office/powerpoint/2010/main" val="134213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9B92-7E57-4909-B142-8D3E55ED86F6}"/>
              </a:ext>
            </a:extLst>
          </p:cNvPr>
          <p:cNvSpPr>
            <a:spLocks noGrp="1"/>
          </p:cNvSpPr>
          <p:nvPr>
            <p:ph type="title"/>
          </p:nvPr>
        </p:nvSpPr>
        <p:spPr>
          <a:xfrm>
            <a:off x="838200" y="18255"/>
            <a:ext cx="10515600" cy="1325563"/>
          </a:xfrm>
        </p:spPr>
        <p:txBody>
          <a:bodyPr/>
          <a:lstStyle/>
          <a:p>
            <a:r>
              <a:rPr lang="en-IN" sz="5400" b="1" u="sng" dirty="0"/>
              <a:t>Objectives of Ratio Analysis</a:t>
            </a:r>
          </a:p>
        </p:txBody>
      </p:sp>
      <p:sp>
        <p:nvSpPr>
          <p:cNvPr id="3" name="Content Placeholder 2">
            <a:extLst>
              <a:ext uri="{FF2B5EF4-FFF2-40B4-BE49-F238E27FC236}">
                <a16:creationId xmlns:a16="http://schemas.microsoft.com/office/drawing/2014/main" id="{94074246-150B-4589-99D6-6368EFD19FA8}"/>
              </a:ext>
            </a:extLst>
          </p:cNvPr>
          <p:cNvSpPr>
            <a:spLocks noGrp="1"/>
          </p:cNvSpPr>
          <p:nvPr>
            <p:ph idx="1"/>
          </p:nvPr>
        </p:nvSpPr>
        <p:spPr>
          <a:xfrm>
            <a:off x="329938" y="1527141"/>
            <a:ext cx="11862062" cy="5312603"/>
          </a:xfrm>
        </p:spPr>
        <p:txBody>
          <a:bodyPr>
            <a:noAutofit/>
          </a:bodyPr>
          <a:lstStyle/>
          <a:p>
            <a:pPr marL="0" indent="0">
              <a:buNone/>
            </a:pPr>
            <a:r>
              <a:rPr lang="en-US" sz="3400" dirty="0"/>
              <a:t>1. To know the areas of the business which need more attention;</a:t>
            </a:r>
          </a:p>
          <a:p>
            <a:pPr marL="0" indent="0">
              <a:buNone/>
            </a:pPr>
            <a:r>
              <a:rPr lang="en-US" sz="3400" dirty="0"/>
              <a:t>2. To know about the potential areas which can be improved with the effort in the desired direction;</a:t>
            </a:r>
          </a:p>
          <a:p>
            <a:pPr marL="0" indent="0">
              <a:buNone/>
            </a:pPr>
            <a:r>
              <a:rPr lang="en-US" sz="3400" dirty="0"/>
              <a:t>3. To provide a deeper analysis of the profitability, liquidity, solvency and efficiency levels in the business;</a:t>
            </a:r>
          </a:p>
          <a:p>
            <a:pPr marL="0" indent="0">
              <a:buNone/>
            </a:pPr>
            <a:r>
              <a:rPr lang="en-US" sz="3400" dirty="0"/>
              <a:t>4. To provide information for making cross-sectional analysis by comparing the performance with the best industry standards; </a:t>
            </a:r>
          </a:p>
          <a:p>
            <a:pPr marL="0" indent="0">
              <a:buNone/>
            </a:pPr>
            <a:r>
              <a:rPr lang="en-US" sz="3400" dirty="0"/>
              <a:t>5. To provide information derived from financial statements useful for making projections and estimates for the future.</a:t>
            </a:r>
            <a:endParaRPr lang="en-IN" sz="3400" dirty="0"/>
          </a:p>
        </p:txBody>
      </p:sp>
    </p:spTree>
    <p:extLst>
      <p:ext uri="{BB962C8B-B14F-4D97-AF65-F5344CB8AC3E}">
        <p14:creationId xmlns:p14="http://schemas.microsoft.com/office/powerpoint/2010/main" val="224765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2422-7A45-4A91-840B-7ACEB4E1A33A}"/>
              </a:ext>
            </a:extLst>
          </p:cNvPr>
          <p:cNvSpPr>
            <a:spLocks noGrp="1"/>
          </p:cNvSpPr>
          <p:nvPr>
            <p:ph type="title"/>
          </p:nvPr>
        </p:nvSpPr>
        <p:spPr>
          <a:xfrm>
            <a:off x="838200" y="91748"/>
            <a:ext cx="10515600" cy="1325563"/>
          </a:xfrm>
        </p:spPr>
        <p:txBody>
          <a:bodyPr>
            <a:normAutofit/>
          </a:bodyPr>
          <a:lstStyle/>
          <a:p>
            <a:pPr algn="ctr"/>
            <a:r>
              <a:rPr lang="en-IN" sz="5400" b="1" u="sng" dirty="0"/>
              <a:t>Advantages of Ratio Analysis</a:t>
            </a:r>
          </a:p>
        </p:txBody>
      </p:sp>
      <p:sp>
        <p:nvSpPr>
          <p:cNvPr id="3" name="Content Placeholder 2">
            <a:extLst>
              <a:ext uri="{FF2B5EF4-FFF2-40B4-BE49-F238E27FC236}">
                <a16:creationId xmlns:a16="http://schemas.microsoft.com/office/drawing/2014/main" id="{8FE11358-837F-4BAD-968B-E29AC147E7E5}"/>
              </a:ext>
            </a:extLst>
          </p:cNvPr>
          <p:cNvSpPr>
            <a:spLocks noGrp="1"/>
          </p:cNvSpPr>
          <p:nvPr>
            <p:ph idx="1"/>
          </p:nvPr>
        </p:nvSpPr>
        <p:spPr/>
        <p:txBody>
          <a:bodyPr>
            <a:noAutofit/>
          </a:bodyPr>
          <a:lstStyle/>
          <a:p>
            <a:pPr marL="0" indent="0">
              <a:buNone/>
            </a:pPr>
            <a:r>
              <a:rPr lang="en-US" sz="4000" i="1" dirty="0"/>
              <a:t>1. Helps to understand efficacy of decisions</a:t>
            </a:r>
          </a:p>
          <a:p>
            <a:pPr marL="0" indent="0">
              <a:buNone/>
            </a:pPr>
            <a:r>
              <a:rPr lang="en-US" sz="4000" dirty="0"/>
              <a:t>2. </a:t>
            </a:r>
            <a:r>
              <a:rPr lang="en-US" sz="4000" i="1" dirty="0"/>
              <a:t>Simplify complex figures and establish relationships</a:t>
            </a:r>
          </a:p>
          <a:p>
            <a:pPr marL="0" indent="0">
              <a:buNone/>
            </a:pPr>
            <a:r>
              <a:rPr lang="en-US" sz="4000" dirty="0"/>
              <a:t>3. </a:t>
            </a:r>
            <a:r>
              <a:rPr lang="en-US" sz="4000" i="1" dirty="0"/>
              <a:t>Helpful in comparative analysis </a:t>
            </a:r>
          </a:p>
          <a:p>
            <a:pPr marL="0" indent="0">
              <a:buNone/>
            </a:pPr>
            <a:r>
              <a:rPr lang="en-US" sz="4000" dirty="0"/>
              <a:t>4. </a:t>
            </a:r>
            <a:r>
              <a:rPr lang="en-US" sz="4000" i="1" dirty="0"/>
              <a:t>Identification of problem areas </a:t>
            </a:r>
          </a:p>
          <a:p>
            <a:pPr marL="0" indent="0">
              <a:buNone/>
            </a:pPr>
            <a:r>
              <a:rPr lang="en-US" sz="4000" dirty="0"/>
              <a:t>5. </a:t>
            </a:r>
            <a:r>
              <a:rPr lang="en-US" sz="4000" i="1" dirty="0"/>
              <a:t>Enables SWOT analysis</a:t>
            </a:r>
          </a:p>
          <a:p>
            <a:pPr marL="0" indent="0">
              <a:buNone/>
            </a:pPr>
            <a:r>
              <a:rPr lang="en-IN" sz="4000" dirty="0"/>
              <a:t>6. </a:t>
            </a:r>
            <a:r>
              <a:rPr lang="en-IN" sz="4000" i="1" dirty="0"/>
              <a:t>Various comparisons</a:t>
            </a:r>
            <a:endParaRPr lang="en-IN" sz="4000" dirty="0"/>
          </a:p>
        </p:txBody>
      </p:sp>
    </p:spTree>
    <p:extLst>
      <p:ext uri="{BB962C8B-B14F-4D97-AF65-F5344CB8AC3E}">
        <p14:creationId xmlns:p14="http://schemas.microsoft.com/office/powerpoint/2010/main" val="166534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5BDF-945C-49BB-836B-BB12452A1AD3}"/>
              </a:ext>
            </a:extLst>
          </p:cNvPr>
          <p:cNvSpPr>
            <a:spLocks noGrp="1"/>
          </p:cNvSpPr>
          <p:nvPr>
            <p:ph type="title"/>
          </p:nvPr>
        </p:nvSpPr>
        <p:spPr>
          <a:xfrm>
            <a:off x="725471" y="120029"/>
            <a:ext cx="10515600" cy="822652"/>
          </a:xfrm>
        </p:spPr>
        <p:txBody>
          <a:bodyPr>
            <a:normAutofit fontScale="90000"/>
          </a:bodyPr>
          <a:lstStyle/>
          <a:p>
            <a:pPr algn="ctr"/>
            <a:r>
              <a:rPr lang="en-IN" sz="5400" b="1" u="sng" dirty="0"/>
              <a:t>Limitations of Ratio Analysis</a:t>
            </a:r>
          </a:p>
        </p:txBody>
      </p:sp>
      <p:sp>
        <p:nvSpPr>
          <p:cNvPr id="3" name="Content Placeholder 2">
            <a:extLst>
              <a:ext uri="{FF2B5EF4-FFF2-40B4-BE49-F238E27FC236}">
                <a16:creationId xmlns:a16="http://schemas.microsoft.com/office/drawing/2014/main" id="{5E0C2F58-BD30-4EC8-A5EB-0FC64ADFEC1B}"/>
              </a:ext>
            </a:extLst>
          </p:cNvPr>
          <p:cNvSpPr>
            <a:spLocks noGrp="1"/>
          </p:cNvSpPr>
          <p:nvPr>
            <p:ph idx="1"/>
          </p:nvPr>
        </p:nvSpPr>
        <p:spPr>
          <a:xfrm>
            <a:off x="414779" y="1445590"/>
            <a:ext cx="11510128" cy="5292381"/>
          </a:xfrm>
        </p:spPr>
        <p:txBody>
          <a:bodyPr>
            <a:normAutofit/>
          </a:bodyPr>
          <a:lstStyle/>
          <a:p>
            <a:r>
              <a:rPr lang="en-US" sz="4000" dirty="0"/>
              <a:t>The </a:t>
            </a:r>
            <a:r>
              <a:rPr lang="en-US" sz="4000" b="1" dirty="0"/>
              <a:t>Limitations Of The Ratios Analysis </a:t>
            </a:r>
            <a:r>
              <a:rPr lang="en-US" sz="4000" dirty="0"/>
              <a:t>Are:</a:t>
            </a:r>
          </a:p>
          <a:p>
            <a:pPr marL="514350" indent="-514350">
              <a:buAutoNum type="arabicPeriod"/>
            </a:pPr>
            <a:r>
              <a:rPr lang="en-US" sz="4000" i="1" dirty="0"/>
              <a:t>Means and not the End</a:t>
            </a:r>
          </a:p>
          <a:p>
            <a:pPr marL="514350" indent="-514350">
              <a:buAutoNum type="arabicPeriod"/>
            </a:pPr>
            <a:r>
              <a:rPr lang="en-US" sz="4000" i="1" dirty="0"/>
              <a:t>Lack of ability to resolve problems</a:t>
            </a:r>
          </a:p>
          <a:p>
            <a:pPr marL="514350" indent="-514350">
              <a:buAutoNum type="arabicPeriod"/>
            </a:pPr>
            <a:r>
              <a:rPr lang="en-IN" sz="4000" i="1" dirty="0"/>
              <a:t>Lack of standardised definitions</a:t>
            </a:r>
          </a:p>
          <a:p>
            <a:pPr marL="514350" indent="-514350">
              <a:buAutoNum type="arabicPeriod"/>
            </a:pPr>
            <a:r>
              <a:rPr lang="en-US" sz="4000" i="1" dirty="0"/>
              <a:t>Lack of universally accepted standard levels</a:t>
            </a:r>
          </a:p>
          <a:p>
            <a:pPr marL="514350" indent="-514350">
              <a:buAutoNum type="arabicPeriod"/>
            </a:pPr>
            <a:r>
              <a:rPr lang="en-US" sz="4000" i="1" dirty="0"/>
              <a:t>Ratios based on unrelated figures</a:t>
            </a:r>
            <a:endParaRPr lang="en-IN" sz="4000" dirty="0"/>
          </a:p>
        </p:txBody>
      </p:sp>
    </p:spTree>
    <p:extLst>
      <p:ext uri="{BB962C8B-B14F-4D97-AF65-F5344CB8AC3E}">
        <p14:creationId xmlns:p14="http://schemas.microsoft.com/office/powerpoint/2010/main" val="60032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0ADA-C418-4EFC-B00F-0D2F331CFF7B}"/>
              </a:ext>
            </a:extLst>
          </p:cNvPr>
          <p:cNvSpPr>
            <a:spLocks noGrp="1"/>
          </p:cNvSpPr>
          <p:nvPr>
            <p:ph type="title"/>
          </p:nvPr>
        </p:nvSpPr>
        <p:spPr/>
        <p:txBody>
          <a:bodyPr>
            <a:normAutofit/>
          </a:bodyPr>
          <a:lstStyle/>
          <a:p>
            <a:pPr algn="ctr"/>
            <a:r>
              <a:rPr lang="en-IN" sz="5400" b="1" u="sng" dirty="0"/>
              <a:t>Limitations of Ratio Analysis</a:t>
            </a:r>
          </a:p>
        </p:txBody>
      </p:sp>
      <p:sp>
        <p:nvSpPr>
          <p:cNvPr id="3" name="Content Placeholder 2">
            <a:extLst>
              <a:ext uri="{FF2B5EF4-FFF2-40B4-BE49-F238E27FC236}">
                <a16:creationId xmlns:a16="http://schemas.microsoft.com/office/drawing/2014/main" id="{7F95C8B7-2A6A-4A2B-9229-06A89B230AB7}"/>
              </a:ext>
            </a:extLst>
          </p:cNvPr>
          <p:cNvSpPr>
            <a:spLocks noGrp="1"/>
          </p:cNvSpPr>
          <p:nvPr>
            <p:ph idx="1"/>
          </p:nvPr>
        </p:nvSpPr>
        <p:spPr>
          <a:xfrm>
            <a:off x="480767" y="1825625"/>
            <a:ext cx="11227324" cy="4351338"/>
          </a:xfrm>
        </p:spPr>
        <p:txBody>
          <a:bodyPr>
            <a:normAutofit lnSpcReduction="10000"/>
          </a:bodyPr>
          <a:lstStyle/>
          <a:p>
            <a:r>
              <a:rPr lang="en-US" sz="3600" dirty="0"/>
              <a:t>The limitations of ratio analysis which arise primarily from the </a:t>
            </a:r>
            <a:r>
              <a:rPr lang="en-US" sz="3600" b="1" dirty="0"/>
              <a:t>nature of financial statements</a:t>
            </a:r>
            <a:r>
              <a:rPr lang="en-US" sz="3600" dirty="0"/>
              <a:t>:</a:t>
            </a:r>
          </a:p>
          <a:p>
            <a:pPr marL="514350" indent="-514350">
              <a:buAutoNum type="arabicPeriod"/>
            </a:pPr>
            <a:r>
              <a:rPr lang="en-IN" sz="3600" i="1" dirty="0"/>
              <a:t>Limitations of Accounting Data</a:t>
            </a:r>
          </a:p>
          <a:p>
            <a:pPr marL="514350" indent="-514350">
              <a:buAutoNum type="arabicPeriod"/>
            </a:pPr>
            <a:r>
              <a:rPr lang="en-IN" sz="3600" i="1" dirty="0"/>
              <a:t>Ignores Price-level Changes</a:t>
            </a:r>
          </a:p>
          <a:p>
            <a:pPr marL="514350" indent="-514350">
              <a:buAutoNum type="arabicPeriod"/>
            </a:pPr>
            <a:r>
              <a:rPr lang="en-IN" sz="3600" i="1" dirty="0"/>
              <a:t>Ignore Qualitative or Non-monetary Aspects</a:t>
            </a:r>
          </a:p>
          <a:p>
            <a:pPr marL="514350" indent="-514350">
              <a:buAutoNum type="arabicPeriod"/>
            </a:pPr>
            <a:r>
              <a:rPr lang="en-IN" sz="3600" i="1" dirty="0"/>
              <a:t>Variations in Accounting Practices</a:t>
            </a:r>
          </a:p>
          <a:p>
            <a:pPr marL="514350" indent="-514350">
              <a:buAutoNum type="arabicPeriod"/>
            </a:pPr>
            <a:r>
              <a:rPr lang="en-IN" sz="3600" i="1" dirty="0"/>
              <a:t>Forecasting</a:t>
            </a:r>
          </a:p>
          <a:p>
            <a:pPr marL="0" indent="0">
              <a:buNone/>
            </a:pPr>
            <a:r>
              <a:rPr lang="en-US" dirty="0"/>
              <a:t> </a:t>
            </a:r>
            <a:endParaRPr lang="en-IN" dirty="0"/>
          </a:p>
        </p:txBody>
      </p:sp>
    </p:spTree>
    <p:extLst>
      <p:ext uri="{BB962C8B-B14F-4D97-AF65-F5344CB8AC3E}">
        <p14:creationId xmlns:p14="http://schemas.microsoft.com/office/powerpoint/2010/main" val="125447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ECAD-D1B7-4B8C-BE62-DB3596F54844}"/>
              </a:ext>
            </a:extLst>
          </p:cNvPr>
          <p:cNvSpPr>
            <a:spLocks noGrp="1"/>
          </p:cNvSpPr>
          <p:nvPr>
            <p:ph type="title"/>
          </p:nvPr>
        </p:nvSpPr>
        <p:spPr>
          <a:xfrm>
            <a:off x="838200" y="111863"/>
            <a:ext cx="10515600" cy="728384"/>
          </a:xfrm>
        </p:spPr>
        <p:txBody>
          <a:bodyPr>
            <a:normAutofit fontScale="90000"/>
          </a:bodyPr>
          <a:lstStyle/>
          <a:p>
            <a:pPr algn="ctr"/>
            <a:r>
              <a:rPr lang="en-IN" sz="5400" b="1" u="sng" dirty="0"/>
              <a:t>Types of Ratios</a:t>
            </a:r>
          </a:p>
        </p:txBody>
      </p:sp>
      <p:sp>
        <p:nvSpPr>
          <p:cNvPr id="3" name="Content Placeholder 2">
            <a:extLst>
              <a:ext uri="{FF2B5EF4-FFF2-40B4-BE49-F238E27FC236}">
                <a16:creationId xmlns:a16="http://schemas.microsoft.com/office/drawing/2014/main" id="{EA065334-C959-499B-83D5-BC0DC9B90F6C}"/>
              </a:ext>
            </a:extLst>
          </p:cNvPr>
          <p:cNvSpPr>
            <a:spLocks noGrp="1"/>
          </p:cNvSpPr>
          <p:nvPr>
            <p:ph idx="1"/>
          </p:nvPr>
        </p:nvSpPr>
        <p:spPr>
          <a:xfrm>
            <a:off x="377072" y="1052626"/>
            <a:ext cx="11604396" cy="4556321"/>
          </a:xfrm>
        </p:spPr>
        <p:txBody>
          <a:bodyPr>
            <a:noAutofit/>
          </a:bodyPr>
          <a:lstStyle/>
          <a:p>
            <a:r>
              <a:rPr lang="en-US" sz="3600" dirty="0"/>
              <a:t>There is a two way classification of ratios: </a:t>
            </a:r>
          </a:p>
          <a:p>
            <a:pPr marL="0" indent="0">
              <a:buNone/>
            </a:pPr>
            <a:r>
              <a:rPr lang="en-US" sz="3600" dirty="0"/>
              <a:t>(1) traditional classification, and</a:t>
            </a:r>
          </a:p>
          <a:p>
            <a:pPr marL="0" indent="0">
              <a:buNone/>
            </a:pPr>
            <a:r>
              <a:rPr lang="en-IN" sz="3600" dirty="0"/>
              <a:t>(2) functional classification.</a:t>
            </a:r>
          </a:p>
          <a:p>
            <a:r>
              <a:rPr lang="en-US" sz="3600" dirty="0"/>
              <a:t>The </a:t>
            </a:r>
            <a:r>
              <a:rPr lang="en-US" sz="3600" b="1" dirty="0"/>
              <a:t>traditional classification </a:t>
            </a:r>
            <a:r>
              <a:rPr lang="en-US" sz="3600" dirty="0"/>
              <a:t>has been on the basis of financial statements to which the determinants of ratios belong. On this basis the ratios are classified as follows:</a:t>
            </a:r>
          </a:p>
          <a:p>
            <a:pPr marL="514350" indent="-514350">
              <a:buAutoNum type="arabicPeriod"/>
            </a:pPr>
            <a:r>
              <a:rPr lang="en-US" sz="3600" i="1" dirty="0"/>
              <a:t>Statement of Profit and Loss Ratios</a:t>
            </a:r>
          </a:p>
          <a:p>
            <a:pPr marL="514350" indent="-514350">
              <a:buAutoNum type="arabicPeriod"/>
            </a:pPr>
            <a:r>
              <a:rPr lang="en-IN" sz="3600" i="1" dirty="0"/>
              <a:t>Balance Sheet Ratios</a:t>
            </a:r>
          </a:p>
          <a:p>
            <a:pPr marL="514350" indent="-514350">
              <a:buAutoNum type="arabicPeriod"/>
            </a:pPr>
            <a:r>
              <a:rPr lang="en-IN" sz="3600" i="1" dirty="0"/>
              <a:t>Composite Ratios</a:t>
            </a:r>
            <a:endParaRPr lang="en-IN" sz="3600" dirty="0"/>
          </a:p>
        </p:txBody>
      </p:sp>
    </p:spTree>
    <p:extLst>
      <p:ext uri="{BB962C8B-B14F-4D97-AF65-F5344CB8AC3E}">
        <p14:creationId xmlns:p14="http://schemas.microsoft.com/office/powerpoint/2010/main" val="132163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7BC2-4707-4D5E-B754-20E1FC9B0875}"/>
              </a:ext>
            </a:extLst>
          </p:cNvPr>
          <p:cNvSpPr>
            <a:spLocks noGrp="1"/>
          </p:cNvSpPr>
          <p:nvPr>
            <p:ph type="title"/>
          </p:nvPr>
        </p:nvSpPr>
        <p:spPr/>
        <p:txBody>
          <a:bodyPr/>
          <a:lstStyle/>
          <a:p>
            <a:pPr algn="ctr"/>
            <a:r>
              <a:rPr lang="en-IN" sz="5400" b="1" u="sng" dirty="0"/>
              <a:t>Types of Ratios</a:t>
            </a:r>
          </a:p>
        </p:txBody>
      </p:sp>
      <p:sp>
        <p:nvSpPr>
          <p:cNvPr id="3" name="Content Placeholder 2">
            <a:extLst>
              <a:ext uri="{FF2B5EF4-FFF2-40B4-BE49-F238E27FC236}">
                <a16:creationId xmlns:a16="http://schemas.microsoft.com/office/drawing/2014/main" id="{8FDF3F5B-823B-4917-ABF6-1E5E522379BF}"/>
              </a:ext>
            </a:extLst>
          </p:cNvPr>
          <p:cNvSpPr>
            <a:spLocks noGrp="1"/>
          </p:cNvSpPr>
          <p:nvPr>
            <p:ph idx="1"/>
          </p:nvPr>
        </p:nvSpPr>
        <p:spPr/>
        <p:txBody>
          <a:bodyPr>
            <a:normAutofit/>
          </a:bodyPr>
          <a:lstStyle/>
          <a:p>
            <a:r>
              <a:rPr lang="en-US" sz="3600" b="1" dirty="0"/>
              <a:t>Functional classification </a:t>
            </a:r>
            <a:r>
              <a:rPr lang="en-US" sz="3600" dirty="0"/>
              <a:t>based on the purpose for which a ratio is computed, is the most commonly used classification which is </a:t>
            </a:r>
            <a:r>
              <a:rPr lang="en-IN" sz="3600" dirty="0"/>
              <a:t>as follows:</a:t>
            </a:r>
          </a:p>
          <a:p>
            <a:pPr marL="514350" indent="-514350">
              <a:buAutoNum type="arabicPeriod"/>
            </a:pPr>
            <a:r>
              <a:rPr lang="en-IN" sz="3600" i="1" dirty="0"/>
              <a:t>Liquidity Ratios</a:t>
            </a:r>
          </a:p>
          <a:p>
            <a:pPr marL="514350" indent="-514350">
              <a:buAutoNum type="arabicPeriod"/>
            </a:pPr>
            <a:r>
              <a:rPr lang="en-IN" sz="3600" i="1" dirty="0"/>
              <a:t>Solvency Ratios</a:t>
            </a:r>
          </a:p>
          <a:p>
            <a:pPr marL="514350" indent="-514350">
              <a:buAutoNum type="arabicPeriod"/>
            </a:pPr>
            <a:r>
              <a:rPr lang="en-IN" sz="3600" i="1" dirty="0"/>
              <a:t>Activity (or Turnover) Ratios</a:t>
            </a:r>
          </a:p>
          <a:p>
            <a:pPr marL="514350" indent="-514350">
              <a:buAutoNum type="arabicPeriod"/>
            </a:pPr>
            <a:r>
              <a:rPr lang="en-IN" sz="3600" i="1" dirty="0"/>
              <a:t>Profitability Ratios</a:t>
            </a:r>
            <a:endParaRPr lang="en-IN" sz="3600" dirty="0"/>
          </a:p>
        </p:txBody>
      </p:sp>
    </p:spTree>
    <p:extLst>
      <p:ext uri="{BB962C8B-B14F-4D97-AF65-F5344CB8AC3E}">
        <p14:creationId xmlns:p14="http://schemas.microsoft.com/office/powerpoint/2010/main" val="129034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5871-4087-4F23-8A64-988FEFE25831}"/>
              </a:ext>
            </a:extLst>
          </p:cNvPr>
          <p:cNvSpPr>
            <a:spLocks noGrp="1"/>
          </p:cNvSpPr>
          <p:nvPr>
            <p:ph type="title"/>
          </p:nvPr>
        </p:nvSpPr>
        <p:spPr>
          <a:xfrm>
            <a:off x="631596" y="1"/>
            <a:ext cx="10514814" cy="867266"/>
          </a:xfrm>
        </p:spPr>
        <p:txBody>
          <a:bodyPr/>
          <a:lstStyle/>
          <a:p>
            <a:r>
              <a:rPr lang="en-IN" sz="4400" b="1" u="sng" dirty="0"/>
              <a:t>Types of Ratios</a:t>
            </a:r>
            <a:endParaRPr lang="en-GB" dirty="0"/>
          </a:p>
        </p:txBody>
      </p:sp>
      <p:sp>
        <p:nvSpPr>
          <p:cNvPr id="3" name="Content Placeholder 2">
            <a:extLst>
              <a:ext uri="{FF2B5EF4-FFF2-40B4-BE49-F238E27FC236}">
                <a16:creationId xmlns:a16="http://schemas.microsoft.com/office/drawing/2014/main" id="{A1D7B442-9923-41F0-AB86-1114CB4A6320}"/>
              </a:ext>
            </a:extLst>
          </p:cNvPr>
          <p:cNvSpPr>
            <a:spLocks noGrp="1"/>
          </p:cNvSpPr>
          <p:nvPr>
            <p:ph idx="1"/>
          </p:nvPr>
        </p:nvSpPr>
        <p:spPr>
          <a:xfrm>
            <a:off x="84841" y="1093509"/>
            <a:ext cx="11972041" cy="5646656"/>
          </a:xfrm>
        </p:spPr>
        <p:txBody>
          <a:bodyPr>
            <a:normAutofit lnSpcReduction="10000"/>
          </a:bodyPr>
          <a:lstStyle/>
          <a:p>
            <a:r>
              <a:rPr lang="en-US" b="1" dirty="0"/>
              <a:t>1. Liquidity Ratios: </a:t>
            </a:r>
            <a:r>
              <a:rPr lang="en-US" dirty="0"/>
              <a:t>To meet its commitments, business needs liquid funds. The ability of the business to pay the amount due to stakeholders as and when it is due is known as liquidity, and the ratios calculated to measure it are known as ‘Liquidity Ratios’. These are essentially short-term in nature. </a:t>
            </a:r>
          </a:p>
          <a:p>
            <a:r>
              <a:rPr lang="en-US" b="1" dirty="0"/>
              <a:t>2. Solvency Ratios: </a:t>
            </a:r>
            <a:r>
              <a:rPr lang="en-US" dirty="0"/>
              <a:t>Solvency of business is determined by its ability to meet its contractual obligations towards stakeholders, particularly towards external stakeholders, and the ratios calculated to measure solvency position are known as ‘Solvency Ratios’. These are essentially long-term in nature. </a:t>
            </a:r>
          </a:p>
          <a:p>
            <a:r>
              <a:rPr lang="en-US" b="1" dirty="0"/>
              <a:t>3. Activity (or Turnover) Ratios: </a:t>
            </a:r>
            <a:r>
              <a:rPr lang="en-US" dirty="0"/>
              <a:t>This refers to the ratios that are calculated for measuring the efficiency of operations of business based on effective utilization of resources. Hence, these are also known as ‘Efficiency Ratios’. </a:t>
            </a:r>
          </a:p>
          <a:p>
            <a:r>
              <a:rPr lang="en-US" b="1" dirty="0"/>
              <a:t>4. Profitability Ratios: </a:t>
            </a:r>
            <a:r>
              <a:rPr lang="en-US" dirty="0"/>
              <a:t>It refers to the analysis of profits in relation to revenue from operations or funds (or assets) employed in the business and the ratios calculated to meet this objective are known as ‘Profitability Ratios’.</a:t>
            </a:r>
            <a:endParaRPr lang="en-GB" dirty="0"/>
          </a:p>
        </p:txBody>
      </p:sp>
    </p:spTree>
    <p:extLst>
      <p:ext uri="{BB962C8B-B14F-4D97-AF65-F5344CB8AC3E}">
        <p14:creationId xmlns:p14="http://schemas.microsoft.com/office/powerpoint/2010/main" val="30578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693C-D32B-4C1E-910F-BFB5594403F8}"/>
              </a:ext>
            </a:extLst>
          </p:cNvPr>
          <p:cNvSpPr>
            <a:spLocks noGrp="1"/>
          </p:cNvSpPr>
          <p:nvPr>
            <p:ph type="title"/>
          </p:nvPr>
        </p:nvSpPr>
        <p:spPr>
          <a:xfrm>
            <a:off x="838200" y="18256"/>
            <a:ext cx="10515600" cy="745316"/>
          </a:xfrm>
        </p:spPr>
        <p:txBody>
          <a:bodyPr>
            <a:normAutofit fontScale="90000"/>
          </a:bodyPr>
          <a:lstStyle/>
          <a:p>
            <a:pPr algn="ctr"/>
            <a:r>
              <a:rPr lang="en-IN" sz="5400" b="1" u="sng" dirty="0"/>
              <a:t>Liquidity Ratios</a:t>
            </a:r>
          </a:p>
        </p:txBody>
      </p:sp>
      <p:sp>
        <p:nvSpPr>
          <p:cNvPr id="3" name="Content Placeholder 2">
            <a:extLst>
              <a:ext uri="{FF2B5EF4-FFF2-40B4-BE49-F238E27FC236}">
                <a16:creationId xmlns:a16="http://schemas.microsoft.com/office/drawing/2014/main" id="{F72E20DE-D3DC-4E1F-AF57-AA9718603C61}"/>
              </a:ext>
            </a:extLst>
          </p:cNvPr>
          <p:cNvSpPr>
            <a:spLocks noGrp="1"/>
          </p:cNvSpPr>
          <p:nvPr>
            <p:ph idx="1"/>
          </p:nvPr>
        </p:nvSpPr>
        <p:spPr>
          <a:xfrm>
            <a:off x="65988" y="763571"/>
            <a:ext cx="12060024" cy="6076175"/>
          </a:xfrm>
        </p:spPr>
        <p:txBody>
          <a:bodyPr>
            <a:normAutofit/>
          </a:bodyPr>
          <a:lstStyle/>
          <a:p>
            <a:pPr marL="0" indent="0">
              <a:buNone/>
            </a:pPr>
            <a:r>
              <a:rPr lang="en-US" dirty="0"/>
              <a:t>Liquidity ratios are calculated to measure the short-term solvency of the business, i.e. the firm’s ability to meet its current obligations.</a:t>
            </a:r>
          </a:p>
          <a:p>
            <a:pPr marL="514350" indent="-514350">
              <a:buAutoNum type="arabicPeriod"/>
            </a:pPr>
            <a:r>
              <a:rPr lang="en-IN" b="1" i="1" dirty="0"/>
              <a:t>Current Ratio</a:t>
            </a:r>
          </a:p>
          <a:p>
            <a:pPr marL="514350" indent="-514350">
              <a:buAutoNum type="arabicPeriod"/>
            </a:pPr>
            <a:endParaRPr lang="en-IN" b="1" i="1" dirty="0"/>
          </a:p>
          <a:p>
            <a:pPr marL="514350" indent="-514350">
              <a:buAutoNum type="arabicPeriod"/>
            </a:pPr>
            <a:endParaRPr lang="en-IN" b="1" i="1" dirty="0"/>
          </a:p>
          <a:p>
            <a:pPr marL="0" indent="0">
              <a:buNone/>
            </a:pPr>
            <a:endParaRPr lang="en-IN" dirty="0"/>
          </a:p>
        </p:txBody>
      </p:sp>
      <p:sp>
        <p:nvSpPr>
          <p:cNvPr id="7" name="Rectangle: Rounded Corners 6">
            <a:extLst>
              <a:ext uri="{FF2B5EF4-FFF2-40B4-BE49-F238E27FC236}">
                <a16:creationId xmlns:a16="http://schemas.microsoft.com/office/drawing/2014/main" id="{23E1BA4E-908A-465E-BF50-EC1965338B8E}"/>
              </a:ext>
            </a:extLst>
          </p:cNvPr>
          <p:cNvSpPr/>
          <p:nvPr/>
        </p:nvSpPr>
        <p:spPr>
          <a:xfrm>
            <a:off x="141404" y="3221053"/>
            <a:ext cx="6938126" cy="165787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632669AA-4D83-45DE-B86A-026AC6948472}"/>
              </a:ext>
            </a:extLst>
          </p:cNvPr>
          <p:cNvPicPr>
            <a:picLocks noChangeAspect="1"/>
          </p:cNvPicPr>
          <p:nvPr/>
        </p:nvPicPr>
        <p:blipFill rotWithShape="1">
          <a:blip r:embed="rId2"/>
          <a:srcRect l="5576" r="2500"/>
          <a:stretch/>
        </p:blipFill>
        <p:spPr>
          <a:xfrm>
            <a:off x="230957" y="3429000"/>
            <a:ext cx="6806152" cy="1241981"/>
          </a:xfrm>
          <a:prstGeom prst="rect">
            <a:avLst/>
          </a:prstGeom>
        </p:spPr>
      </p:pic>
      <p:sp>
        <p:nvSpPr>
          <p:cNvPr id="6" name="TextBox 5">
            <a:extLst>
              <a:ext uri="{FF2B5EF4-FFF2-40B4-BE49-F238E27FC236}">
                <a16:creationId xmlns:a16="http://schemas.microsoft.com/office/drawing/2014/main" id="{51C28A24-2995-41CE-AF12-BD02B05A2DB9}"/>
              </a:ext>
            </a:extLst>
          </p:cNvPr>
          <p:cNvSpPr txBox="1"/>
          <p:nvPr/>
        </p:nvSpPr>
        <p:spPr>
          <a:xfrm>
            <a:off x="7362334" y="1615883"/>
            <a:ext cx="4763678" cy="5262979"/>
          </a:xfrm>
          <a:prstGeom prst="rect">
            <a:avLst/>
          </a:prstGeom>
          <a:noFill/>
        </p:spPr>
        <p:txBody>
          <a:bodyPr wrap="square" rtlCol="0">
            <a:spAutoFit/>
          </a:bodyPr>
          <a:lstStyle/>
          <a:p>
            <a:r>
              <a:rPr lang="en-US" sz="2400" b="1" dirty="0"/>
              <a:t>Current assets </a:t>
            </a:r>
            <a:r>
              <a:rPr lang="en-US" sz="2400" dirty="0"/>
              <a:t>incl. current investments, inventories, trade receivables (debtors and bills receivables), cash and cash equivalents, short-term loans and advances and other current assets such as prepaid expenses, advance tax and accrued income, etc. </a:t>
            </a:r>
          </a:p>
          <a:p>
            <a:endParaRPr lang="en-US" sz="2400" dirty="0"/>
          </a:p>
          <a:p>
            <a:r>
              <a:rPr lang="en-US" sz="2400" b="1" dirty="0"/>
              <a:t>Current liabilities </a:t>
            </a:r>
            <a:r>
              <a:rPr lang="en-US" sz="2400" dirty="0"/>
              <a:t>include short-term borrowings, trade payables (creditors and bills payables), other current liabilities and short-term provisions.</a:t>
            </a:r>
            <a:endParaRPr lang="en-GB" sz="2400" dirty="0"/>
          </a:p>
        </p:txBody>
      </p:sp>
    </p:spTree>
    <p:extLst>
      <p:ext uri="{BB962C8B-B14F-4D97-AF65-F5344CB8AC3E}">
        <p14:creationId xmlns:p14="http://schemas.microsoft.com/office/powerpoint/2010/main" val="412983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104E-5108-4EC1-9E86-4B04B612299D}"/>
              </a:ext>
            </a:extLst>
          </p:cNvPr>
          <p:cNvSpPr>
            <a:spLocks noGrp="1"/>
          </p:cNvSpPr>
          <p:nvPr>
            <p:ph type="title"/>
          </p:nvPr>
        </p:nvSpPr>
        <p:spPr>
          <a:xfrm>
            <a:off x="838200" y="155543"/>
            <a:ext cx="10515600" cy="1325563"/>
          </a:xfrm>
        </p:spPr>
        <p:txBody>
          <a:bodyPr/>
          <a:lstStyle/>
          <a:p>
            <a:pPr algn="ctr"/>
            <a:r>
              <a:rPr lang="en-GB" b="1" u="sng" dirty="0"/>
              <a:t>Analysis of Financial Statements </a:t>
            </a:r>
          </a:p>
        </p:txBody>
      </p:sp>
      <p:sp>
        <p:nvSpPr>
          <p:cNvPr id="3" name="Content Placeholder 2">
            <a:extLst>
              <a:ext uri="{FF2B5EF4-FFF2-40B4-BE49-F238E27FC236}">
                <a16:creationId xmlns:a16="http://schemas.microsoft.com/office/drawing/2014/main" id="{5DCB8BE3-A35B-4E93-B2A3-29E099A6E6E1}"/>
              </a:ext>
            </a:extLst>
          </p:cNvPr>
          <p:cNvSpPr>
            <a:spLocks noGrp="1"/>
          </p:cNvSpPr>
          <p:nvPr>
            <p:ph idx="1"/>
          </p:nvPr>
        </p:nvSpPr>
        <p:spPr>
          <a:xfrm>
            <a:off x="358219" y="1481106"/>
            <a:ext cx="11472420" cy="5221351"/>
          </a:xfrm>
        </p:spPr>
        <p:txBody>
          <a:bodyPr>
            <a:normAutofit fontScale="92500"/>
          </a:bodyPr>
          <a:lstStyle/>
          <a:p>
            <a:r>
              <a:rPr lang="en-US" sz="3200" dirty="0"/>
              <a:t>The process of critical evaluation of the financial information contained in the financial statements in order to understand and make decisions regarding the operations of the firm is called ‘Financial Statement Analysis’. </a:t>
            </a:r>
          </a:p>
          <a:p>
            <a:r>
              <a:rPr lang="en-US" sz="3200" dirty="0"/>
              <a:t>The term ‘financial analysis’ includes both ‘analysis and interpretation’. </a:t>
            </a:r>
          </a:p>
          <a:p>
            <a:r>
              <a:rPr lang="en-US" sz="3200" dirty="0"/>
              <a:t>It essentially involves regrouping and analysis of information provided by financial statements to establish relationships and throw light on the points of strengths and weaknesses of a business enterprise, which can be useful in decision-making involving comparison with other firms (cross sectional analysis) and with firms’ own performance, over a time period (time series analysis).</a:t>
            </a:r>
            <a:endParaRPr lang="en-GB" sz="3200" dirty="0"/>
          </a:p>
        </p:txBody>
      </p:sp>
    </p:spTree>
    <p:extLst>
      <p:ext uri="{BB962C8B-B14F-4D97-AF65-F5344CB8AC3E}">
        <p14:creationId xmlns:p14="http://schemas.microsoft.com/office/powerpoint/2010/main" val="250966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693C-D32B-4C1E-910F-BFB5594403F8}"/>
              </a:ext>
            </a:extLst>
          </p:cNvPr>
          <p:cNvSpPr>
            <a:spLocks noGrp="1"/>
          </p:cNvSpPr>
          <p:nvPr>
            <p:ph type="title"/>
          </p:nvPr>
        </p:nvSpPr>
        <p:spPr>
          <a:xfrm>
            <a:off x="838200" y="18256"/>
            <a:ext cx="10515600" cy="745316"/>
          </a:xfrm>
        </p:spPr>
        <p:txBody>
          <a:bodyPr>
            <a:normAutofit fontScale="90000"/>
          </a:bodyPr>
          <a:lstStyle/>
          <a:p>
            <a:pPr algn="ctr"/>
            <a:r>
              <a:rPr lang="en-IN" sz="5400" b="1" u="sng" dirty="0"/>
              <a:t>Current  Ratio</a:t>
            </a:r>
          </a:p>
        </p:txBody>
      </p:sp>
      <p:sp>
        <p:nvSpPr>
          <p:cNvPr id="3" name="Content Placeholder 2">
            <a:extLst>
              <a:ext uri="{FF2B5EF4-FFF2-40B4-BE49-F238E27FC236}">
                <a16:creationId xmlns:a16="http://schemas.microsoft.com/office/drawing/2014/main" id="{F72E20DE-D3DC-4E1F-AF57-AA9718603C61}"/>
              </a:ext>
            </a:extLst>
          </p:cNvPr>
          <p:cNvSpPr>
            <a:spLocks noGrp="1"/>
          </p:cNvSpPr>
          <p:nvPr>
            <p:ph idx="1"/>
          </p:nvPr>
        </p:nvSpPr>
        <p:spPr>
          <a:xfrm>
            <a:off x="65988" y="970961"/>
            <a:ext cx="12060024" cy="5868785"/>
          </a:xfrm>
        </p:spPr>
        <p:txBody>
          <a:bodyPr>
            <a:normAutofit lnSpcReduction="10000"/>
          </a:bodyPr>
          <a:lstStyle/>
          <a:p>
            <a:r>
              <a:rPr lang="en-US" dirty="0"/>
              <a:t>It reflects the working capital situation and indicates the ability of a company to pay its short-term creditors from the realization of its current assets. </a:t>
            </a:r>
          </a:p>
          <a:p>
            <a:r>
              <a:rPr lang="en-US" dirty="0"/>
              <a:t>It provides a measure of degree to which current assets cover current liabilities. The excess of current assets over current liabilities provides a measure of safety margin available against uncertainty in realization of current assets and flow of funds. </a:t>
            </a:r>
          </a:p>
          <a:p>
            <a:r>
              <a:rPr lang="en-US" dirty="0"/>
              <a:t>The ratio should be reasonable. It should neither be very high or very low. Both the situations have their inherent disadvantages. </a:t>
            </a:r>
          </a:p>
          <a:p>
            <a:r>
              <a:rPr lang="en-US" dirty="0"/>
              <a:t>A very high current ratio implies heavy investment in current assets which is not a good sign as it reflects under utilization or improper utilization of resources. </a:t>
            </a:r>
          </a:p>
          <a:p>
            <a:r>
              <a:rPr lang="en-US" dirty="0"/>
              <a:t>A low ratio endangers the business and puts it at risk of facing a situation where it will not be able to pay its short-term debt on time. If this problem persists, it may affect firms credit worthiness adversely. </a:t>
            </a:r>
          </a:p>
          <a:p>
            <a:r>
              <a:rPr lang="en-US" dirty="0"/>
              <a:t>Normally, it is safe to have this ratio within the range of 2:1.</a:t>
            </a:r>
            <a:endParaRPr lang="en-IN" dirty="0"/>
          </a:p>
          <a:p>
            <a:endParaRPr lang="en-IN" dirty="0"/>
          </a:p>
        </p:txBody>
      </p:sp>
    </p:spTree>
    <p:extLst>
      <p:ext uri="{BB962C8B-B14F-4D97-AF65-F5344CB8AC3E}">
        <p14:creationId xmlns:p14="http://schemas.microsoft.com/office/powerpoint/2010/main" val="3850859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AB88-59EC-4B8F-84FF-D044E0B8C47D}"/>
              </a:ext>
            </a:extLst>
          </p:cNvPr>
          <p:cNvSpPr>
            <a:spLocks noGrp="1"/>
          </p:cNvSpPr>
          <p:nvPr>
            <p:ph type="title"/>
          </p:nvPr>
        </p:nvSpPr>
        <p:spPr>
          <a:xfrm>
            <a:off x="207390" y="0"/>
            <a:ext cx="11114987" cy="907673"/>
          </a:xfrm>
        </p:spPr>
        <p:txBody>
          <a:bodyPr/>
          <a:lstStyle/>
          <a:p>
            <a:r>
              <a:rPr lang="en-GB" b="1" u="sng" dirty="0"/>
              <a:t>Question</a:t>
            </a:r>
            <a:r>
              <a:rPr lang="en-GB" b="1" dirty="0"/>
              <a:t>:</a:t>
            </a:r>
          </a:p>
        </p:txBody>
      </p:sp>
      <p:pic>
        <p:nvPicPr>
          <p:cNvPr id="4" name="Picture 3">
            <a:extLst>
              <a:ext uri="{FF2B5EF4-FFF2-40B4-BE49-F238E27FC236}">
                <a16:creationId xmlns:a16="http://schemas.microsoft.com/office/drawing/2014/main" id="{B546402D-EFC5-4ED8-B82B-3A6E5AFE8B68}"/>
              </a:ext>
            </a:extLst>
          </p:cNvPr>
          <p:cNvPicPr>
            <a:picLocks noChangeAspect="1"/>
          </p:cNvPicPr>
          <p:nvPr/>
        </p:nvPicPr>
        <p:blipFill>
          <a:blip r:embed="rId2"/>
          <a:stretch>
            <a:fillRect/>
          </a:stretch>
        </p:blipFill>
        <p:spPr>
          <a:xfrm>
            <a:off x="603315" y="983088"/>
            <a:ext cx="10719062" cy="5773738"/>
          </a:xfrm>
          <a:prstGeom prst="rect">
            <a:avLst/>
          </a:prstGeom>
        </p:spPr>
      </p:pic>
    </p:spTree>
    <p:extLst>
      <p:ext uri="{BB962C8B-B14F-4D97-AF65-F5344CB8AC3E}">
        <p14:creationId xmlns:p14="http://schemas.microsoft.com/office/powerpoint/2010/main" val="147612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EAE3-F789-46CF-91BD-7FE2E31F6151}"/>
              </a:ext>
            </a:extLst>
          </p:cNvPr>
          <p:cNvSpPr>
            <a:spLocks noGrp="1"/>
          </p:cNvSpPr>
          <p:nvPr>
            <p:ph type="title"/>
          </p:nvPr>
        </p:nvSpPr>
        <p:spPr>
          <a:xfrm>
            <a:off x="838200" y="0"/>
            <a:ext cx="10515600" cy="1112363"/>
          </a:xfrm>
        </p:spPr>
        <p:txBody>
          <a:bodyPr>
            <a:normAutofit/>
          </a:bodyPr>
          <a:lstStyle/>
          <a:p>
            <a:r>
              <a:rPr lang="en-IN" sz="6000" b="1" u="sng" dirty="0"/>
              <a:t>Liquidity Ratios</a:t>
            </a:r>
            <a:endParaRPr lang="en-GB" sz="6000" dirty="0"/>
          </a:p>
        </p:txBody>
      </p:sp>
      <p:sp>
        <p:nvSpPr>
          <p:cNvPr id="3" name="Content Placeholder 2">
            <a:extLst>
              <a:ext uri="{FF2B5EF4-FFF2-40B4-BE49-F238E27FC236}">
                <a16:creationId xmlns:a16="http://schemas.microsoft.com/office/drawing/2014/main" id="{E2CE1F33-7C65-47B4-B6DF-FD61E17E91FF}"/>
              </a:ext>
            </a:extLst>
          </p:cNvPr>
          <p:cNvSpPr>
            <a:spLocks noGrp="1"/>
          </p:cNvSpPr>
          <p:nvPr>
            <p:ph idx="1"/>
          </p:nvPr>
        </p:nvSpPr>
        <p:spPr>
          <a:xfrm>
            <a:off x="113122" y="1197204"/>
            <a:ext cx="11965756" cy="5660796"/>
          </a:xfrm>
        </p:spPr>
        <p:txBody>
          <a:bodyPr>
            <a:normAutofit fontScale="85000" lnSpcReduction="20000"/>
          </a:bodyPr>
          <a:lstStyle/>
          <a:p>
            <a:r>
              <a:rPr lang="en-IN" dirty="0"/>
              <a:t>2. </a:t>
            </a:r>
            <a:r>
              <a:rPr lang="en-IN" b="1" i="1" dirty="0"/>
              <a:t>Quick Ratio or liquid ratio or acid test ratio</a:t>
            </a:r>
          </a:p>
          <a:p>
            <a:endParaRPr lang="en-GB" dirty="0"/>
          </a:p>
          <a:p>
            <a:endParaRPr lang="en-GB" dirty="0"/>
          </a:p>
          <a:p>
            <a:endParaRPr lang="en-GB" dirty="0"/>
          </a:p>
          <a:p>
            <a:endParaRPr lang="en-GB" dirty="0"/>
          </a:p>
          <a:p>
            <a:r>
              <a:rPr lang="en-US" b="1" dirty="0"/>
              <a:t>Quick assets</a:t>
            </a:r>
            <a:r>
              <a:rPr lang="en-US" dirty="0"/>
              <a:t> are defined as those assets which are quickly convertible into cash. </a:t>
            </a:r>
          </a:p>
          <a:p>
            <a:pPr marL="0" indent="0" algn="ctr">
              <a:buNone/>
            </a:pPr>
            <a:r>
              <a:rPr lang="en-US" b="1" dirty="0"/>
              <a:t>Quick Assets = Current Assets – Inventory – Prepaid Expense</a:t>
            </a:r>
          </a:p>
          <a:p>
            <a:r>
              <a:rPr lang="en-US" dirty="0"/>
              <a:t>While calculating quick assets we exclude the inventories at the end and other current assets such as prepaid expenses, advance tax, etc., from the current assets. </a:t>
            </a:r>
          </a:p>
          <a:p>
            <a:r>
              <a:rPr lang="en-US" dirty="0"/>
              <a:t>It is calculated to serve as a supplementary check on liquidity position of the business and is therefore, also known as </a:t>
            </a:r>
            <a:r>
              <a:rPr lang="en-US" b="1" dirty="0"/>
              <a:t>‘Acid-Test Ratio’</a:t>
            </a:r>
            <a:r>
              <a:rPr lang="en-US" dirty="0"/>
              <a:t>.</a:t>
            </a:r>
          </a:p>
          <a:p>
            <a:r>
              <a:rPr lang="en-US" dirty="0"/>
              <a:t>It is generally considered to be a more accurate assessment of a company’s financial health (than the current ratio) as it excludes stock; thus, it reduces the risk of relying on a ratio that may include slow moving or redundant stock. </a:t>
            </a:r>
          </a:p>
          <a:p>
            <a:r>
              <a:rPr lang="en-US" dirty="0"/>
              <a:t>An ideal ratio is 1. In manufacturing, figures between 0.7 and 1.1 are seen as acceptable, and for wholesalers, 0.7 to 1.0. Construction should operate at between 0.6 and 1.0.</a:t>
            </a:r>
            <a:endParaRPr lang="en-GB" dirty="0"/>
          </a:p>
          <a:p>
            <a:endParaRPr lang="en-GB" dirty="0"/>
          </a:p>
        </p:txBody>
      </p:sp>
      <p:pic>
        <p:nvPicPr>
          <p:cNvPr id="5" name="Picture 4">
            <a:extLst>
              <a:ext uri="{FF2B5EF4-FFF2-40B4-BE49-F238E27FC236}">
                <a16:creationId xmlns:a16="http://schemas.microsoft.com/office/drawing/2014/main" id="{A56FBA3E-45D4-47C6-8B67-0C5C6F2C94DD}"/>
              </a:ext>
            </a:extLst>
          </p:cNvPr>
          <p:cNvPicPr>
            <a:picLocks noChangeAspect="1"/>
          </p:cNvPicPr>
          <p:nvPr/>
        </p:nvPicPr>
        <p:blipFill>
          <a:blip r:embed="rId2"/>
          <a:stretch>
            <a:fillRect/>
          </a:stretch>
        </p:blipFill>
        <p:spPr>
          <a:xfrm>
            <a:off x="113122" y="1607486"/>
            <a:ext cx="10190375" cy="1399447"/>
          </a:xfrm>
          <a:prstGeom prst="rect">
            <a:avLst/>
          </a:prstGeom>
        </p:spPr>
      </p:pic>
    </p:spTree>
    <p:extLst>
      <p:ext uri="{BB962C8B-B14F-4D97-AF65-F5344CB8AC3E}">
        <p14:creationId xmlns:p14="http://schemas.microsoft.com/office/powerpoint/2010/main" val="1106510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E65921-7A3E-4FFE-A1F4-8A2B679BE3EB}"/>
              </a:ext>
            </a:extLst>
          </p:cNvPr>
          <p:cNvPicPr>
            <a:picLocks noChangeAspect="1"/>
          </p:cNvPicPr>
          <p:nvPr/>
        </p:nvPicPr>
        <p:blipFill rotWithShape="1">
          <a:blip r:embed="rId2">
            <a:extLst>
              <a:ext uri="{28A0092B-C50C-407E-A947-70E740481C1C}">
                <a14:useLocalDpi xmlns:a14="http://schemas.microsoft.com/office/drawing/2010/main" val="0"/>
              </a:ext>
            </a:extLst>
          </a:blip>
          <a:srcRect l="8495" t="5281" r="47475" b="9770"/>
          <a:stretch/>
        </p:blipFill>
        <p:spPr>
          <a:xfrm rot="5400000">
            <a:off x="2667001" y="-2667001"/>
            <a:ext cx="6858000" cy="12192001"/>
          </a:xfrm>
          <a:prstGeom prst="rect">
            <a:avLst/>
          </a:prstGeom>
        </p:spPr>
      </p:pic>
    </p:spTree>
    <p:extLst>
      <p:ext uri="{BB962C8B-B14F-4D97-AF65-F5344CB8AC3E}">
        <p14:creationId xmlns:p14="http://schemas.microsoft.com/office/powerpoint/2010/main" val="273790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367B-1452-4BE2-8958-625FD6DCFDD6}"/>
              </a:ext>
            </a:extLst>
          </p:cNvPr>
          <p:cNvSpPr>
            <a:spLocks noGrp="1"/>
          </p:cNvSpPr>
          <p:nvPr>
            <p:ph type="title"/>
          </p:nvPr>
        </p:nvSpPr>
        <p:spPr/>
        <p:txBody>
          <a:bodyPr/>
          <a:lstStyle/>
          <a:p>
            <a:r>
              <a:rPr lang="en-IN" sz="5400" b="1" u="sng" dirty="0"/>
              <a:t>Question:</a:t>
            </a:r>
          </a:p>
        </p:txBody>
      </p:sp>
      <p:sp>
        <p:nvSpPr>
          <p:cNvPr id="3" name="Content Placeholder 2">
            <a:extLst>
              <a:ext uri="{FF2B5EF4-FFF2-40B4-BE49-F238E27FC236}">
                <a16:creationId xmlns:a16="http://schemas.microsoft.com/office/drawing/2014/main" id="{C58533DC-9A39-4902-9D91-1CCB92A90ED5}"/>
              </a:ext>
            </a:extLst>
          </p:cNvPr>
          <p:cNvSpPr>
            <a:spLocks noGrp="1"/>
          </p:cNvSpPr>
          <p:nvPr>
            <p:ph idx="1"/>
          </p:nvPr>
        </p:nvSpPr>
        <p:spPr/>
        <p:txBody>
          <a:bodyPr>
            <a:normAutofit/>
          </a:bodyPr>
          <a:lstStyle/>
          <a:p>
            <a:r>
              <a:rPr lang="en-US" sz="3600" dirty="0"/>
              <a:t>Calculate ‘Liquidity Ratio’ from the following information:</a:t>
            </a:r>
          </a:p>
          <a:p>
            <a:pPr marL="0" indent="0">
              <a:buNone/>
            </a:pPr>
            <a:r>
              <a:rPr lang="en-IN" sz="3600" dirty="0"/>
              <a:t>Current liabilities = Rs. 50,000</a:t>
            </a:r>
          </a:p>
          <a:p>
            <a:pPr marL="0" indent="0">
              <a:buNone/>
            </a:pPr>
            <a:r>
              <a:rPr lang="en-IN" sz="3600" dirty="0"/>
              <a:t>Current assets = Rs. 80,000</a:t>
            </a:r>
          </a:p>
          <a:p>
            <a:pPr marL="0" indent="0">
              <a:buNone/>
            </a:pPr>
            <a:r>
              <a:rPr lang="en-IN" sz="3600" dirty="0"/>
              <a:t>Inventories = Rs. 20,000</a:t>
            </a:r>
          </a:p>
          <a:p>
            <a:pPr marL="0" indent="0">
              <a:buNone/>
            </a:pPr>
            <a:r>
              <a:rPr lang="en-IN" sz="3600" dirty="0"/>
              <a:t>Advance tax = Rs. 5,000</a:t>
            </a:r>
          </a:p>
          <a:p>
            <a:pPr marL="0" indent="0">
              <a:buNone/>
            </a:pPr>
            <a:r>
              <a:rPr lang="en-IN" sz="3600" dirty="0"/>
              <a:t>Prepaid expenses = Rs. 5,000</a:t>
            </a:r>
          </a:p>
        </p:txBody>
      </p:sp>
    </p:spTree>
    <p:extLst>
      <p:ext uri="{BB962C8B-B14F-4D97-AF65-F5344CB8AC3E}">
        <p14:creationId xmlns:p14="http://schemas.microsoft.com/office/powerpoint/2010/main" val="182289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2E6-75DE-4F66-B089-FB0663A81209}"/>
              </a:ext>
            </a:extLst>
          </p:cNvPr>
          <p:cNvSpPr>
            <a:spLocks noGrp="1"/>
          </p:cNvSpPr>
          <p:nvPr>
            <p:ph type="title"/>
          </p:nvPr>
        </p:nvSpPr>
        <p:spPr>
          <a:xfrm>
            <a:off x="715652" y="431113"/>
            <a:ext cx="10515600" cy="1325563"/>
          </a:xfrm>
        </p:spPr>
        <p:txBody>
          <a:bodyPr/>
          <a:lstStyle/>
          <a:p>
            <a:r>
              <a:rPr lang="en-IN" sz="5400" b="1" u="sng" dirty="0"/>
              <a:t>Solution:</a:t>
            </a:r>
          </a:p>
        </p:txBody>
      </p:sp>
      <p:pic>
        <p:nvPicPr>
          <p:cNvPr id="4" name="Content Placeholder 3">
            <a:extLst>
              <a:ext uri="{FF2B5EF4-FFF2-40B4-BE49-F238E27FC236}">
                <a16:creationId xmlns:a16="http://schemas.microsoft.com/office/drawing/2014/main" id="{52D5F394-B17C-4B88-AC82-FF5C6375A928}"/>
              </a:ext>
            </a:extLst>
          </p:cNvPr>
          <p:cNvPicPr>
            <a:picLocks noGrp="1" noChangeAspect="1"/>
          </p:cNvPicPr>
          <p:nvPr>
            <p:ph idx="1"/>
          </p:nvPr>
        </p:nvPicPr>
        <p:blipFill>
          <a:blip r:embed="rId2"/>
          <a:stretch>
            <a:fillRect/>
          </a:stretch>
        </p:blipFill>
        <p:spPr>
          <a:xfrm>
            <a:off x="301658" y="1875933"/>
            <a:ext cx="11387579" cy="4468305"/>
          </a:xfrm>
          <a:prstGeom prst="rect">
            <a:avLst/>
          </a:prstGeom>
        </p:spPr>
      </p:pic>
    </p:spTree>
    <p:extLst>
      <p:ext uri="{BB962C8B-B14F-4D97-AF65-F5344CB8AC3E}">
        <p14:creationId xmlns:p14="http://schemas.microsoft.com/office/powerpoint/2010/main" val="1068271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571E-6E21-4379-B772-97E694BC1B01}"/>
              </a:ext>
            </a:extLst>
          </p:cNvPr>
          <p:cNvSpPr>
            <a:spLocks noGrp="1"/>
          </p:cNvSpPr>
          <p:nvPr>
            <p:ph type="title"/>
          </p:nvPr>
        </p:nvSpPr>
        <p:spPr/>
        <p:txBody>
          <a:bodyPr/>
          <a:lstStyle/>
          <a:p>
            <a:r>
              <a:rPr lang="en-IN" sz="5400" b="1" u="sng" dirty="0"/>
              <a:t>Question:</a:t>
            </a:r>
          </a:p>
        </p:txBody>
      </p:sp>
      <p:sp>
        <p:nvSpPr>
          <p:cNvPr id="3" name="Content Placeholder 2">
            <a:extLst>
              <a:ext uri="{FF2B5EF4-FFF2-40B4-BE49-F238E27FC236}">
                <a16:creationId xmlns:a16="http://schemas.microsoft.com/office/drawing/2014/main" id="{DE35CFB3-41F7-4AFD-937B-182B04A446F9}"/>
              </a:ext>
            </a:extLst>
          </p:cNvPr>
          <p:cNvSpPr>
            <a:spLocks noGrp="1"/>
          </p:cNvSpPr>
          <p:nvPr>
            <p:ph idx="1"/>
          </p:nvPr>
        </p:nvSpPr>
        <p:spPr>
          <a:xfrm>
            <a:off x="838200" y="2441541"/>
            <a:ext cx="10515600" cy="3735421"/>
          </a:xfrm>
        </p:spPr>
        <p:txBody>
          <a:bodyPr>
            <a:normAutofit/>
          </a:bodyPr>
          <a:lstStyle/>
          <a:p>
            <a:r>
              <a:rPr lang="en-IN" sz="3600" dirty="0"/>
              <a:t>Current Ratio is 2.5; Working Capital is Rs. 60,000. Calculate the amount of current assets and current liabilities. </a:t>
            </a:r>
          </a:p>
        </p:txBody>
      </p:sp>
    </p:spTree>
    <p:extLst>
      <p:ext uri="{BB962C8B-B14F-4D97-AF65-F5344CB8AC3E}">
        <p14:creationId xmlns:p14="http://schemas.microsoft.com/office/powerpoint/2010/main" val="3929134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35C9-70E7-4849-8197-EFBD3759A7C9}"/>
              </a:ext>
            </a:extLst>
          </p:cNvPr>
          <p:cNvSpPr>
            <a:spLocks noGrp="1"/>
          </p:cNvSpPr>
          <p:nvPr>
            <p:ph type="title"/>
          </p:nvPr>
        </p:nvSpPr>
        <p:spPr/>
        <p:txBody>
          <a:bodyPr/>
          <a:lstStyle/>
          <a:p>
            <a:r>
              <a:rPr lang="en-IN" sz="5400" b="1" u="sng" dirty="0"/>
              <a:t>Solution:</a:t>
            </a:r>
          </a:p>
        </p:txBody>
      </p:sp>
      <p:pic>
        <p:nvPicPr>
          <p:cNvPr id="5" name="Content Placeholder 4">
            <a:extLst>
              <a:ext uri="{FF2B5EF4-FFF2-40B4-BE49-F238E27FC236}">
                <a16:creationId xmlns:a16="http://schemas.microsoft.com/office/drawing/2014/main" id="{793F74D2-ED28-422C-BE2A-90819DC388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92" t="14787" r="4881" b="41885"/>
          <a:stretch/>
        </p:blipFill>
        <p:spPr>
          <a:xfrm rot="10800000">
            <a:off x="548325" y="1690687"/>
            <a:ext cx="11095347" cy="4974063"/>
          </a:xfrm>
        </p:spPr>
      </p:pic>
    </p:spTree>
    <p:extLst>
      <p:ext uri="{BB962C8B-B14F-4D97-AF65-F5344CB8AC3E}">
        <p14:creationId xmlns:p14="http://schemas.microsoft.com/office/powerpoint/2010/main" val="3001820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1F4FC0-C9D8-4DDC-8B5A-4B0DC272A63C}"/>
              </a:ext>
            </a:extLst>
          </p:cNvPr>
          <p:cNvPicPr>
            <a:picLocks noChangeAspect="1"/>
          </p:cNvPicPr>
          <p:nvPr/>
        </p:nvPicPr>
        <p:blipFill rotWithShape="1">
          <a:blip r:embed="rId2"/>
          <a:srcRect b="81697"/>
          <a:stretch/>
        </p:blipFill>
        <p:spPr>
          <a:xfrm>
            <a:off x="0" y="1719064"/>
            <a:ext cx="11796073" cy="2438156"/>
          </a:xfrm>
          <a:prstGeom prst="rect">
            <a:avLst/>
          </a:prstGeom>
        </p:spPr>
      </p:pic>
      <p:sp>
        <p:nvSpPr>
          <p:cNvPr id="7" name="TextBox 6">
            <a:extLst>
              <a:ext uri="{FF2B5EF4-FFF2-40B4-BE49-F238E27FC236}">
                <a16:creationId xmlns:a16="http://schemas.microsoft.com/office/drawing/2014/main" id="{D0B40665-9AF6-4E91-AE17-D749EDF3C716}"/>
              </a:ext>
            </a:extLst>
          </p:cNvPr>
          <p:cNvSpPr txBox="1"/>
          <p:nvPr/>
        </p:nvSpPr>
        <p:spPr>
          <a:xfrm>
            <a:off x="395926" y="158088"/>
            <a:ext cx="6926344" cy="769441"/>
          </a:xfrm>
          <a:prstGeom prst="rect">
            <a:avLst/>
          </a:prstGeom>
          <a:noFill/>
        </p:spPr>
        <p:txBody>
          <a:bodyPr wrap="square">
            <a:spAutoFit/>
          </a:bodyPr>
          <a:lstStyle/>
          <a:p>
            <a:r>
              <a:rPr lang="en-IN" sz="4400" b="1" u="sng" dirty="0"/>
              <a:t>Question:</a:t>
            </a:r>
            <a:endParaRPr lang="en-GB" sz="4400" dirty="0"/>
          </a:p>
        </p:txBody>
      </p:sp>
    </p:spTree>
    <p:extLst>
      <p:ext uri="{BB962C8B-B14F-4D97-AF65-F5344CB8AC3E}">
        <p14:creationId xmlns:p14="http://schemas.microsoft.com/office/powerpoint/2010/main" val="5993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BCDE-2A6A-4C0B-BBE0-89E7756DB38C}"/>
              </a:ext>
            </a:extLst>
          </p:cNvPr>
          <p:cNvSpPr>
            <a:spLocks noGrp="1"/>
          </p:cNvSpPr>
          <p:nvPr>
            <p:ph type="title"/>
          </p:nvPr>
        </p:nvSpPr>
        <p:spPr>
          <a:xfrm>
            <a:off x="292231" y="1"/>
            <a:ext cx="11061569" cy="895545"/>
          </a:xfrm>
        </p:spPr>
        <p:txBody>
          <a:bodyPr/>
          <a:lstStyle/>
          <a:p>
            <a:r>
              <a:rPr lang="en-GB" b="1" u="sng" dirty="0"/>
              <a:t>Solution:</a:t>
            </a:r>
          </a:p>
        </p:txBody>
      </p:sp>
      <p:pic>
        <p:nvPicPr>
          <p:cNvPr id="4" name="Picture 3">
            <a:extLst>
              <a:ext uri="{FF2B5EF4-FFF2-40B4-BE49-F238E27FC236}">
                <a16:creationId xmlns:a16="http://schemas.microsoft.com/office/drawing/2014/main" id="{F8C5042A-4460-4571-8BCF-1FDF135D6481}"/>
              </a:ext>
            </a:extLst>
          </p:cNvPr>
          <p:cNvPicPr>
            <a:picLocks noChangeAspect="1"/>
          </p:cNvPicPr>
          <p:nvPr/>
        </p:nvPicPr>
        <p:blipFill rotWithShape="1">
          <a:blip r:embed="rId2"/>
          <a:srcRect t="25913"/>
          <a:stretch/>
        </p:blipFill>
        <p:spPr>
          <a:xfrm>
            <a:off x="395926" y="1197204"/>
            <a:ext cx="11061568" cy="4856128"/>
          </a:xfrm>
          <a:prstGeom prst="rect">
            <a:avLst/>
          </a:prstGeom>
        </p:spPr>
      </p:pic>
    </p:spTree>
    <p:extLst>
      <p:ext uri="{BB962C8B-B14F-4D97-AF65-F5344CB8AC3E}">
        <p14:creationId xmlns:p14="http://schemas.microsoft.com/office/powerpoint/2010/main" val="148311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505F-DD00-4EB0-8748-A14DE614194A}"/>
              </a:ext>
            </a:extLst>
          </p:cNvPr>
          <p:cNvSpPr>
            <a:spLocks noGrp="1"/>
          </p:cNvSpPr>
          <p:nvPr>
            <p:ph type="title"/>
          </p:nvPr>
        </p:nvSpPr>
        <p:spPr>
          <a:xfrm>
            <a:off x="0" y="1"/>
            <a:ext cx="12192000" cy="952106"/>
          </a:xfrm>
        </p:spPr>
        <p:txBody>
          <a:bodyPr/>
          <a:lstStyle/>
          <a:p>
            <a:pPr algn="ctr"/>
            <a:r>
              <a:rPr lang="en-US" b="1" u="sng" dirty="0"/>
              <a:t>Significance of Analysis of Financial Statements </a:t>
            </a:r>
            <a:endParaRPr lang="en-GB" b="1" u="sng" dirty="0"/>
          </a:p>
        </p:txBody>
      </p:sp>
      <p:sp>
        <p:nvSpPr>
          <p:cNvPr id="3" name="Content Placeholder 2">
            <a:extLst>
              <a:ext uri="{FF2B5EF4-FFF2-40B4-BE49-F238E27FC236}">
                <a16:creationId xmlns:a16="http://schemas.microsoft.com/office/drawing/2014/main" id="{AC09FA5D-CD4A-4378-B16D-86F48D3647CC}"/>
              </a:ext>
            </a:extLst>
          </p:cNvPr>
          <p:cNvSpPr>
            <a:spLocks noGrp="1"/>
          </p:cNvSpPr>
          <p:nvPr>
            <p:ph idx="1"/>
          </p:nvPr>
        </p:nvSpPr>
        <p:spPr>
          <a:xfrm>
            <a:off x="235670" y="952107"/>
            <a:ext cx="11745798" cy="5712644"/>
          </a:xfrm>
        </p:spPr>
        <p:txBody>
          <a:bodyPr>
            <a:normAutofit/>
          </a:bodyPr>
          <a:lstStyle/>
          <a:p>
            <a:r>
              <a:rPr lang="en-US" dirty="0"/>
              <a:t>Financial analysis is useful and significant to different users in the following ways:</a:t>
            </a:r>
          </a:p>
          <a:p>
            <a:r>
              <a:rPr lang="en-US" b="1" dirty="0"/>
              <a:t>(a) Finance manager: </a:t>
            </a:r>
            <a:r>
              <a:rPr lang="en-US" dirty="0"/>
              <a:t>Financial analysis focusses on the facts and relationships related to managerial performance, corporate efficiency, financial strengths and weaknesses and creditworthiness of the company. A finance manager must be well-equipped with the different tools of analysis to make rational decisions for the firm. The tools for analysis help in studying accounting data so as to determine the continuity of the operating policies, investment value of the business, credit ratings and testing the efficiency of operations. The techniques are equally important in the area of financial control, enabling the finance manager to make constant reviews of the actual financial operations of the firm to </a:t>
            </a:r>
            <a:r>
              <a:rPr lang="en-US" dirty="0" err="1"/>
              <a:t>analyse</a:t>
            </a:r>
            <a:r>
              <a:rPr lang="en-US" dirty="0"/>
              <a:t> the causes of major deviations, which may help in corrective action wherever indicated. </a:t>
            </a:r>
          </a:p>
          <a:p>
            <a:endParaRPr lang="en-US" dirty="0"/>
          </a:p>
        </p:txBody>
      </p:sp>
    </p:spTree>
    <p:extLst>
      <p:ext uri="{BB962C8B-B14F-4D97-AF65-F5344CB8AC3E}">
        <p14:creationId xmlns:p14="http://schemas.microsoft.com/office/powerpoint/2010/main" val="3916965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F48A-CBE0-4942-A352-FFF7C6E397B3}"/>
              </a:ext>
            </a:extLst>
          </p:cNvPr>
          <p:cNvSpPr>
            <a:spLocks noGrp="1"/>
          </p:cNvSpPr>
          <p:nvPr>
            <p:ph type="title"/>
          </p:nvPr>
        </p:nvSpPr>
        <p:spPr>
          <a:xfrm>
            <a:off x="838200" y="0"/>
            <a:ext cx="10515600" cy="1325563"/>
          </a:xfrm>
        </p:spPr>
        <p:txBody>
          <a:bodyPr/>
          <a:lstStyle/>
          <a:p>
            <a:r>
              <a:rPr lang="en-IN" sz="5400" b="1" u="sng" dirty="0"/>
              <a:t>Solvency</a:t>
            </a:r>
            <a:r>
              <a:rPr lang="en-IN" b="1" u="sng" dirty="0"/>
              <a:t> </a:t>
            </a:r>
            <a:r>
              <a:rPr lang="en-IN" sz="5400" b="1" u="sng" dirty="0"/>
              <a:t>Ratios (long term solvency )</a:t>
            </a:r>
          </a:p>
        </p:txBody>
      </p:sp>
      <p:sp>
        <p:nvSpPr>
          <p:cNvPr id="3" name="Content Placeholder 2">
            <a:extLst>
              <a:ext uri="{FF2B5EF4-FFF2-40B4-BE49-F238E27FC236}">
                <a16:creationId xmlns:a16="http://schemas.microsoft.com/office/drawing/2014/main" id="{7985BA05-FFBD-4B73-96AB-436A4167160D}"/>
              </a:ext>
            </a:extLst>
          </p:cNvPr>
          <p:cNvSpPr>
            <a:spLocks noGrp="1"/>
          </p:cNvSpPr>
          <p:nvPr>
            <p:ph idx="1"/>
          </p:nvPr>
        </p:nvSpPr>
        <p:spPr>
          <a:xfrm>
            <a:off x="838200" y="1159497"/>
            <a:ext cx="10515600" cy="5017466"/>
          </a:xfrm>
        </p:spPr>
        <p:txBody>
          <a:bodyPr>
            <a:noAutofit/>
          </a:bodyPr>
          <a:lstStyle/>
          <a:p>
            <a:r>
              <a:rPr lang="en-IN" sz="3600" dirty="0"/>
              <a:t>Solvency ratios are calculated </a:t>
            </a:r>
            <a:r>
              <a:rPr lang="en-US" sz="3600" dirty="0"/>
              <a:t>to determine the ability of the business to service its debt in the long run. </a:t>
            </a:r>
          </a:p>
          <a:p>
            <a:r>
              <a:rPr lang="en-US" sz="3600" dirty="0"/>
              <a:t>The following ratios are normally computed for evaluating solvency of the business.</a:t>
            </a:r>
          </a:p>
          <a:p>
            <a:r>
              <a:rPr lang="en-IN" sz="3600" dirty="0"/>
              <a:t>1. Debt-Equity Ratio;</a:t>
            </a:r>
          </a:p>
          <a:p>
            <a:r>
              <a:rPr lang="en-US" sz="3600" dirty="0"/>
              <a:t>2. Debt to Capital Employed Ratio;</a:t>
            </a:r>
          </a:p>
          <a:p>
            <a:r>
              <a:rPr lang="en-IN" sz="3600" dirty="0"/>
              <a:t>3. Proprietary Ratio;</a:t>
            </a:r>
          </a:p>
          <a:p>
            <a:r>
              <a:rPr lang="en-US" sz="3600" dirty="0"/>
              <a:t>4. Total Assets to Debt Ratio;</a:t>
            </a:r>
          </a:p>
          <a:p>
            <a:r>
              <a:rPr lang="en-IN" sz="3600" dirty="0"/>
              <a:t>5. Interest Coverage Ratio.</a:t>
            </a:r>
          </a:p>
        </p:txBody>
      </p:sp>
    </p:spTree>
    <p:extLst>
      <p:ext uri="{BB962C8B-B14F-4D97-AF65-F5344CB8AC3E}">
        <p14:creationId xmlns:p14="http://schemas.microsoft.com/office/powerpoint/2010/main" val="2214554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C853-0FC9-48A0-8722-450520C49EAB}"/>
              </a:ext>
            </a:extLst>
          </p:cNvPr>
          <p:cNvSpPr>
            <a:spLocks noGrp="1"/>
          </p:cNvSpPr>
          <p:nvPr>
            <p:ph type="title"/>
          </p:nvPr>
        </p:nvSpPr>
        <p:spPr>
          <a:xfrm>
            <a:off x="838200" y="0"/>
            <a:ext cx="10515600" cy="1325563"/>
          </a:xfrm>
        </p:spPr>
        <p:txBody>
          <a:bodyPr/>
          <a:lstStyle/>
          <a:p>
            <a:r>
              <a:rPr lang="en-IN" sz="5400" b="1" u="sng" dirty="0"/>
              <a:t>Solvency Ratios</a:t>
            </a:r>
          </a:p>
        </p:txBody>
      </p:sp>
      <p:sp>
        <p:nvSpPr>
          <p:cNvPr id="3" name="Content Placeholder 2">
            <a:extLst>
              <a:ext uri="{FF2B5EF4-FFF2-40B4-BE49-F238E27FC236}">
                <a16:creationId xmlns:a16="http://schemas.microsoft.com/office/drawing/2014/main" id="{C2A11933-662C-4B36-B4A1-03D40BF1DA4D}"/>
              </a:ext>
            </a:extLst>
          </p:cNvPr>
          <p:cNvSpPr>
            <a:spLocks noGrp="1"/>
          </p:cNvSpPr>
          <p:nvPr>
            <p:ph idx="1"/>
          </p:nvPr>
        </p:nvSpPr>
        <p:spPr>
          <a:xfrm>
            <a:off x="0" y="1527142"/>
            <a:ext cx="12192000" cy="5109328"/>
          </a:xfrm>
        </p:spPr>
        <p:txBody>
          <a:bodyPr>
            <a:normAutofit lnSpcReduction="10000"/>
          </a:bodyPr>
          <a:lstStyle/>
          <a:p>
            <a:pPr marL="514350" indent="-514350">
              <a:buAutoNum type="arabicPeriod"/>
            </a:pPr>
            <a:r>
              <a:rPr lang="en-IN" b="1" i="1" dirty="0"/>
              <a:t>Debt-Equity Ratio</a:t>
            </a:r>
          </a:p>
          <a:p>
            <a:pPr marL="0" indent="0">
              <a:buNone/>
            </a:pPr>
            <a:endParaRPr lang="en-IN" dirty="0"/>
          </a:p>
          <a:p>
            <a:pPr marL="0" indent="0">
              <a:buNone/>
            </a:pPr>
            <a:endParaRPr lang="en-IN" dirty="0"/>
          </a:p>
          <a:p>
            <a:r>
              <a:rPr lang="en-IN" dirty="0"/>
              <a:t>where:</a:t>
            </a:r>
          </a:p>
          <a:p>
            <a:r>
              <a:rPr lang="en-US" dirty="0"/>
              <a:t>Shareholders’ Funds (Equity) = Share capital + Reserves and Surplus + Money received against share warrants</a:t>
            </a:r>
          </a:p>
          <a:p>
            <a:r>
              <a:rPr lang="en-US" dirty="0"/>
              <a:t>Share Capital = Equity share capital + Preference share capital </a:t>
            </a:r>
          </a:p>
          <a:p>
            <a:pPr marL="0" indent="0">
              <a:buNone/>
            </a:pPr>
            <a:r>
              <a:rPr lang="en-IN" dirty="0"/>
              <a:t>					or</a:t>
            </a:r>
          </a:p>
          <a:p>
            <a:r>
              <a:rPr lang="en-US" dirty="0"/>
              <a:t>Shareholders’ Funds (Equity) = Non-current assets + Working capital – </a:t>
            </a:r>
            <a:r>
              <a:rPr lang="en-IN" dirty="0"/>
              <a:t>Noncurrent liabilities</a:t>
            </a:r>
          </a:p>
          <a:p>
            <a:r>
              <a:rPr lang="en-US" dirty="0"/>
              <a:t>Working Capital = Current Assets – Current Liabilities</a:t>
            </a:r>
            <a:endParaRPr lang="en-IN" dirty="0"/>
          </a:p>
        </p:txBody>
      </p:sp>
      <p:pic>
        <p:nvPicPr>
          <p:cNvPr id="4" name="Picture 3">
            <a:extLst>
              <a:ext uri="{FF2B5EF4-FFF2-40B4-BE49-F238E27FC236}">
                <a16:creationId xmlns:a16="http://schemas.microsoft.com/office/drawing/2014/main" id="{A73D7E0C-3AAD-47E7-905B-69259F3FDF2E}"/>
              </a:ext>
            </a:extLst>
          </p:cNvPr>
          <p:cNvPicPr>
            <a:picLocks noChangeAspect="1"/>
          </p:cNvPicPr>
          <p:nvPr/>
        </p:nvPicPr>
        <p:blipFill>
          <a:blip r:embed="rId2"/>
          <a:stretch>
            <a:fillRect/>
          </a:stretch>
        </p:blipFill>
        <p:spPr>
          <a:xfrm>
            <a:off x="1508289" y="1970201"/>
            <a:ext cx="8814062" cy="1187777"/>
          </a:xfrm>
          <a:prstGeom prst="rect">
            <a:avLst/>
          </a:prstGeom>
        </p:spPr>
      </p:pic>
    </p:spTree>
    <p:extLst>
      <p:ext uri="{BB962C8B-B14F-4D97-AF65-F5344CB8AC3E}">
        <p14:creationId xmlns:p14="http://schemas.microsoft.com/office/powerpoint/2010/main" val="4179767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1575-2B43-4554-B6BA-53AC6E1AE868}"/>
              </a:ext>
            </a:extLst>
          </p:cNvPr>
          <p:cNvSpPr>
            <a:spLocks noGrp="1"/>
          </p:cNvSpPr>
          <p:nvPr>
            <p:ph type="title"/>
          </p:nvPr>
        </p:nvSpPr>
        <p:spPr/>
        <p:txBody>
          <a:bodyPr/>
          <a:lstStyle/>
          <a:p>
            <a:r>
              <a:rPr lang="en-IN" b="1" i="1" dirty="0"/>
              <a:t>Debt-Equity Ratio</a:t>
            </a:r>
            <a:br>
              <a:rPr lang="en-IN" b="1" i="1" dirty="0"/>
            </a:br>
            <a:endParaRPr lang="en-GB" dirty="0"/>
          </a:p>
        </p:txBody>
      </p:sp>
      <p:sp>
        <p:nvSpPr>
          <p:cNvPr id="3" name="Content Placeholder 2">
            <a:extLst>
              <a:ext uri="{FF2B5EF4-FFF2-40B4-BE49-F238E27FC236}">
                <a16:creationId xmlns:a16="http://schemas.microsoft.com/office/drawing/2014/main" id="{F75950C2-B352-4217-85CE-64AD4B2B0A13}"/>
              </a:ext>
            </a:extLst>
          </p:cNvPr>
          <p:cNvSpPr>
            <a:spLocks noGrp="1"/>
          </p:cNvSpPr>
          <p:nvPr>
            <p:ph idx="1"/>
          </p:nvPr>
        </p:nvSpPr>
        <p:spPr/>
        <p:txBody>
          <a:bodyPr/>
          <a:lstStyle/>
          <a:p>
            <a:r>
              <a:rPr lang="en-US" dirty="0"/>
              <a:t>The D/E ratio indicates relative proportions of debt and equity in financing the assets of a firm and the extent to which it depends upon debt capital for its existence. In other words, it reveals whether the firm is highly leveraged or not, that is, whether it has the benefit of trading on equity. It also indicates the margin of safety to the creditors — the amount of risk that creditors face in getting back their due money. The higher the ratio, the greater will be the risk to the creditors; therefore, this indicates too much dependence of the firm on debt capital. The ideal ratio is taken as 2:1.</a:t>
            </a:r>
            <a:endParaRPr lang="en-GB" dirty="0"/>
          </a:p>
        </p:txBody>
      </p:sp>
    </p:spTree>
    <p:extLst>
      <p:ext uri="{BB962C8B-B14F-4D97-AF65-F5344CB8AC3E}">
        <p14:creationId xmlns:p14="http://schemas.microsoft.com/office/powerpoint/2010/main" val="150709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DBB93-B74B-4FB9-95ED-CAEBDA428E6F}"/>
              </a:ext>
            </a:extLst>
          </p:cNvPr>
          <p:cNvPicPr>
            <a:picLocks noChangeAspect="1"/>
          </p:cNvPicPr>
          <p:nvPr/>
        </p:nvPicPr>
        <p:blipFill rotWithShape="1">
          <a:blip r:embed="rId2"/>
          <a:srcRect t="2784" b="1544"/>
          <a:stretch/>
        </p:blipFill>
        <p:spPr>
          <a:xfrm>
            <a:off x="4325578" y="249811"/>
            <a:ext cx="7362824" cy="5184742"/>
          </a:xfrm>
          <a:prstGeom prst="rect">
            <a:avLst/>
          </a:prstGeom>
        </p:spPr>
      </p:pic>
      <p:pic>
        <p:nvPicPr>
          <p:cNvPr id="5" name="Picture 4">
            <a:extLst>
              <a:ext uri="{FF2B5EF4-FFF2-40B4-BE49-F238E27FC236}">
                <a16:creationId xmlns:a16="http://schemas.microsoft.com/office/drawing/2014/main" id="{8BB9677E-AB07-43F9-8FFB-96F3D0E5103D}"/>
              </a:ext>
            </a:extLst>
          </p:cNvPr>
          <p:cNvPicPr>
            <a:picLocks noChangeAspect="1"/>
          </p:cNvPicPr>
          <p:nvPr/>
        </p:nvPicPr>
        <p:blipFill rotWithShape="1">
          <a:blip r:embed="rId3"/>
          <a:srcRect t="7423" b="9368"/>
          <a:stretch/>
        </p:blipFill>
        <p:spPr>
          <a:xfrm>
            <a:off x="4325578" y="5434553"/>
            <a:ext cx="6641086" cy="1423447"/>
          </a:xfrm>
          <a:prstGeom prst="rect">
            <a:avLst/>
          </a:prstGeom>
        </p:spPr>
      </p:pic>
      <p:sp>
        <p:nvSpPr>
          <p:cNvPr id="7" name="TextBox 6">
            <a:extLst>
              <a:ext uri="{FF2B5EF4-FFF2-40B4-BE49-F238E27FC236}">
                <a16:creationId xmlns:a16="http://schemas.microsoft.com/office/drawing/2014/main" id="{8195EB1F-E5B8-46BB-91AE-9A67F591BD18}"/>
              </a:ext>
            </a:extLst>
          </p:cNvPr>
          <p:cNvSpPr txBox="1"/>
          <p:nvPr/>
        </p:nvSpPr>
        <p:spPr>
          <a:xfrm>
            <a:off x="238028" y="173552"/>
            <a:ext cx="6094428" cy="523220"/>
          </a:xfrm>
          <a:prstGeom prst="rect">
            <a:avLst/>
          </a:prstGeom>
          <a:noFill/>
        </p:spPr>
        <p:txBody>
          <a:bodyPr wrap="square">
            <a:spAutoFit/>
          </a:bodyPr>
          <a:lstStyle/>
          <a:p>
            <a:r>
              <a:rPr lang="en-IN" sz="2800" b="1" u="sng" dirty="0"/>
              <a:t>Question:</a:t>
            </a:r>
            <a:endParaRPr lang="en-GB" sz="2800" dirty="0"/>
          </a:p>
        </p:txBody>
      </p:sp>
    </p:spTree>
    <p:extLst>
      <p:ext uri="{BB962C8B-B14F-4D97-AF65-F5344CB8AC3E}">
        <p14:creationId xmlns:p14="http://schemas.microsoft.com/office/powerpoint/2010/main" val="320984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131B10-FB9F-4B52-AB0C-AD8D3C1AABCD}"/>
              </a:ext>
            </a:extLst>
          </p:cNvPr>
          <p:cNvPicPr>
            <a:picLocks noChangeAspect="1"/>
          </p:cNvPicPr>
          <p:nvPr/>
        </p:nvPicPr>
        <p:blipFill>
          <a:blip r:embed="rId2"/>
          <a:stretch>
            <a:fillRect/>
          </a:stretch>
        </p:blipFill>
        <p:spPr>
          <a:xfrm>
            <a:off x="904973" y="137566"/>
            <a:ext cx="10056358" cy="6376356"/>
          </a:xfrm>
          <a:prstGeom prst="rect">
            <a:avLst/>
          </a:prstGeom>
        </p:spPr>
      </p:pic>
    </p:spTree>
    <p:extLst>
      <p:ext uri="{BB962C8B-B14F-4D97-AF65-F5344CB8AC3E}">
        <p14:creationId xmlns:p14="http://schemas.microsoft.com/office/powerpoint/2010/main" val="2385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A07-38E3-4069-A181-7A82BFA33E13}"/>
              </a:ext>
            </a:extLst>
          </p:cNvPr>
          <p:cNvSpPr>
            <a:spLocks noGrp="1"/>
          </p:cNvSpPr>
          <p:nvPr>
            <p:ph type="title"/>
          </p:nvPr>
        </p:nvSpPr>
        <p:spPr>
          <a:xfrm>
            <a:off x="838200" y="18255"/>
            <a:ext cx="10515600" cy="1325563"/>
          </a:xfrm>
        </p:spPr>
        <p:txBody>
          <a:bodyPr/>
          <a:lstStyle/>
          <a:p>
            <a:r>
              <a:rPr lang="en-IN" sz="5400" b="1" u="sng" dirty="0"/>
              <a:t>Solvency Ratios</a:t>
            </a:r>
          </a:p>
        </p:txBody>
      </p:sp>
      <p:sp>
        <p:nvSpPr>
          <p:cNvPr id="3" name="Content Placeholder 2">
            <a:extLst>
              <a:ext uri="{FF2B5EF4-FFF2-40B4-BE49-F238E27FC236}">
                <a16:creationId xmlns:a16="http://schemas.microsoft.com/office/drawing/2014/main" id="{439D980C-9A7B-436F-9BB1-3CEA69817F62}"/>
              </a:ext>
            </a:extLst>
          </p:cNvPr>
          <p:cNvSpPr>
            <a:spLocks noGrp="1"/>
          </p:cNvSpPr>
          <p:nvPr>
            <p:ph idx="1"/>
          </p:nvPr>
        </p:nvSpPr>
        <p:spPr>
          <a:xfrm>
            <a:off x="263951" y="1263192"/>
            <a:ext cx="11802358" cy="5495827"/>
          </a:xfrm>
        </p:spPr>
        <p:txBody>
          <a:bodyPr>
            <a:normAutofit fontScale="92500"/>
          </a:bodyPr>
          <a:lstStyle/>
          <a:p>
            <a:pPr marL="0" indent="0">
              <a:buNone/>
            </a:pPr>
            <a:r>
              <a:rPr lang="en-US" b="1" i="1" dirty="0"/>
              <a:t>2. Debt to Capital Employed Ratio</a:t>
            </a:r>
          </a:p>
          <a:p>
            <a:pPr marL="0" indent="0">
              <a:buNone/>
            </a:pPr>
            <a:r>
              <a:rPr lang="en-US" dirty="0"/>
              <a:t>The Debt to capital employed ratio refers to the ratio of long-term debt to the total of external and internal funds (capital employed or net assets). It is computed as follows:</a:t>
            </a:r>
          </a:p>
          <a:p>
            <a:pPr marL="0" indent="0">
              <a:buNone/>
            </a:pPr>
            <a:r>
              <a:rPr lang="en-US" b="1" dirty="0"/>
              <a:t>Debt to Capital Employed Ratio = Long-term Debt/Capital Employed 								(or Net Assets)</a:t>
            </a:r>
          </a:p>
          <a:p>
            <a:pPr marL="0" indent="0">
              <a:buNone/>
            </a:pPr>
            <a:r>
              <a:rPr lang="en-US" dirty="0"/>
              <a:t>Where, </a:t>
            </a:r>
          </a:p>
          <a:p>
            <a:r>
              <a:rPr lang="en-US" dirty="0"/>
              <a:t>Capital employed = long-term debt + shareholders’ funds.</a:t>
            </a:r>
          </a:p>
          <a:p>
            <a:r>
              <a:rPr lang="en-US" dirty="0"/>
              <a:t>Alternatively, it may be taken as net assets which are equal to the total assets – </a:t>
            </a:r>
            <a:r>
              <a:rPr lang="en-IN" dirty="0"/>
              <a:t>current liabilities</a:t>
            </a:r>
          </a:p>
          <a:p>
            <a:pPr marL="0" indent="0">
              <a:buNone/>
            </a:pPr>
            <a:r>
              <a:rPr lang="en-US" dirty="0">
                <a:sym typeface="Wingdings" panose="05000000000000000000" pitchFamily="2" charset="2"/>
              </a:rPr>
              <a:t></a:t>
            </a:r>
            <a:r>
              <a:rPr lang="en-US" dirty="0"/>
              <a:t>Like debt-equity ratio, it shows proportion of long-term debts in capital employed. Low ratio provides security to lenders and high ratio helps management in trading on equity. In the above case, the debt to Capital Employed ratio is less than half which indicates reasonable funding by debt and adequate security of debt.</a:t>
            </a:r>
            <a:endParaRPr lang="en-IN" dirty="0"/>
          </a:p>
        </p:txBody>
      </p:sp>
    </p:spTree>
    <p:extLst>
      <p:ext uri="{BB962C8B-B14F-4D97-AF65-F5344CB8AC3E}">
        <p14:creationId xmlns:p14="http://schemas.microsoft.com/office/powerpoint/2010/main" val="3337984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A623-2A6F-4807-A409-28A7BC631817}"/>
              </a:ext>
            </a:extLst>
          </p:cNvPr>
          <p:cNvSpPr>
            <a:spLocks noGrp="1"/>
          </p:cNvSpPr>
          <p:nvPr>
            <p:ph type="title"/>
          </p:nvPr>
        </p:nvSpPr>
        <p:spPr>
          <a:xfrm>
            <a:off x="838200" y="6907"/>
            <a:ext cx="10515600" cy="1001762"/>
          </a:xfrm>
        </p:spPr>
        <p:txBody>
          <a:bodyPr/>
          <a:lstStyle/>
          <a:p>
            <a:r>
              <a:rPr lang="en-IN" sz="5400" b="1" u="sng" dirty="0"/>
              <a:t>Solvency Ratios</a:t>
            </a:r>
          </a:p>
        </p:txBody>
      </p:sp>
      <p:sp>
        <p:nvSpPr>
          <p:cNvPr id="3" name="Content Placeholder 2">
            <a:extLst>
              <a:ext uri="{FF2B5EF4-FFF2-40B4-BE49-F238E27FC236}">
                <a16:creationId xmlns:a16="http://schemas.microsoft.com/office/drawing/2014/main" id="{B331B323-BAF0-46CC-A07A-2CB299D29161}"/>
              </a:ext>
            </a:extLst>
          </p:cNvPr>
          <p:cNvSpPr>
            <a:spLocks noGrp="1"/>
          </p:cNvSpPr>
          <p:nvPr>
            <p:ph idx="1"/>
          </p:nvPr>
        </p:nvSpPr>
        <p:spPr>
          <a:xfrm>
            <a:off x="0" y="1225486"/>
            <a:ext cx="12085163" cy="5625608"/>
          </a:xfrm>
        </p:spPr>
        <p:txBody>
          <a:bodyPr>
            <a:normAutofit/>
          </a:bodyPr>
          <a:lstStyle/>
          <a:p>
            <a:pPr marL="0" indent="0">
              <a:buNone/>
            </a:pPr>
            <a:r>
              <a:rPr lang="en-IN" b="1" i="1" dirty="0"/>
              <a:t>3. Proprietary Ratio</a:t>
            </a:r>
            <a:endParaRPr lang="en-IN" b="1" dirty="0"/>
          </a:p>
          <a:p>
            <a:pPr algn="ctr"/>
            <a:r>
              <a:rPr lang="en-US" b="1" dirty="0"/>
              <a:t>Proprietary Ratio = Shareholders Funds/Capital employed (or net assets)</a:t>
            </a:r>
          </a:p>
          <a:p>
            <a:pPr marL="0" indent="0">
              <a:buNone/>
            </a:pPr>
            <a:r>
              <a:rPr lang="en-US" b="1" dirty="0">
                <a:sym typeface="Wingdings" panose="05000000000000000000" pitchFamily="2" charset="2"/>
              </a:rPr>
              <a:t></a:t>
            </a:r>
            <a:r>
              <a:rPr lang="en-US" dirty="0"/>
              <a:t>This ratio determines if the total liabilities of a business (both secured and unsecured) are too high, indicating a possible over-dependency on outside sources for long-term financial support. By comparing shareholders’ funds with total assets, we can produce a confidence factor for unsecured creditors to the business. As a general rule, the higher the result the better it is.</a:t>
            </a:r>
            <a:endParaRPr lang="en-US" b="1" dirty="0"/>
          </a:p>
          <a:p>
            <a:pPr marL="0" indent="0">
              <a:lnSpc>
                <a:spcPct val="110000"/>
              </a:lnSpc>
              <a:buNone/>
            </a:pPr>
            <a:r>
              <a:rPr lang="en-US" dirty="0"/>
              <a:t>4. </a:t>
            </a:r>
            <a:r>
              <a:rPr lang="en-US" b="1" i="1" dirty="0"/>
              <a:t>Total Assets to Debt Ratio</a:t>
            </a:r>
          </a:p>
          <a:p>
            <a:pPr marL="0" indent="0" algn="ctr">
              <a:lnSpc>
                <a:spcPct val="110000"/>
              </a:lnSpc>
              <a:buNone/>
            </a:pPr>
            <a:r>
              <a:rPr lang="en-US" b="1" dirty="0"/>
              <a:t>Total assets to Debt Ratio = Total assets/Long-term debts</a:t>
            </a:r>
          </a:p>
          <a:p>
            <a:pPr marL="0" indent="0">
              <a:lnSpc>
                <a:spcPct val="110000"/>
              </a:lnSpc>
              <a:buNone/>
            </a:pPr>
            <a:r>
              <a:rPr lang="en-US" b="1" dirty="0">
                <a:sym typeface="Wingdings" panose="05000000000000000000" pitchFamily="2" charset="2"/>
              </a:rPr>
              <a:t></a:t>
            </a:r>
            <a:r>
              <a:rPr lang="en-US" dirty="0"/>
              <a:t>This ratio primarily indicates the rate of external funds in financing the assets and the extent of coverage of their debts are covered by assets</a:t>
            </a:r>
          </a:p>
        </p:txBody>
      </p:sp>
    </p:spTree>
    <p:extLst>
      <p:ext uri="{BB962C8B-B14F-4D97-AF65-F5344CB8AC3E}">
        <p14:creationId xmlns:p14="http://schemas.microsoft.com/office/powerpoint/2010/main" val="1493761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A623-2A6F-4807-A409-28A7BC631817}"/>
              </a:ext>
            </a:extLst>
          </p:cNvPr>
          <p:cNvSpPr>
            <a:spLocks noGrp="1"/>
          </p:cNvSpPr>
          <p:nvPr>
            <p:ph type="title"/>
          </p:nvPr>
        </p:nvSpPr>
        <p:spPr>
          <a:xfrm>
            <a:off x="838200" y="6906"/>
            <a:ext cx="10515600" cy="1325563"/>
          </a:xfrm>
        </p:spPr>
        <p:txBody>
          <a:bodyPr/>
          <a:lstStyle/>
          <a:p>
            <a:r>
              <a:rPr lang="en-IN" sz="5400" b="1" u="sng" dirty="0"/>
              <a:t>Solvency Ratios</a:t>
            </a:r>
          </a:p>
        </p:txBody>
      </p:sp>
      <p:sp>
        <p:nvSpPr>
          <p:cNvPr id="3" name="Content Placeholder 2">
            <a:extLst>
              <a:ext uri="{FF2B5EF4-FFF2-40B4-BE49-F238E27FC236}">
                <a16:creationId xmlns:a16="http://schemas.microsoft.com/office/drawing/2014/main" id="{B331B323-BAF0-46CC-A07A-2CB299D29161}"/>
              </a:ext>
            </a:extLst>
          </p:cNvPr>
          <p:cNvSpPr>
            <a:spLocks noGrp="1"/>
          </p:cNvSpPr>
          <p:nvPr>
            <p:ph idx="1"/>
          </p:nvPr>
        </p:nvSpPr>
        <p:spPr>
          <a:xfrm>
            <a:off x="0" y="1809946"/>
            <a:ext cx="12085163" cy="5041148"/>
          </a:xfrm>
        </p:spPr>
        <p:txBody>
          <a:bodyPr>
            <a:normAutofit/>
          </a:bodyPr>
          <a:lstStyle/>
          <a:p>
            <a:pPr marL="0" indent="0">
              <a:lnSpc>
                <a:spcPct val="110000"/>
              </a:lnSpc>
              <a:buNone/>
            </a:pPr>
            <a:r>
              <a:rPr lang="en-US" dirty="0"/>
              <a:t>5. </a:t>
            </a:r>
            <a:r>
              <a:rPr lang="en-IN" b="1" i="1" dirty="0"/>
              <a:t>Interest Coverage Ratio</a:t>
            </a:r>
          </a:p>
          <a:p>
            <a:pPr marL="0" indent="0">
              <a:lnSpc>
                <a:spcPct val="110000"/>
              </a:lnSpc>
              <a:buNone/>
            </a:pPr>
            <a:endParaRPr lang="en-IN" b="1" i="1" dirty="0"/>
          </a:p>
          <a:p>
            <a:pPr marL="0" indent="0" algn="ctr">
              <a:buNone/>
            </a:pPr>
            <a:r>
              <a:rPr lang="en-US" b="1" dirty="0"/>
              <a:t>Interest Coverage Ratio= Net Profit before Interest &amp; Tax/ </a:t>
            </a:r>
            <a:r>
              <a:rPr lang="en-IN" b="1" dirty="0"/>
              <a:t>Interest on long-term debts</a:t>
            </a:r>
          </a:p>
          <a:p>
            <a:pPr marL="0" indent="0" algn="ctr">
              <a:buNone/>
            </a:pPr>
            <a:endParaRPr lang="en-IN" b="1" dirty="0"/>
          </a:p>
          <a:p>
            <a:pPr marL="0" indent="0">
              <a:buNone/>
            </a:pPr>
            <a:r>
              <a:rPr lang="en-IN" b="1" dirty="0">
                <a:sym typeface="Wingdings" panose="05000000000000000000" pitchFamily="2" charset="2"/>
              </a:rPr>
              <a:t></a:t>
            </a:r>
            <a:r>
              <a:rPr lang="en-US" dirty="0"/>
              <a:t>It reveals the number of times interest on long-term debts is covered by the profits available for interest. A higher ratio ensures safety of interest on debts. </a:t>
            </a:r>
            <a:endParaRPr lang="en-IN" b="1" dirty="0"/>
          </a:p>
          <a:p>
            <a:pPr marL="0" indent="0" algn="ctr">
              <a:buNone/>
            </a:pPr>
            <a:endParaRPr lang="en-IN" b="1" dirty="0"/>
          </a:p>
          <a:p>
            <a:pPr marL="0" indent="0" algn="ctr">
              <a:buNone/>
            </a:pPr>
            <a:endParaRPr lang="en-IN" b="1" dirty="0"/>
          </a:p>
          <a:p>
            <a:pPr marL="0" indent="0" algn="ctr">
              <a:buNone/>
            </a:pPr>
            <a:endParaRPr lang="en-IN" b="1" i="1" dirty="0"/>
          </a:p>
          <a:p>
            <a:pPr marL="0" indent="0" algn="ctr">
              <a:buNone/>
            </a:pPr>
            <a:endParaRPr lang="en-IN" b="1" i="1" dirty="0"/>
          </a:p>
          <a:p>
            <a:pPr marL="0" indent="0" algn="ctr">
              <a:buNone/>
            </a:pPr>
            <a:endParaRPr lang="en-IN" b="1" i="1" dirty="0"/>
          </a:p>
          <a:p>
            <a:pPr marL="0" indent="0">
              <a:buNone/>
            </a:pPr>
            <a:endParaRPr lang="en-IN" dirty="0"/>
          </a:p>
        </p:txBody>
      </p:sp>
    </p:spTree>
    <p:extLst>
      <p:ext uri="{BB962C8B-B14F-4D97-AF65-F5344CB8AC3E}">
        <p14:creationId xmlns:p14="http://schemas.microsoft.com/office/powerpoint/2010/main" val="2634024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B767-A6A0-47C1-9C89-2F0034C0F101}"/>
              </a:ext>
            </a:extLst>
          </p:cNvPr>
          <p:cNvSpPr>
            <a:spLocks noGrp="1"/>
          </p:cNvSpPr>
          <p:nvPr>
            <p:ph type="title"/>
          </p:nvPr>
        </p:nvSpPr>
        <p:spPr/>
        <p:txBody>
          <a:bodyPr/>
          <a:lstStyle/>
          <a:p>
            <a:r>
              <a:rPr lang="en-IN" sz="5400" b="1" u="sng" dirty="0"/>
              <a:t>Question:</a:t>
            </a:r>
          </a:p>
        </p:txBody>
      </p:sp>
      <p:pic>
        <p:nvPicPr>
          <p:cNvPr id="4" name="Content Placeholder 3">
            <a:extLst>
              <a:ext uri="{FF2B5EF4-FFF2-40B4-BE49-F238E27FC236}">
                <a16:creationId xmlns:a16="http://schemas.microsoft.com/office/drawing/2014/main" id="{EAF8078C-A35E-479B-8053-FA092622A1E4}"/>
              </a:ext>
            </a:extLst>
          </p:cNvPr>
          <p:cNvPicPr>
            <a:picLocks noGrp="1" noChangeAspect="1"/>
          </p:cNvPicPr>
          <p:nvPr>
            <p:ph idx="1"/>
          </p:nvPr>
        </p:nvPicPr>
        <p:blipFill>
          <a:blip r:embed="rId2"/>
          <a:stretch>
            <a:fillRect/>
          </a:stretch>
        </p:blipFill>
        <p:spPr>
          <a:xfrm>
            <a:off x="612742" y="1480008"/>
            <a:ext cx="10741058" cy="5109328"/>
          </a:xfrm>
          <a:prstGeom prst="rect">
            <a:avLst/>
          </a:prstGeom>
        </p:spPr>
      </p:pic>
    </p:spTree>
    <p:extLst>
      <p:ext uri="{BB962C8B-B14F-4D97-AF65-F5344CB8AC3E}">
        <p14:creationId xmlns:p14="http://schemas.microsoft.com/office/powerpoint/2010/main" val="4126773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40F5-939D-4A89-B599-D1E7C383800D}"/>
              </a:ext>
            </a:extLst>
          </p:cNvPr>
          <p:cNvSpPr>
            <a:spLocks noGrp="1"/>
          </p:cNvSpPr>
          <p:nvPr>
            <p:ph type="title"/>
          </p:nvPr>
        </p:nvSpPr>
        <p:spPr/>
        <p:txBody>
          <a:bodyPr/>
          <a:lstStyle/>
          <a:p>
            <a:r>
              <a:rPr lang="en-IN" sz="5400" b="1" u="sng" dirty="0"/>
              <a:t>Solution:</a:t>
            </a:r>
          </a:p>
        </p:txBody>
      </p:sp>
      <p:pic>
        <p:nvPicPr>
          <p:cNvPr id="4" name="Content Placeholder 3">
            <a:extLst>
              <a:ext uri="{FF2B5EF4-FFF2-40B4-BE49-F238E27FC236}">
                <a16:creationId xmlns:a16="http://schemas.microsoft.com/office/drawing/2014/main" id="{83F3B16A-29FA-483D-86EB-CEB143BE8482}"/>
              </a:ext>
            </a:extLst>
          </p:cNvPr>
          <p:cNvPicPr>
            <a:picLocks noGrp="1" noChangeAspect="1"/>
          </p:cNvPicPr>
          <p:nvPr>
            <p:ph idx="1"/>
          </p:nvPr>
        </p:nvPicPr>
        <p:blipFill>
          <a:blip r:embed="rId2"/>
          <a:stretch>
            <a:fillRect/>
          </a:stretch>
        </p:blipFill>
        <p:spPr>
          <a:xfrm>
            <a:off x="1102936" y="2548731"/>
            <a:ext cx="9973559" cy="3786081"/>
          </a:xfrm>
          <a:prstGeom prst="rect">
            <a:avLst/>
          </a:prstGeom>
        </p:spPr>
      </p:pic>
    </p:spTree>
    <p:extLst>
      <p:ext uri="{BB962C8B-B14F-4D97-AF65-F5344CB8AC3E}">
        <p14:creationId xmlns:p14="http://schemas.microsoft.com/office/powerpoint/2010/main" val="389215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505F-DD00-4EB0-8748-A14DE614194A}"/>
              </a:ext>
            </a:extLst>
          </p:cNvPr>
          <p:cNvSpPr>
            <a:spLocks noGrp="1"/>
          </p:cNvSpPr>
          <p:nvPr>
            <p:ph type="title"/>
          </p:nvPr>
        </p:nvSpPr>
        <p:spPr>
          <a:xfrm>
            <a:off x="0" y="1"/>
            <a:ext cx="12192000" cy="952106"/>
          </a:xfrm>
        </p:spPr>
        <p:txBody>
          <a:bodyPr/>
          <a:lstStyle/>
          <a:p>
            <a:pPr algn="ctr"/>
            <a:r>
              <a:rPr lang="en-US" b="1" u="sng" dirty="0"/>
              <a:t>Significance of Analysis of Financial Statements </a:t>
            </a:r>
            <a:endParaRPr lang="en-GB" b="1" u="sng" dirty="0"/>
          </a:p>
        </p:txBody>
      </p:sp>
      <p:sp>
        <p:nvSpPr>
          <p:cNvPr id="3" name="Content Placeholder 2">
            <a:extLst>
              <a:ext uri="{FF2B5EF4-FFF2-40B4-BE49-F238E27FC236}">
                <a16:creationId xmlns:a16="http://schemas.microsoft.com/office/drawing/2014/main" id="{AC09FA5D-CD4A-4378-B16D-86F48D3647CC}"/>
              </a:ext>
            </a:extLst>
          </p:cNvPr>
          <p:cNvSpPr>
            <a:spLocks noGrp="1"/>
          </p:cNvSpPr>
          <p:nvPr>
            <p:ph idx="1"/>
          </p:nvPr>
        </p:nvSpPr>
        <p:spPr>
          <a:xfrm>
            <a:off x="235670" y="952107"/>
            <a:ext cx="11745798" cy="5712644"/>
          </a:xfrm>
        </p:spPr>
        <p:txBody>
          <a:bodyPr>
            <a:normAutofit lnSpcReduction="10000"/>
          </a:bodyPr>
          <a:lstStyle/>
          <a:p>
            <a:r>
              <a:rPr lang="en-US" b="1" dirty="0"/>
              <a:t>(b) Top management:</a:t>
            </a:r>
            <a:r>
              <a:rPr lang="en-US" dirty="0"/>
              <a:t> The importance of financial analysis is not limited to the finance manager alone. It has a broad scope which includes top management in general and other functional managers. Management of the firm would be interested in every aspect of the financial analysis. It is their overall responsibility to see that the resources of the firm are used most efficiently and that the firm’s financial condition is sound. Financial analysis helps the management in measuring the success of the company’s operations, appraising the individual’s performance and evaluating the system of internal control.</a:t>
            </a:r>
          </a:p>
          <a:p>
            <a:r>
              <a:rPr lang="en-US" b="1" dirty="0"/>
              <a:t>(c) Trade payables: </a:t>
            </a:r>
            <a:r>
              <a:rPr lang="en-US" dirty="0"/>
              <a:t>Trade payables, through an analysis of financial statements, appraises not only the ability of the company to meet its short-term obligations, but also judges the probability of its continued ability to meet all its financial obligations in future. Trade payables are particularly interested in the firm’s ability to meet their claims over a very short period of time. Their analysis will, therefore, evaluate the firm’s liquidity position</a:t>
            </a:r>
            <a:endParaRPr lang="en-GB" dirty="0"/>
          </a:p>
        </p:txBody>
      </p:sp>
    </p:spTree>
    <p:extLst>
      <p:ext uri="{BB962C8B-B14F-4D97-AF65-F5344CB8AC3E}">
        <p14:creationId xmlns:p14="http://schemas.microsoft.com/office/powerpoint/2010/main" val="3452696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0FD-2E74-4261-9D38-6CCF53D8F007}"/>
              </a:ext>
            </a:extLst>
          </p:cNvPr>
          <p:cNvSpPr>
            <a:spLocks noGrp="1"/>
          </p:cNvSpPr>
          <p:nvPr>
            <p:ph type="title"/>
          </p:nvPr>
        </p:nvSpPr>
        <p:spPr/>
        <p:txBody>
          <a:bodyPr/>
          <a:lstStyle/>
          <a:p>
            <a:r>
              <a:rPr lang="en-IN" sz="5400" b="1" u="sng" dirty="0"/>
              <a:t>Solution: (Continued)</a:t>
            </a:r>
          </a:p>
        </p:txBody>
      </p:sp>
      <p:pic>
        <p:nvPicPr>
          <p:cNvPr id="4" name="Content Placeholder 3">
            <a:extLst>
              <a:ext uri="{FF2B5EF4-FFF2-40B4-BE49-F238E27FC236}">
                <a16:creationId xmlns:a16="http://schemas.microsoft.com/office/drawing/2014/main" id="{2E1FC313-FE3D-49F3-AF99-CB617D5DF570}"/>
              </a:ext>
            </a:extLst>
          </p:cNvPr>
          <p:cNvPicPr>
            <a:picLocks noGrp="1" noChangeAspect="1"/>
          </p:cNvPicPr>
          <p:nvPr>
            <p:ph idx="1"/>
          </p:nvPr>
        </p:nvPicPr>
        <p:blipFill>
          <a:blip r:embed="rId2"/>
          <a:stretch>
            <a:fillRect/>
          </a:stretch>
        </p:blipFill>
        <p:spPr>
          <a:xfrm>
            <a:off x="546754" y="1867693"/>
            <a:ext cx="11067069" cy="4625181"/>
          </a:xfrm>
          <a:prstGeom prst="rect">
            <a:avLst/>
          </a:prstGeom>
        </p:spPr>
      </p:pic>
    </p:spTree>
    <p:extLst>
      <p:ext uri="{BB962C8B-B14F-4D97-AF65-F5344CB8AC3E}">
        <p14:creationId xmlns:p14="http://schemas.microsoft.com/office/powerpoint/2010/main" val="72114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DC02-53D8-462F-AF94-4C9C3C0B455A}"/>
              </a:ext>
            </a:extLst>
          </p:cNvPr>
          <p:cNvSpPr>
            <a:spLocks noGrp="1"/>
          </p:cNvSpPr>
          <p:nvPr>
            <p:ph type="title"/>
          </p:nvPr>
        </p:nvSpPr>
        <p:spPr/>
        <p:txBody>
          <a:bodyPr/>
          <a:lstStyle/>
          <a:p>
            <a:r>
              <a:rPr lang="en-IN" sz="5400" b="1" u="sng" dirty="0"/>
              <a:t>Solution: (Continued)</a:t>
            </a:r>
          </a:p>
        </p:txBody>
      </p:sp>
      <p:pic>
        <p:nvPicPr>
          <p:cNvPr id="4" name="Content Placeholder 3">
            <a:extLst>
              <a:ext uri="{FF2B5EF4-FFF2-40B4-BE49-F238E27FC236}">
                <a16:creationId xmlns:a16="http://schemas.microsoft.com/office/drawing/2014/main" id="{8D136CAB-49E3-4116-B2C2-465DE6DA8566}"/>
              </a:ext>
            </a:extLst>
          </p:cNvPr>
          <p:cNvPicPr>
            <a:picLocks noGrp="1" noChangeAspect="1"/>
          </p:cNvPicPr>
          <p:nvPr>
            <p:ph idx="1"/>
          </p:nvPr>
        </p:nvPicPr>
        <p:blipFill>
          <a:blip r:embed="rId2"/>
          <a:stretch>
            <a:fillRect/>
          </a:stretch>
        </p:blipFill>
        <p:spPr>
          <a:xfrm>
            <a:off x="952107" y="2362994"/>
            <a:ext cx="10699423" cy="3849270"/>
          </a:xfrm>
          <a:prstGeom prst="rect">
            <a:avLst/>
          </a:prstGeom>
        </p:spPr>
      </p:pic>
    </p:spTree>
    <p:extLst>
      <p:ext uri="{BB962C8B-B14F-4D97-AF65-F5344CB8AC3E}">
        <p14:creationId xmlns:p14="http://schemas.microsoft.com/office/powerpoint/2010/main" val="2548300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3323-23D5-497D-99C2-C26C06FF2AD9}"/>
              </a:ext>
            </a:extLst>
          </p:cNvPr>
          <p:cNvSpPr>
            <a:spLocks noGrp="1"/>
          </p:cNvSpPr>
          <p:nvPr>
            <p:ph type="title"/>
          </p:nvPr>
        </p:nvSpPr>
        <p:spPr>
          <a:xfrm>
            <a:off x="310299" y="110601"/>
            <a:ext cx="10515600" cy="1325563"/>
          </a:xfrm>
        </p:spPr>
        <p:txBody>
          <a:bodyPr/>
          <a:lstStyle/>
          <a:p>
            <a:r>
              <a:rPr lang="en-GB" b="1" u="sng" dirty="0"/>
              <a:t>Question:</a:t>
            </a:r>
          </a:p>
        </p:txBody>
      </p:sp>
      <p:pic>
        <p:nvPicPr>
          <p:cNvPr id="5" name="Content Placeholder 4">
            <a:extLst>
              <a:ext uri="{FF2B5EF4-FFF2-40B4-BE49-F238E27FC236}">
                <a16:creationId xmlns:a16="http://schemas.microsoft.com/office/drawing/2014/main" id="{1F23070E-A456-408B-8939-8B50F378DA0C}"/>
              </a:ext>
            </a:extLst>
          </p:cNvPr>
          <p:cNvPicPr>
            <a:picLocks noGrp="1" noChangeAspect="1"/>
          </p:cNvPicPr>
          <p:nvPr>
            <p:ph idx="1"/>
          </p:nvPr>
        </p:nvPicPr>
        <p:blipFill rotWithShape="1">
          <a:blip r:embed="rId2"/>
          <a:srcRect b="68152"/>
          <a:stretch/>
        </p:blipFill>
        <p:spPr>
          <a:xfrm>
            <a:off x="1150070" y="2424906"/>
            <a:ext cx="9238268" cy="1325563"/>
          </a:xfrm>
        </p:spPr>
      </p:pic>
    </p:spTree>
    <p:extLst>
      <p:ext uri="{BB962C8B-B14F-4D97-AF65-F5344CB8AC3E}">
        <p14:creationId xmlns:p14="http://schemas.microsoft.com/office/powerpoint/2010/main" val="2359082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19635E-B800-46EB-8F51-97FA84CF663D}"/>
              </a:ext>
            </a:extLst>
          </p:cNvPr>
          <p:cNvPicPr>
            <a:picLocks noGrp="1" noChangeAspect="1"/>
          </p:cNvPicPr>
          <p:nvPr>
            <p:ph idx="1"/>
          </p:nvPr>
        </p:nvPicPr>
        <p:blipFill rotWithShape="1">
          <a:blip r:embed="rId2"/>
          <a:srcRect t="31848"/>
          <a:stretch/>
        </p:blipFill>
        <p:spPr>
          <a:xfrm>
            <a:off x="1018096" y="377074"/>
            <a:ext cx="9813304" cy="3880856"/>
          </a:xfrm>
        </p:spPr>
      </p:pic>
      <p:pic>
        <p:nvPicPr>
          <p:cNvPr id="7" name="Picture 6">
            <a:extLst>
              <a:ext uri="{FF2B5EF4-FFF2-40B4-BE49-F238E27FC236}">
                <a16:creationId xmlns:a16="http://schemas.microsoft.com/office/drawing/2014/main" id="{65BA1436-102D-4016-A4DF-5E4264D92AAE}"/>
              </a:ext>
            </a:extLst>
          </p:cNvPr>
          <p:cNvPicPr>
            <a:picLocks noChangeAspect="1"/>
          </p:cNvPicPr>
          <p:nvPr/>
        </p:nvPicPr>
        <p:blipFill>
          <a:blip r:embed="rId3"/>
          <a:stretch>
            <a:fillRect/>
          </a:stretch>
        </p:blipFill>
        <p:spPr>
          <a:xfrm>
            <a:off x="1216058" y="2918525"/>
            <a:ext cx="9153427" cy="3880855"/>
          </a:xfrm>
          <a:prstGeom prst="rect">
            <a:avLst/>
          </a:prstGeom>
        </p:spPr>
      </p:pic>
    </p:spTree>
    <p:extLst>
      <p:ext uri="{BB962C8B-B14F-4D97-AF65-F5344CB8AC3E}">
        <p14:creationId xmlns:p14="http://schemas.microsoft.com/office/powerpoint/2010/main" val="1557747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A303-5402-4F38-B1F1-E93B779B01ED}"/>
              </a:ext>
            </a:extLst>
          </p:cNvPr>
          <p:cNvSpPr>
            <a:spLocks noGrp="1"/>
          </p:cNvSpPr>
          <p:nvPr>
            <p:ph type="title"/>
          </p:nvPr>
        </p:nvSpPr>
        <p:spPr>
          <a:xfrm>
            <a:off x="838200" y="0"/>
            <a:ext cx="10515600" cy="1325563"/>
          </a:xfrm>
        </p:spPr>
        <p:txBody>
          <a:bodyPr/>
          <a:lstStyle/>
          <a:p>
            <a:r>
              <a:rPr lang="en-IN" sz="5400" b="1" u="sng" dirty="0"/>
              <a:t>Activity (or Turnover) Ratio</a:t>
            </a:r>
          </a:p>
        </p:txBody>
      </p:sp>
      <p:sp>
        <p:nvSpPr>
          <p:cNvPr id="3" name="Content Placeholder 2">
            <a:extLst>
              <a:ext uri="{FF2B5EF4-FFF2-40B4-BE49-F238E27FC236}">
                <a16:creationId xmlns:a16="http://schemas.microsoft.com/office/drawing/2014/main" id="{B8BCFA9F-56FD-4FC2-BE0F-312C5F6AA2EC}"/>
              </a:ext>
            </a:extLst>
          </p:cNvPr>
          <p:cNvSpPr>
            <a:spLocks noGrp="1"/>
          </p:cNvSpPr>
          <p:nvPr>
            <p:ph idx="1"/>
          </p:nvPr>
        </p:nvSpPr>
        <p:spPr>
          <a:xfrm>
            <a:off x="94268" y="1423448"/>
            <a:ext cx="11981468" cy="5434552"/>
          </a:xfrm>
        </p:spPr>
        <p:txBody>
          <a:bodyPr>
            <a:normAutofit lnSpcReduction="10000"/>
          </a:bodyPr>
          <a:lstStyle/>
          <a:p>
            <a:r>
              <a:rPr lang="en-US" dirty="0"/>
              <a:t>These ratios indicate the speed at which, activities of the business are being performed. </a:t>
            </a:r>
          </a:p>
          <a:p>
            <a:r>
              <a:rPr lang="en-US" dirty="0"/>
              <a:t>The activity ratios express the number of times assets employed, or, for that matter, any constituent of assets, is turned into sales during an accounting </a:t>
            </a:r>
            <a:r>
              <a:rPr lang="en-IN" dirty="0"/>
              <a:t>period.</a:t>
            </a:r>
          </a:p>
          <a:p>
            <a:r>
              <a:rPr lang="en-US" dirty="0"/>
              <a:t>The important activity ratios calculated under this category are:</a:t>
            </a:r>
          </a:p>
          <a:p>
            <a:pPr marL="0" indent="0">
              <a:buNone/>
            </a:pPr>
            <a:r>
              <a:rPr lang="en-IN" dirty="0"/>
              <a:t>1. Inventory Turnover;</a:t>
            </a:r>
          </a:p>
          <a:p>
            <a:pPr marL="0" indent="0">
              <a:buNone/>
            </a:pPr>
            <a:r>
              <a:rPr lang="en-IN" dirty="0"/>
              <a:t>2. Trade receivable Turnover;</a:t>
            </a:r>
          </a:p>
          <a:p>
            <a:pPr marL="0" indent="0">
              <a:buNone/>
            </a:pPr>
            <a:r>
              <a:rPr lang="en-IN" dirty="0"/>
              <a:t>3. Trade payable Turnover;</a:t>
            </a:r>
          </a:p>
          <a:p>
            <a:pPr marL="0" indent="0">
              <a:buNone/>
            </a:pPr>
            <a:r>
              <a:rPr lang="en-US" dirty="0"/>
              <a:t>4. Investment (Net assets) Turnover</a:t>
            </a:r>
          </a:p>
          <a:p>
            <a:pPr marL="0" indent="0">
              <a:buNone/>
            </a:pPr>
            <a:r>
              <a:rPr lang="en-US" dirty="0"/>
              <a:t>5. Fixed assets Turnover; and</a:t>
            </a:r>
          </a:p>
          <a:p>
            <a:pPr marL="0" indent="0">
              <a:buNone/>
            </a:pPr>
            <a:r>
              <a:rPr lang="en-IN" dirty="0"/>
              <a:t>6. Working capital Turnover.</a:t>
            </a:r>
          </a:p>
        </p:txBody>
      </p:sp>
    </p:spTree>
    <p:extLst>
      <p:ext uri="{BB962C8B-B14F-4D97-AF65-F5344CB8AC3E}">
        <p14:creationId xmlns:p14="http://schemas.microsoft.com/office/powerpoint/2010/main" val="97241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8DF6-901C-497F-9494-79A7A9F00683}"/>
              </a:ext>
            </a:extLst>
          </p:cNvPr>
          <p:cNvSpPr>
            <a:spLocks noGrp="1"/>
          </p:cNvSpPr>
          <p:nvPr>
            <p:ph type="title"/>
          </p:nvPr>
        </p:nvSpPr>
        <p:spPr>
          <a:xfrm>
            <a:off x="923041" y="0"/>
            <a:ext cx="10515600" cy="1325563"/>
          </a:xfrm>
        </p:spPr>
        <p:txBody>
          <a:bodyPr/>
          <a:lstStyle/>
          <a:p>
            <a:r>
              <a:rPr lang="en-IN" sz="5400" b="1" u="sng" dirty="0"/>
              <a:t>Activity (or Turnover) Ratio</a:t>
            </a:r>
          </a:p>
        </p:txBody>
      </p:sp>
      <p:sp>
        <p:nvSpPr>
          <p:cNvPr id="3" name="Content Placeholder 2">
            <a:extLst>
              <a:ext uri="{FF2B5EF4-FFF2-40B4-BE49-F238E27FC236}">
                <a16:creationId xmlns:a16="http://schemas.microsoft.com/office/drawing/2014/main" id="{DD8DC182-2FF4-4E98-B487-27EA578C9374}"/>
              </a:ext>
            </a:extLst>
          </p:cNvPr>
          <p:cNvSpPr>
            <a:spLocks noGrp="1"/>
          </p:cNvSpPr>
          <p:nvPr>
            <p:ph idx="1"/>
          </p:nvPr>
        </p:nvSpPr>
        <p:spPr>
          <a:xfrm>
            <a:off x="0" y="1885360"/>
            <a:ext cx="12192000" cy="4972639"/>
          </a:xfrm>
        </p:spPr>
        <p:txBody>
          <a:bodyPr>
            <a:normAutofit/>
          </a:bodyPr>
          <a:lstStyle/>
          <a:p>
            <a:r>
              <a:rPr lang="en-US" b="1" dirty="0"/>
              <a:t>Inventory Turnover Ratio </a:t>
            </a:r>
            <a:r>
              <a:rPr lang="en-US" dirty="0"/>
              <a:t>= Cost of Revenue from Operations / Average Inventory</a:t>
            </a:r>
          </a:p>
          <a:p>
            <a:pPr marL="0" indent="0">
              <a:buNone/>
            </a:pPr>
            <a:endParaRPr lang="en-US" dirty="0"/>
          </a:p>
          <a:p>
            <a:pPr marL="0" indent="0">
              <a:buNone/>
            </a:pPr>
            <a:r>
              <a:rPr lang="en-US" dirty="0">
                <a:sym typeface="Wingdings" panose="05000000000000000000" pitchFamily="2" charset="2"/>
              </a:rPr>
              <a:t></a:t>
            </a:r>
            <a:r>
              <a:rPr lang="en-US" dirty="0"/>
              <a:t>It determines the number of times a company converts its stock into sales during the year. While examining this ratio, it should be kept in mind that different companies will have varying levels of stock turnover depending on the industry they operate in. Low figures are generally poor as they indicate excessively poor moving stocks.</a:t>
            </a:r>
          </a:p>
          <a:p>
            <a:pPr marL="0" indent="0">
              <a:buNone/>
            </a:pPr>
            <a:endParaRPr lang="en-US" dirty="0"/>
          </a:p>
        </p:txBody>
      </p:sp>
    </p:spTree>
    <p:extLst>
      <p:ext uri="{BB962C8B-B14F-4D97-AF65-F5344CB8AC3E}">
        <p14:creationId xmlns:p14="http://schemas.microsoft.com/office/powerpoint/2010/main" val="534573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8DF6-901C-497F-9494-79A7A9F00683}"/>
              </a:ext>
            </a:extLst>
          </p:cNvPr>
          <p:cNvSpPr>
            <a:spLocks noGrp="1"/>
          </p:cNvSpPr>
          <p:nvPr>
            <p:ph type="title"/>
          </p:nvPr>
        </p:nvSpPr>
        <p:spPr>
          <a:xfrm>
            <a:off x="923041" y="0"/>
            <a:ext cx="10515600" cy="1325563"/>
          </a:xfrm>
        </p:spPr>
        <p:txBody>
          <a:bodyPr/>
          <a:lstStyle/>
          <a:p>
            <a:r>
              <a:rPr lang="en-IN" sz="5400" b="1" u="sng" dirty="0"/>
              <a:t>Activity (or Turnover) Ratio</a:t>
            </a:r>
          </a:p>
        </p:txBody>
      </p:sp>
      <p:sp>
        <p:nvSpPr>
          <p:cNvPr id="3" name="Content Placeholder 2">
            <a:extLst>
              <a:ext uri="{FF2B5EF4-FFF2-40B4-BE49-F238E27FC236}">
                <a16:creationId xmlns:a16="http://schemas.microsoft.com/office/drawing/2014/main" id="{DD8DC182-2FF4-4E98-B487-27EA578C9374}"/>
              </a:ext>
            </a:extLst>
          </p:cNvPr>
          <p:cNvSpPr>
            <a:spLocks noGrp="1"/>
          </p:cNvSpPr>
          <p:nvPr>
            <p:ph idx="1"/>
          </p:nvPr>
        </p:nvSpPr>
        <p:spPr>
          <a:xfrm>
            <a:off x="0" y="1414022"/>
            <a:ext cx="12192000" cy="5443978"/>
          </a:xfrm>
        </p:spPr>
        <p:txBody>
          <a:bodyPr>
            <a:normAutofit/>
          </a:bodyPr>
          <a:lstStyle/>
          <a:p>
            <a:r>
              <a:rPr lang="en-US" b="1" dirty="0"/>
              <a:t>Trade Receivable Turnover ratio</a:t>
            </a:r>
            <a:r>
              <a:rPr lang="en-US" dirty="0"/>
              <a:t> = Net Credit Revenue from Operations/Average </a:t>
            </a:r>
            <a:r>
              <a:rPr lang="en-IN" dirty="0"/>
              <a:t>Trade Receivable</a:t>
            </a:r>
          </a:p>
          <a:p>
            <a:pPr marL="0" indent="0">
              <a:buNone/>
            </a:pPr>
            <a:endParaRPr lang="en-IN" dirty="0"/>
          </a:p>
          <a:p>
            <a:pPr marL="0" indent="0">
              <a:buNone/>
            </a:pPr>
            <a:r>
              <a:rPr lang="en-IN" dirty="0"/>
              <a:t>Where, </a:t>
            </a:r>
            <a:r>
              <a:rPr lang="en-US" dirty="0"/>
              <a:t>Average Trade Receivable = (Opening Debtors and Bills Receivable + Closing Debtors and Bills Receivable)/2</a:t>
            </a:r>
          </a:p>
          <a:p>
            <a:pPr marL="0" indent="0">
              <a:buNone/>
            </a:pPr>
            <a:endParaRPr lang="en-US" dirty="0"/>
          </a:p>
          <a:p>
            <a:pPr marL="0" indent="0">
              <a:buNone/>
            </a:pPr>
            <a:r>
              <a:rPr lang="en-US" dirty="0">
                <a:sym typeface="Wingdings" panose="05000000000000000000" pitchFamily="2" charset="2"/>
              </a:rPr>
              <a:t></a:t>
            </a:r>
            <a:r>
              <a:rPr lang="en-US" dirty="0"/>
              <a:t>The liquidity position of the firm depends upon the speed with which trade receivables are realized. This ratio indicates the number of times the receivables are turned over and converted into cash in an accounting period. Higher turnover means speedy collection from trade receivable. This ratio also helps in working out the average collection period. The ratio is calculated by dividing the days or months in a year by trade receivables turnover ratio. </a:t>
            </a:r>
          </a:p>
        </p:txBody>
      </p:sp>
    </p:spTree>
    <p:extLst>
      <p:ext uri="{BB962C8B-B14F-4D97-AF65-F5344CB8AC3E}">
        <p14:creationId xmlns:p14="http://schemas.microsoft.com/office/powerpoint/2010/main" val="2871828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8DF6-901C-497F-9494-79A7A9F00683}"/>
              </a:ext>
            </a:extLst>
          </p:cNvPr>
          <p:cNvSpPr>
            <a:spLocks noGrp="1"/>
          </p:cNvSpPr>
          <p:nvPr>
            <p:ph type="title"/>
          </p:nvPr>
        </p:nvSpPr>
        <p:spPr>
          <a:xfrm>
            <a:off x="923041" y="0"/>
            <a:ext cx="10515600" cy="1325563"/>
          </a:xfrm>
        </p:spPr>
        <p:txBody>
          <a:bodyPr/>
          <a:lstStyle/>
          <a:p>
            <a:r>
              <a:rPr lang="en-IN" sz="5400" b="1" u="sng" dirty="0"/>
              <a:t>Activity (or Turnover) Ratio</a:t>
            </a:r>
          </a:p>
        </p:txBody>
      </p:sp>
      <p:sp>
        <p:nvSpPr>
          <p:cNvPr id="3" name="Content Placeholder 2">
            <a:extLst>
              <a:ext uri="{FF2B5EF4-FFF2-40B4-BE49-F238E27FC236}">
                <a16:creationId xmlns:a16="http://schemas.microsoft.com/office/drawing/2014/main" id="{DD8DC182-2FF4-4E98-B487-27EA578C9374}"/>
              </a:ext>
            </a:extLst>
          </p:cNvPr>
          <p:cNvSpPr>
            <a:spLocks noGrp="1"/>
          </p:cNvSpPr>
          <p:nvPr>
            <p:ph idx="1"/>
          </p:nvPr>
        </p:nvSpPr>
        <p:spPr>
          <a:xfrm>
            <a:off x="0" y="1451728"/>
            <a:ext cx="12192000" cy="5406272"/>
          </a:xfrm>
        </p:spPr>
        <p:txBody>
          <a:bodyPr>
            <a:normAutofit/>
          </a:bodyPr>
          <a:lstStyle/>
          <a:p>
            <a:r>
              <a:rPr lang="en-US" b="1" dirty="0"/>
              <a:t>Trade Payables Turnover ratio </a:t>
            </a:r>
            <a:r>
              <a:rPr lang="en-US" dirty="0"/>
              <a:t>= Net Credit purchases/ </a:t>
            </a:r>
            <a:r>
              <a:rPr lang="en-IN" dirty="0"/>
              <a:t>Average trade payable</a:t>
            </a:r>
          </a:p>
          <a:p>
            <a:pPr marL="0" indent="0">
              <a:buNone/>
            </a:pPr>
            <a:r>
              <a:rPr lang="en-US" dirty="0"/>
              <a:t>Where,</a:t>
            </a:r>
          </a:p>
          <a:p>
            <a:pPr marL="0" indent="0">
              <a:buNone/>
            </a:pPr>
            <a:r>
              <a:rPr lang="en-US" dirty="0"/>
              <a:t> Average Trade Payable = (Opening Creditors and Bills Payable + Closing Creditors and Bills Payable)/2</a:t>
            </a:r>
          </a:p>
          <a:p>
            <a:pPr marL="0" indent="0">
              <a:buNone/>
            </a:pPr>
            <a:r>
              <a:rPr lang="en-US" dirty="0">
                <a:sym typeface="Wingdings" panose="05000000000000000000" pitchFamily="2" charset="2"/>
              </a:rPr>
              <a:t></a:t>
            </a:r>
            <a:r>
              <a:rPr lang="en-US" dirty="0"/>
              <a:t>It reveals average payment period. Lower ratio means credit allowed by the supplier is for a long period or it may reflect delayed payment to suppliers which is not a very good policy as it may affect the reputation of the business. The average period of payment can be worked out by days/months in a year by the Trade Payable Turnover Ratio. </a:t>
            </a:r>
          </a:p>
          <a:p>
            <a:r>
              <a:rPr lang="en-IN" b="1" dirty="0"/>
              <a:t>Average Payment Period</a:t>
            </a:r>
            <a:r>
              <a:rPr lang="en-IN" dirty="0"/>
              <a:t> = </a:t>
            </a:r>
            <a:r>
              <a:rPr lang="en-US" dirty="0"/>
              <a:t>No. of days or month in a year/ </a:t>
            </a:r>
            <a:r>
              <a:rPr lang="en-IN" dirty="0"/>
              <a:t>Trade Payables Turnover Ratio</a:t>
            </a:r>
          </a:p>
        </p:txBody>
      </p:sp>
    </p:spTree>
    <p:extLst>
      <p:ext uri="{BB962C8B-B14F-4D97-AF65-F5344CB8AC3E}">
        <p14:creationId xmlns:p14="http://schemas.microsoft.com/office/powerpoint/2010/main" val="701160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325D-2E4A-4216-B653-FD80ACF1808F}"/>
              </a:ext>
            </a:extLst>
          </p:cNvPr>
          <p:cNvSpPr>
            <a:spLocks noGrp="1"/>
          </p:cNvSpPr>
          <p:nvPr>
            <p:ph type="title"/>
          </p:nvPr>
        </p:nvSpPr>
        <p:spPr>
          <a:xfrm>
            <a:off x="838200" y="1"/>
            <a:ext cx="10515600" cy="1225484"/>
          </a:xfrm>
        </p:spPr>
        <p:txBody>
          <a:bodyPr/>
          <a:lstStyle/>
          <a:p>
            <a:r>
              <a:rPr lang="en-IN" sz="5400" b="1" u="sng" dirty="0"/>
              <a:t>Activity (or Turnover) Ratio</a:t>
            </a:r>
          </a:p>
        </p:txBody>
      </p:sp>
      <p:sp>
        <p:nvSpPr>
          <p:cNvPr id="3" name="Content Placeholder 2">
            <a:extLst>
              <a:ext uri="{FF2B5EF4-FFF2-40B4-BE49-F238E27FC236}">
                <a16:creationId xmlns:a16="http://schemas.microsoft.com/office/drawing/2014/main" id="{7DFD9188-476F-42F3-8FED-9370B485CEA8}"/>
              </a:ext>
            </a:extLst>
          </p:cNvPr>
          <p:cNvSpPr>
            <a:spLocks noGrp="1"/>
          </p:cNvSpPr>
          <p:nvPr>
            <p:ph idx="1"/>
          </p:nvPr>
        </p:nvSpPr>
        <p:spPr>
          <a:xfrm>
            <a:off x="273377" y="1102936"/>
            <a:ext cx="11811786" cy="5646656"/>
          </a:xfrm>
        </p:spPr>
        <p:txBody>
          <a:bodyPr/>
          <a:lstStyle/>
          <a:p>
            <a:r>
              <a:rPr lang="en-US" b="1" i="1" dirty="0"/>
              <a:t>Net Assets or Capital Employed Turnover Ratio</a:t>
            </a:r>
          </a:p>
          <a:p>
            <a:endParaRPr lang="en-IN" dirty="0"/>
          </a:p>
          <a:p>
            <a:pPr marL="0" indent="0">
              <a:buNone/>
            </a:pPr>
            <a:endParaRPr lang="en-IN" dirty="0"/>
          </a:p>
          <a:p>
            <a:r>
              <a:rPr lang="en-US" dirty="0"/>
              <a:t>Capital employed turnover ratio which studies turnover of capital employed (or Net Assets) is analyzed further by following two turnover ratios :</a:t>
            </a:r>
          </a:p>
          <a:p>
            <a:pPr marL="0" indent="0">
              <a:buNone/>
            </a:pPr>
            <a:r>
              <a:rPr lang="en-US" dirty="0"/>
              <a:t>1. </a:t>
            </a:r>
          </a:p>
          <a:p>
            <a:pPr marL="0" indent="0">
              <a:buNone/>
            </a:pPr>
            <a:endParaRPr lang="en-US" dirty="0"/>
          </a:p>
          <a:p>
            <a:pPr marL="0" indent="0">
              <a:buNone/>
            </a:pPr>
            <a:r>
              <a:rPr lang="en-US" dirty="0"/>
              <a:t>2. </a:t>
            </a:r>
            <a:endParaRPr lang="en-IN" dirty="0"/>
          </a:p>
        </p:txBody>
      </p:sp>
      <p:pic>
        <p:nvPicPr>
          <p:cNvPr id="4" name="Picture 3">
            <a:extLst>
              <a:ext uri="{FF2B5EF4-FFF2-40B4-BE49-F238E27FC236}">
                <a16:creationId xmlns:a16="http://schemas.microsoft.com/office/drawing/2014/main" id="{B384A2F2-F5A3-42AB-92AB-53287E8CF71F}"/>
              </a:ext>
            </a:extLst>
          </p:cNvPr>
          <p:cNvPicPr>
            <a:picLocks noChangeAspect="1"/>
          </p:cNvPicPr>
          <p:nvPr/>
        </p:nvPicPr>
        <p:blipFill>
          <a:blip r:embed="rId2"/>
          <a:stretch>
            <a:fillRect/>
          </a:stretch>
        </p:blipFill>
        <p:spPr>
          <a:xfrm>
            <a:off x="1640607" y="1614045"/>
            <a:ext cx="9077325" cy="902912"/>
          </a:xfrm>
          <a:prstGeom prst="rect">
            <a:avLst/>
          </a:prstGeom>
        </p:spPr>
      </p:pic>
      <p:pic>
        <p:nvPicPr>
          <p:cNvPr id="5" name="Picture 4">
            <a:extLst>
              <a:ext uri="{FF2B5EF4-FFF2-40B4-BE49-F238E27FC236}">
                <a16:creationId xmlns:a16="http://schemas.microsoft.com/office/drawing/2014/main" id="{FE2CE427-A6A4-4CA1-9387-0F2F2D924041}"/>
              </a:ext>
            </a:extLst>
          </p:cNvPr>
          <p:cNvPicPr>
            <a:picLocks noChangeAspect="1"/>
          </p:cNvPicPr>
          <p:nvPr/>
        </p:nvPicPr>
        <p:blipFill>
          <a:blip r:embed="rId3"/>
          <a:stretch>
            <a:fillRect/>
          </a:stretch>
        </p:blipFill>
        <p:spPr>
          <a:xfrm>
            <a:off x="1753828" y="3632414"/>
            <a:ext cx="7534275" cy="828675"/>
          </a:xfrm>
          <a:prstGeom prst="rect">
            <a:avLst/>
          </a:prstGeom>
        </p:spPr>
      </p:pic>
      <p:pic>
        <p:nvPicPr>
          <p:cNvPr id="6" name="Picture 5">
            <a:extLst>
              <a:ext uri="{FF2B5EF4-FFF2-40B4-BE49-F238E27FC236}">
                <a16:creationId xmlns:a16="http://schemas.microsoft.com/office/drawing/2014/main" id="{8961BB3F-9EC0-4E78-B22E-4639BF4AA46F}"/>
              </a:ext>
            </a:extLst>
          </p:cNvPr>
          <p:cNvPicPr>
            <a:picLocks noChangeAspect="1"/>
          </p:cNvPicPr>
          <p:nvPr/>
        </p:nvPicPr>
        <p:blipFill>
          <a:blip r:embed="rId4"/>
          <a:stretch>
            <a:fillRect/>
          </a:stretch>
        </p:blipFill>
        <p:spPr>
          <a:xfrm>
            <a:off x="1753828" y="4933828"/>
            <a:ext cx="7829550" cy="1343025"/>
          </a:xfrm>
          <a:prstGeom prst="rect">
            <a:avLst/>
          </a:prstGeom>
        </p:spPr>
      </p:pic>
    </p:spTree>
    <p:extLst>
      <p:ext uri="{BB962C8B-B14F-4D97-AF65-F5344CB8AC3E}">
        <p14:creationId xmlns:p14="http://schemas.microsoft.com/office/powerpoint/2010/main" val="681272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D9A2-83C7-4719-A651-1B761B44B6F7}"/>
              </a:ext>
            </a:extLst>
          </p:cNvPr>
          <p:cNvSpPr>
            <a:spLocks noGrp="1"/>
          </p:cNvSpPr>
          <p:nvPr>
            <p:ph type="title"/>
          </p:nvPr>
        </p:nvSpPr>
        <p:spPr>
          <a:xfrm>
            <a:off x="838200" y="572514"/>
            <a:ext cx="10515600" cy="1325563"/>
          </a:xfrm>
        </p:spPr>
        <p:txBody>
          <a:bodyPr/>
          <a:lstStyle/>
          <a:p>
            <a:r>
              <a:rPr lang="en-US" b="1" i="1" dirty="0"/>
              <a:t>Net Assets or Capital Employed Turnover Ratio</a:t>
            </a:r>
            <a:br>
              <a:rPr lang="en-US" b="1" i="1" dirty="0"/>
            </a:br>
            <a:endParaRPr lang="en-GB" dirty="0"/>
          </a:p>
        </p:txBody>
      </p:sp>
      <p:sp>
        <p:nvSpPr>
          <p:cNvPr id="3" name="Content Placeholder 2">
            <a:extLst>
              <a:ext uri="{FF2B5EF4-FFF2-40B4-BE49-F238E27FC236}">
                <a16:creationId xmlns:a16="http://schemas.microsoft.com/office/drawing/2014/main" id="{672DC101-93D8-4ED5-8CD7-469A86BBEE9C}"/>
              </a:ext>
            </a:extLst>
          </p:cNvPr>
          <p:cNvSpPr>
            <a:spLocks noGrp="1"/>
          </p:cNvSpPr>
          <p:nvPr>
            <p:ph idx="1"/>
          </p:nvPr>
        </p:nvSpPr>
        <p:spPr>
          <a:xfrm>
            <a:off x="716438" y="2290714"/>
            <a:ext cx="11001080" cy="4308048"/>
          </a:xfrm>
        </p:spPr>
        <p:txBody>
          <a:bodyPr/>
          <a:lstStyle/>
          <a:p>
            <a:r>
              <a:rPr lang="en-US" dirty="0"/>
              <a:t>It indicates how effectively a company utilizes its investment in assets and is also a measure of how efficient the company has been generating sales from the assets at its disposal. A low figure suggests either poor trading performance (which can be evaluated by the profit margin sales per employee data) or an over-investment in costly fixed assets. </a:t>
            </a:r>
            <a:endParaRPr lang="en-GB" dirty="0"/>
          </a:p>
        </p:txBody>
      </p:sp>
    </p:spTree>
    <p:extLst>
      <p:ext uri="{BB962C8B-B14F-4D97-AF65-F5344CB8AC3E}">
        <p14:creationId xmlns:p14="http://schemas.microsoft.com/office/powerpoint/2010/main" val="358501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EE26-D5AB-4C82-A23F-3E90BAE5C553}"/>
              </a:ext>
            </a:extLst>
          </p:cNvPr>
          <p:cNvSpPr>
            <a:spLocks noGrp="1"/>
          </p:cNvSpPr>
          <p:nvPr>
            <p:ph type="title"/>
          </p:nvPr>
        </p:nvSpPr>
        <p:spPr>
          <a:xfrm>
            <a:off x="0" y="0"/>
            <a:ext cx="12192000" cy="876693"/>
          </a:xfrm>
        </p:spPr>
        <p:txBody>
          <a:bodyPr/>
          <a:lstStyle/>
          <a:p>
            <a:pPr algn="ctr"/>
            <a:r>
              <a:rPr lang="en-US" b="1" u="sng" dirty="0"/>
              <a:t>Significance of Analysis of Financial Statements </a:t>
            </a:r>
            <a:endParaRPr lang="en-GB" u="sng" dirty="0"/>
          </a:p>
        </p:txBody>
      </p:sp>
      <p:sp>
        <p:nvSpPr>
          <p:cNvPr id="3" name="Content Placeholder 2">
            <a:extLst>
              <a:ext uri="{FF2B5EF4-FFF2-40B4-BE49-F238E27FC236}">
                <a16:creationId xmlns:a16="http://schemas.microsoft.com/office/drawing/2014/main" id="{50C9B8B8-CC6A-4052-AC70-893665C2289A}"/>
              </a:ext>
            </a:extLst>
          </p:cNvPr>
          <p:cNvSpPr>
            <a:spLocks noGrp="1"/>
          </p:cNvSpPr>
          <p:nvPr>
            <p:ph idx="1"/>
          </p:nvPr>
        </p:nvSpPr>
        <p:spPr>
          <a:xfrm>
            <a:off x="0" y="876692"/>
            <a:ext cx="12192000" cy="5981307"/>
          </a:xfrm>
        </p:spPr>
        <p:txBody>
          <a:bodyPr>
            <a:normAutofit fontScale="92500" lnSpcReduction="20000"/>
          </a:bodyPr>
          <a:lstStyle/>
          <a:p>
            <a:r>
              <a:rPr lang="en-US" b="1" dirty="0"/>
              <a:t>(d) Lenders: </a:t>
            </a:r>
            <a:r>
              <a:rPr lang="en-US" dirty="0"/>
              <a:t>Suppliers of long-term debt are concerned with the firm’s </a:t>
            </a:r>
            <a:r>
              <a:rPr lang="en-US" dirty="0" err="1"/>
              <a:t>longterm</a:t>
            </a:r>
            <a:r>
              <a:rPr lang="en-US" dirty="0"/>
              <a:t> solvency and survival. They </a:t>
            </a:r>
            <a:r>
              <a:rPr lang="en-US" dirty="0" err="1"/>
              <a:t>analyse</a:t>
            </a:r>
            <a:r>
              <a:rPr lang="en-US" dirty="0"/>
              <a:t> the firm’s profitability over a period of time, its ability to generate cash, to be able to pay interest and repay the principal and the relationship between various sources of funds (capital structure relationships). Long-term lenders </a:t>
            </a:r>
            <a:r>
              <a:rPr lang="en-US" dirty="0" err="1"/>
              <a:t>analyse</a:t>
            </a:r>
            <a:r>
              <a:rPr lang="en-US" dirty="0"/>
              <a:t> the historical financial statements to assess its future solvency and profitability. </a:t>
            </a:r>
          </a:p>
          <a:p>
            <a:r>
              <a:rPr lang="en-US" b="1" dirty="0"/>
              <a:t>(e) Investors: </a:t>
            </a:r>
            <a:r>
              <a:rPr lang="en-US" dirty="0"/>
              <a:t>Investors, who have invested their money in the firm’s shares, are interested about the firm’s earnings. As such, they concentrate on the analysis of the firm’s present and future profitability. They are also interested in the firm’s capital structure to ascertain its influences on firm’s earning and risk. They also evaluate the efficiency of the management and determine whether a change is needed or not. However, in some large companies, the shareholders’ interest is limited to decide whether to buy, sell or hold the shares. </a:t>
            </a:r>
          </a:p>
          <a:p>
            <a:r>
              <a:rPr lang="en-US" b="1" dirty="0"/>
              <a:t>(f) </a:t>
            </a:r>
            <a:r>
              <a:rPr lang="en-US" b="1" dirty="0" err="1"/>
              <a:t>Labour</a:t>
            </a:r>
            <a:r>
              <a:rPr lang="en-US" b="1" dirty="0"/>
              <a:t> unions: </a:t>
            </a:r>
            <a:r>
              <a:rPr lang="en-US" dirty="0" err="1"/>
              <a:t>Labour</a:t>
            </a:r>
            <a:r>
              <a:rPr lang="en-US" dirty="0"/>
              <a:t> unions </a:t>
            </a:r>
            <a:r>
              <a:rPr lang="en-US" dirty="0" err="1"/>
              <a:t>analyse</a:t>
            </a:r>
            <a:r>
              <a:rPr lang="en-US" dirty="0"/>
              <a:t> the financial statements to assess whether it can presently afford a wage increase and whether it can absorb a wage increase through increased productivity or by raising the prices. </a:t>
            </a:r>
          </a:p>
          <a:p>
            <a:r>
              <a:rPr lang="en-US" b="1" dirty="0"/>
              <a:t>(g) Others: </a:t>
            </a:r>
            <a:r>
              <a:rPr lang="en-US" dirty="0"/>
              <a:t>The economists, researchers, etc., </a:t>
            </a:r>
            <a:r>
              <a:rPr lang="en-US" dirty="0" err="1"/>
              <a:t>analyse</a:t>
            </a:r>
            <a:r>
              <a:rPr lang="en-US" dirty="0"/>
              <a:t> the financial statements to study the present business and economic conditions. The government agencies need it for price regulations, taxation and other similar purposes.</a:t>
            </a:r>
            <a:endParaRPr lang="en-GB" dirty="0"/>
          </a:p>
        </p:txBody>
      </p:sp>
    </p:spTree>
    <p:extLst>
      <p:ext uri="{BB962C8B-B14F-4D97-AF65-F5344CB8AC3E}">
        <p14:creationId xmlns:p14="http://schemas.microsoft.com/office/powerpoint/2010/main" val="4167359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9585-F4CF-4AE0-BC26-030A1008EE0C}"/>
              </a:ext>
            </a:extLst>
          </p:cNvPr>
          <p:cNvSpPr>
            <a:spLocks noGrp="1"/>
          </p:cNvSpPr>
          <p:nvPr>
            <p:ph type="title"/>
          </p:nvPr>
        </p:nvSpPr>
        <p:spPr/>
        <p:txBody>
          <a:bodyPr/>
          <a:lstStyle/>
          <a:p>
            <a:r>
              <a:rPr lang="en-IN" sz="5400" b="1" u="sng" dirty="0"/>
              <a:t>Question:</a:t>
            </a:r>
          </a:p>
        </p:txBody>
      </p:sp>
      <p:sp>
        <p:nvSpPr>
          <p:cNvPr id="3" name="Content Placeholder 2">
            <a:extLst>
              <a:ext uri="{FF2B5EF4-FFF2-40B4-BE49-F238E27FC236}">
                <a16:creationId xmlns:a16="http://schemas.microsoft.com/office/drawing/2014/main" id="{AA211B22-66C7-47AA-A5D8-5992B1701919}"/>
              </a:ext>
            </a:extLst>
          </p:cNvPr>
          <p:cNvSpPr>
            <a:spLocks noGrp="1"/>
          </p:cNvSpPr>
          <p:nvPr>
            <p:ph idx="1"/>
          </p:nvPr>
        </p:nvSpPr>
        <p:spPr/>
        <p:txBody>
          <a:bodyPr/>
          <a:lstStyle/>
          <a:p>
            <a:r>
              <a:rPr lang="en-US" dirty="0"/>
              <a:t>From the following information, calculate inventory turnover ratio :</a:t>
            </a:r>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8586C145-D760-4B19-A5A8-EC633CE825E2}"/>
              </a:ext>
            </a:extLst>
          </p:cNvPr>
          <p:cNvPicPr>
            <a:picLocks noChangeAspect="1"/>
          </p:cNvPicPr>
          <p:nvPr/>
        </p:nvPicPr>
        <p:blipFill>
          <a:blip r:embed="rId2"/>
          <a:stretch>
            <a:fillRect/>
          </a:stretch>
        </p:blipFill>
        <p:spPr>
          <a:xfrm>
            <a:off x="838200" y="2471737"/>
            <a:ext cx="10162880" cy="3391735"/>
          </a:xfrm>
          <a:prstGeom prst="rect">
            <a:avLst/>
          </a:prstGeom>
        </p:spPr>
      </p:pic>
    </p:spTree>
    <p:extLst>
      <p:ext uri="{BB962C8B-B14F-4D97-AF65-F5344CB8AC3E}">
        <p14:creationId xmlns:p14="http://schemas.microsoft.com/office/powerpoint/2010/main" val="3278951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C2B-15B3-4569-BDDE-CC1BFD3D74BA}"/>
              </a:ext>
            </a:extLst>
          </p:cNvPr>
          <p:cNvSpPr>
            <a:spLocks noGrp="1"/>
          </p:cNvSpPr>
          <p:nvPr>
            <p:ph type="title"/>
          </p:nvPr>
        </p:nvSpPr>
        <p:spPr>
          <a:xfrm>
            <a:off x="732933" y="298972"/>
            <a:ext cx="10515600" cy="1325563"/>
          </a:xfrm>
        </p:spPr>
        <p:txBody>
          <a:bodyPr/>
          <a:lstStyle/>
          <a:p>
            <a:r>
              <a:rPr lang="en-IN" sz="5400" b="1" u="sng" dirty="0"/>
              <a:t>Solution:</a:t>
            </a:r>
          </a:p>
        </p:txBody>
      </p:sp>
      <p:sp>
        <p:nvSpPr>
          <p:cNvPr id="3" name="Content Placeholder 2">
            <a:extLst>
              <a:ext uri="{FF2B5EF4-FFF2-40B4-BE49-F238E27FC236}">
                <a16:creationId xmlns:a16="http://schemas.microsoft.com/office/drawing/2014/main" id="{B2A54A25-83DD-4DF7-A722-4537A6A4CFA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D04104A-DDB8-48B9-A0EF-767740F96FD1}"/>
              </a:ext>
            </a:extLst>
          </p:cNvPr>
          <p:cNvPicPr>
            <a:picLocks noChangeAspect="1"/>
          </p:cNvPicPr>
          <p:nvPr/>
        </p:nvPicPr>
        <p:blipFill>
          <a:blip r:embed="rId2"/>
          <a:stretch>
            <a:fillRect/>
          </a:stretch>
        </p:blipFill>
        <p:spPr>
          <a:xfrm>
            <a:off x="0" y="1423446"/>
            <a:ext cx="11981467" cy="5434554"/>
          </a:xfrm>
          <a:prstGeom prst="rect">
            <a:avLst/>
          </a:prstGeom>
        </p:spPr>
      </p:pic>
    </p:spTree>
    <p:extLst>
      <p:ext uri="{BB962C8B-B14F-4D97-AF65-F5344CB8AC3E}">
        <p14:creationId xmlns:p14="http://schemas.microsoft.com/office/powerpoint/2010/main" val="737378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2F35-5F07-4A90-ADA1-6F1E45BF8C5B}"/>
              </a:ext>
            </a:extLst>
          </p:cNvPr>
          <p:cNvSpPr>
            <a:spLocks noGrp="1"/>
          </p:cNvSpPr>
          <p:nvPr>
            <p:ph type="title"/>
          </p:nvPr>
        </p:nvSpPr>
        <p:spPr/>
        <p:txBody>
          <a:bodyPr/>
          <a:lstStyle/>
          <a:p>
            <a:r>
              <a:rPr lang="en-IN" sz="5400" b="1" u="sng" dirty="0"/>
              <a:t>Question: </a:t>
            </a:r>
          </a:p>
        </p:txBody>
      </p:sp>
      <p:pic>
        <p:nvPicPr>
          <p:cNvPr id="4" name="Content Placeholder 3">
            <a:extLst>
              <a:ext uri="{FF2B5EF4-FFF2-40B4-BE49-F238E27FC236}">
                <a16:creationId xmlns:a16="http://schemas.microsoft.com/office/drawing/2014/main" id="{7D5E1DFA-06C1-4111-81DC-7838BBA6A377}"/>
              </a:ext>
            </a:extLst>
          </p:cNvPr>
          <p:cNvPicPr>
            <a:picLocks noGrp="1" noChangeAspect="1"/>
          </p:cNvPicPr>
          <p:nvPr>
            <p:ph idx="1"/>
          </p:nvPr>
        </p:nvPicPr>
        <p:blipFill>
          <a:blip r:embed="rId2"/>
          <a:stretch>
            <a:fillRect/>
          </a:stretch>
        </p:blipFill>
        <p:spPr>
          <a:xfrm>
            <a:off x="838200" y="1825625"/>
            <a:ext cx="10136990" cy="4351338"/>
          </a:xfrm>
          <a:prstGeom prst="rect">
            <a:avLst/>
          </a:prstGeom>
        </p:spPr>
      </p:pic>
    </p:spTree>
    <p:extLst>
      <p:ext uri="{BB962C8B-B14F-4D97-AF65-F5344CB8AC3E}">
        <p14:creationId xmlns:p14="http://schemas.microsoft.com/office/powerpoint/2010/main" val="1806998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CBDC-DFBE-4411-A3C4-36436F1D06BB}"/>
              </a:ext>
            </a:extLst>
          </p:cNvPr>
          <p:cNvSpPr>
            <a:spLocks noGrp="1"/>
          </p:cNvSpPr>
          <p:nvPr>
            <p:ph type="title"/>
          </p:nvPr>
        </p:nvSpPr>
        <p:spPr/>
        <p:txBody>
          <a:bodyPr/>
          <a:lstStyle/>
          <a:p>
            <a:r>
              <a:rPr lang="en-IN" sz="5400" b="1" u="sng" dirty="0"/>
              <a:t>Solution: </a:t>
            </a:r>
          </a:p>
        </p:txBody>
      </p:sp>
      <p:pic>
        <p:nvPicPr>
          <p:cNvPr id="4" name="Content Placeholder 3">
            <a:extLst>
              <a:ext uri="{FF2B5EF4-FFF2-40B4-BE49-F238E27FC236}">
                <a16:creationId xmlns:a16="http://schemas.microsoft.com/office/drawing/2014/main" id="{9B3A5587-FEE0-44F5-B166-E2293F2BD10D}"/>
              </a:ext>
            </a:extLst>
          </p:cNvPr>
          <p:cNvPicPr>
            <a:picLocks noGrp="1" noChangeAspect="1"/>
          </p:cNvPicPr>
          <p:nvPr>
            <p:ph idx="1"/>
          </p:nvPr>
        </p:nvPicPr>
        <p:blipFill>
          <a:blip r:embed="rId2"/>
          <a:stretch>
            <a:fillRect/>
          </a:stretch>
        </p:blipFill>
        <p:spPr>
          <a:xfrm>
            <a:off x="838200" y="1583703"/>
            <a:ext cx="10436258" cy="5043340"/>
          </a:xfrm>
          <a:prstGeom prst="rect">
            <a:avLst/>
          </a:prstGeom>
        </p:spPr>
      </p:pic>
    </p:spTree>
    <p:extLst>
      <p:ext uri="{BB962C8B-B14F-4D97-AF65-F5344CB8AC3E}">
        <p14:creationId xmlns:p14="http://schemas.microsoft.com/office/powerpoint/2010/main" val="1546552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C0BC-2C8F-4B12-87FA-C5A9549FBD6D}"/>
              </a:ext>
            </a:extLst>
          </p:cNvPr>
          <p:cNvSpPr>
            <a:spLocks noGrp="1"/>
          </p:cNvSpPr>
          <p:nvPr>
            <p:ph type="title"/>
          </p:nvPr>
        </p:nvSpPr>
        <p:spPr/>
        <p:txBody>
          <a:bodyPr/>
          <a:lstStyle/>
          <a:p>
            <a:r>
              <a:rPr lang="en-IN" sz="5400" b="1" u="sng" dirty="0"/>
              <a:t>Solution: (Continued)</a:t>
            </a:r>
          </a:p>
        </p:txBody>
      </p:sp>
      <p:pic>
        <p:nvPicPr>
          <p:cNvPr id="4" name="Content Placeholder 3">
            <a:extLst>
              <a:ext uri="{FF2B5EF4-FFF2-40B4-BE49-F238E27FC236}">
                <a16:creationId xmlns:a16="http://schemas.microsoft.com/office/drawing/2014/main" id="{DAD96925-3976-447E-90B4-1D81B377770E}"/>
              </a:ext>
            </a:extLst>
          </p:cNvPr>
          <p:cNvPicPr>
            <a:picLocks noGrp="1" noChangeAspect="1"/>
          </p:cNvPicPr>
          <p:nvPr>
            <p:ph idx="1"/>
          </p:nvPr>
        </p:nvPicPr>
        <p:blipFill>
          <a:blip r:embed="rId2"/>
          <a:stretch>
            <a:fillRect/>
          </a:stretch>
        </p:blipFill>
        <p:spPr>
          <a:xfrm>
            <a:off x="1536569" y="2055044"/>
            <a:ext cx="9096867" cy="3412504"/>
          </a:xfrm>
          <a:prstGeom prst="rect">
            <a:avLst/>
          </a:prstGeom>
        </p:spPr>
      </p:pic>
    </p:spTree>
    <p:extLst>
      <p:ext uri="{BB962C8B-B14F-4D97-AF65-F5344CB8AC3E}">
        <p14:creationId xmlns:p14="http://schemas.microsoft.com/office/powerpoint/2010/main" val="3294487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E924-698D-4238-8AAD-066DE7ACB611}"/>
              </a:ext>
            </a:extLst>
          </p:cNvPr>
          <p:cNvSpPr>
            <a:spLocks noGrp="1"/>
          </p:cNvSpPr>
          <p:nvPr>
            <p:ph type="title"/>
          </p:nvPr>
        </p:nvSpPr>
        <p:spPr>
          <a:xfrm>
            <a:off x="798920" y="13044"/>
            <a:ext cx="10515600" cy="891930"/>
          </a:xfrm>
        </p:spPr>
        <p:txBody>
          <a:bodyPr/>
          <a:lstStyle/>
          <a:p>
            <a:r>
              <a:rPr lang="en-IN" sz="5400" b="1" u="sng" dirty="0"/>
              <a:t>Profitability Ratios</a:t>
            </a:r>
          </a:p>
        </p:txBody>
      </p:sp>
      <p:sp>
        <p:nvSpPr>
          <p:cNvPr id="3" name="Content Placeholder 2">
            <a:extLst>
              <a:ext uri="{FF2B5EF4-FFF2-40B4-BE49-F238E27FC236}">
                <a16:creationId xmlns:a16="http://schemas.microsoft.com/office/drawing/2014/main" id="{A7516042-2D3F-4987-842C-FD8C2F7163FA}"/>
              </a:ext>
            </a:extLst>
          </p:cNvPr>
          <p:cNvSpPr>
            <a:spLocks noGrp="1"/>
          </p:cNvSpPr>
          <p:nvPr>
            <p:ph idx="1"/>
          </p:nvPr>
        </p:nvSpPr>
        <p:spPr>
          <a:xfrm>
            <a:off x="-1" y="1018095"/>
            <a:ext cx="12113443" cy="5839905"/>
          </a:xfrm>
        </p:spPr>
        <p:txBody>
          <a:bodyPr>
            <a:normAutofit fontScale="85000" lnSpcReduction="10000"/>
          </a:bodyPr>
          <a:lstStyle/>
          <a:p>
            <a:r>
              <a:rPr lang="en-US" sz="3500" dirty="0"/>
              <a:t>Profitability ratios are calculated to analyze the earning capacity of the business which is the outcome of utilization of resources employed in the </a:t>
            </a:r>
            <a:r>
              <a:rPr lang="en-IN" sz="3500" dirty="0"/>
              <a:t>business.</a:t>
            </a:r>
          </a:p>
          <a:p>
            <a:r>
              <a:rPr lang="en-IN" dirty="0"/>
              <a:t>The various ratios </a:t>
            </a:r>
            <a:r>
              <a:rPr lang="en-US" dirty="0"/>
              <a:t>which are commonly used to analyze the profitability of the business are:</a:t>
            </a:r>
          </a:p>
          <a:p>
            <a:pPr marL="0" indent="0" algn="just">
              <a:buNone/>
            </a:pPr>
            <a:r>
              <a:rPr lang="en-IN" dirty="0"/>
              <a:t>1. Gross profit ratio</a:t>
            </a:r>
          </a:p>
          <a:p>
            <a:pPr marL="0" indent="0" algn="just">
              <a:buNone/>
            </a:pPr>
            <a:r>
              <a:rPr lang="en-IN" dirty="0"/>
              <a:t>2. Operating ratio</a:t>
            </a:r>
          </a:p>
          <a:p>
            <a:pPr marL="0" indent="0" algn="just">
              <a:buNone/>
            </a:pPr>
            <a:r>
              <a:rPr lang="en-IN" dirty="0"/>
              <a:t>3. Operating profit ratio</a:t>
            </a:r>
          </a:p>
          <a:p>
            <a:pPr marL="0" indent="0" algn="just">
              <a:buNone/>
            </a:pPr>
            <a:r>
              <a:rPr lang="en-IN" dirty="0"/>
              <a:t>4. Net profit ratio</a:t>
            </a:r>
          </a:p>
          <a:p>
            <a:pPr marL="0" indent="0" algn="just">
              <a:buNone/>
            </a:pPr>
            <a:r>
              <a:rPr lang="en-US" dirty="0"/>
              <a:t>5. Return on Investment (ROI) or Return on Capital Employed (ROCE)</a:t>
            </a:r>
          </a:p>
          <a:p>
            <a:pPr marL="0" indent="0" algn="just">
              <a:buNone/>
            </a:pPr>
            <a:r>
              <a:rPr lang="en-US" dirty="0"/>
              <a:t>6. Return on Net Worth (RONW)</a:t>
            </a:r>
          </a:p>
          <a:p>
            <a:pPr marL="0" indent="0" algn="just">
              <a:buNone/>
            </a:pPr>
            <a:r>
              <a:rPr lang="en-IN" dirty="0"/>
              <a:t>7. Earnings per share</a:t>
            </a:r>
          </a:p>
          <a:p>
            <a:pPr marL="0" indent="0" algn="just">
              <a:buNone/>
            </a:pPr>
            <a:r>
              <a:rPr lang="en-US" dirty="0"/>
              <a:t>8. Book value per share</a:t>
            </a:r>
          </a:p>
          <a:p>
            <a:pPr marL="0" indent="0" algn="just">
              <a:buNone/>
            </a:pPr>
            <a:r>
              <a:rPr lang="en-IN" dirty="0"/>
              <a:t>9. Dividend pay-out ratio</a:t>
            </a:r>
          </a:p>
          <a:p>
            <a:pPr marL="0" indent="0" algn="just">
              <a:buNone/>
            </a:pPr>
            <a:r>
              <a:rPr lang="en-IN" dirty="0"/>
              <a:t>10. Price earning ratio.</a:t>
            </a:r>
          </a:p>
        </p:txBody>
      </p:sp>
    </p:spTree>
    <p:extLst>
      <p:ext uri="{BB962C8B-B14F-4D97-AF65-F5344CB8AC3E}">
        <p14:creationId xmlns:p14="http://schemas.microsoft.com/office/powerpoint/2010/main" val="20372638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E118-6EFA-4F3F-A7F7-2F1107EDA5AD}"/>
              </a:ext>
            </a:extLst>
          </p:cNvPr>
          <p:cNvSpPr>
            <a:spLocks noGrp="1"/>
          </p:cNvSpPr>
          <p:nvPr>
            <p:ph type="title"/>
          </p:nvPr>
        </p:nvSpPr>
        <p:spPr>
          <a:xfrm>
            <a:off x="838200" y="0"/>
            <a:ext cx="10515600" cy="1325563"/>
          </a:xfrm>
        </p:spPr>
        <p:txBody>
          <a:bodyPr/>
          <a:lstStyle/>
          <a:p>
            <a:r>
              <a:rPr lang="en-IN" sz="5400" b="1" u="sng" dirty="0"/>
              <a:t>Profitability Ratios</a:t>
            </a:r>
          </a:p>
        </p:txBody>
      </p:sp>
      <p:sp>
        <p:nvSpPr>
          <p:cNvPr id="3" name="Content Placeholder 2">
            <a:extLst>
              <a:ext uri="{FF2B5EF4-FFF2-40B4-BE49-F238E27FC236}">
                <a16:creationId xmlns:a16="http://schemas.microsoft.com/office/drawing/2014/main" id="{554EEF79-5EE4-4E3F-B4D2-CE535D8A4C5D}"/>
              </a:ext>
            </a:extLst>
          </p:cNvPr>
          <p:cNvSpPr>
            <a:spLocks noGrp="1"/>
          </p:cNvSpPr>
          <p:nvPr>
            <p:ph idx="1"/>
          </p:nvPr>
        </p:nvSpPr>
        <p:spPr>
          <a:xfrm>
            <a:off x="377071" y="1325564"/>
            <a:ext cx="11613823" cy="5424028"/>
          </a:xfrm>
        </p:spPr>
        <p:txBody>
          <a:bodyPr>
            <a:normAutofit/>
          </a:bodyPr>
          <a:lstStyle/>
          <a:p>
            <a:pPr>
              <a:lnSpc>
                <a:spcPct val="150000"/>
              </a:lnSpc>
            </a:pPr>
            <a:r>
              <a:rPr lang="en-US" b="1" dirty="0"/>
              <a:t>Gross Profit Ratio </a:t>
            </a:r>
            <a:r>
              <a:rPr lang="en-US" dirty="0"/>
              <a:t>= Gross Profit/Net Revenue of Operations × 100</a:t>
            </a:r>
          </a:p>
          <a:p>
            <a:pPr marL="0" indent="0">
              <a:lnSpc>
                <a:spcPct val="150000"/>
              </a:lnSpc>
              <a:buNone/>
            </a:pPr>
            <a:r>
              <a:rPr lang="en-US" dirty="0">
                <a:sym typeface="Wingdings" panose="05000000000000000000" pitchFamily="2" charset="2"/>
              </a:rPr>
              <a:t></a:t>
            </a:r>
            <a:r>
              <a:rPr lang="en-US" dirty="0"/>
              <a:t>It indicates gross margin on products sold. It also indicates the margin available to cover operating expenses, non-operating expenses, etc. Change in gross profit ratio may be due to change in selling price or cost of revenue from operations or a combination of both. A low ratio may indicate </a:t>
            </a:r>
            <a:r>
              <a:rPr lang="en-US" dirty="0" err="1"/>
              <a:t>unfavourable</a:t>
            </a:r>
            <a:r>
              <a:rPr lang="en-US" dirty="0"/>
              <a:t> purchase and sales policy. Higher gross profit ratio is always a good sign. </a:t>
            </a:r>
          </a:p>
        </p:txBody>
      </p:sp>
    </p:spTree>
    <p:extLst>
      <p:ext uri="{BB962C8B-B14F-4D97-AF65-F5344CB8AC3E}">
        <p14:creationId xmlns:p14="http://schemas.microsoft.com/office/powerpoint/2010/main" val="1693265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E118-6EFA-4F3F-A7F7-2F1107EDA5AD}"/>
              </a:ext>
            </a:extLst>
          </p:cNvPr>
          <p:cNvSpPr>
            <a:spLocks noGrp="1"/>
          </p:cNvSpPr>
          <p:nvPr>
            <p:ph type="title"/>
          </p:nvPr>
        </p:nvSpPr>
        <p:spPr>
          <a:xfrm>
            <a:off x="838200" y="1"/>
            <a:ext cx="10515600" cy="820132"/>
          </a:xfrm>
        </p:spPr>
        <p:txBody>
          <a:bodyPr>
            <a:normAutofit fontScale="90000"/>
          </a:bodyPr>
          <a:lstStyle/>
          <a:p>
            <a:r>
              <a:rPr lang="en-IN" sz="5400" b="1" u="sng" dirty="0"/>
              <a:t>Profitability Ratios</a:t>
            </a:r>
          </a:p>
        </p:txBody>
      </p:sp>
      <p:sp>
        <p:nvSpPr>
          <p:cNvPr id="3" name="Content Placeholder 2">
            <a:extLst>
              <a:ext uri="{FF2B5EF4-FFF2-40B4-BE49-F238E27FC236}">
                <a16:creationId xmlns:a16="http://schemas.microsoft.com/office/drawing/2014/main" id="{554EEF79-5EE4-4E3F-B4D2-CE535D8A4C5D}"/>
              </a:ext>
            </a:extLst>
          </p:cNvPr>
          <p:cNvSpPr>
            <a:spLocks noGrp="1"/>
          </p:cNvSpPr>
          <p:nvPr>
            <p:ph idx="1"/>
          </p:nvPr>
        </p:nvSpPr>
        <p:spPr>
          <a:xfrm>
            <a:off x="150829" y="989813"/>
            <a:ext cx="12041171" cy="5769205"/>
          </a:xfrm>
        </p:spPr>
        <p:txBody>
          <a:bodyPr>
            <a:normAutofit fontScale="92500" lnSpcReduction="10000"/>
          </a:bodyPr>
          <a:lstStyle/>
          <a:p>
            <a:pPr>
              <a:lnSpc>
                <a:spcPct val="150000"/>
              </a:lnSpc>
            </a:pPr>
            <a:r>
              <a:rPr lang="en-US" sz="2000" b="1" dirty="0"/>
              <a:t>Operating Ratio = (Cost of Revenue from Operations + Operating Expenses)/ Net Revenue from Operations × 100</a:t>
            </a:r>
          </a:p>
          <a:p>
            <a:pPr marL="0" indent="0">
              <a:lnSpc>
                <a:spcPct val="150000"/>
              </a:lnSpc>
              <a:buNone/>
            </a:pPr>
            <a:r>
              <a:rPr lang="en-US" sz="2000" dirty="0"/>
              <a:t>Operating expenses include office expenses, administrative expenses, selling expenses, distribution expenses, depreciation and employee benefit expenses etc. Cost of operation is determined by excluding non-operating incomes and expenses such as loss on sale of assets, interest paid, dividend received, loss by fire, speculation gain and so on.</a:t>
            </a:r>
            <a:endParaRPr lang="en-IN" sz="2000" b="1" dirty="0"/>
          </a:p>
          <a:p>
            <a:pPr>
              <a:lnSpc>
                <a:spcPct val="150000"/>
              </a:lnSpc>
            </a:pPr>
            <a:r>
              <a:rPr lang="en-IN" sz="2000" b="1" dirty="0"/>
              <a:t>Operating Profit Ratio = 100 – Operating Ratio</a:t>
            </a:r>
          </a:p>
          <a:p>
            <a:pPr marL="0" indent="0">
              <a:lnSpc>
                <a:spcPct val="150000"/>
              </a:lnSpc>
              <a:buNone/>
            </a:pPr>
            <a:r>
              <a:rPr lang="en-US" sz="2000" dirty="0"/>
              <a:t>Alternatively, it is calculated as under:</a:t>
            </a:r>
          </a:p>
          <a:p>
            <a:pPr marL="0" indent="0">
              <a:lnSpc>
                <a:spcPct val="150000"/>
              </a:lnSpc>
              <a:buNone/>
            </a:pPr>
            <a:r>
              <a:rPr lang="en-US" sz="2000" b="1" dirty="0"/>
              <a:t>Operating Profit Ratio = Operating Profit/ Revenue from Operations × 100</a:t>
            </a:r>
          </a:p>
          <a:p>
            <a:pPr marL="0" indent="0">
              <a:lnSpc>
                <a:spcPct val="150000"/>
              </a:lnSpc>
              <a:buNone/>
            </a:pPr>
            <a:r>
              <a:rPr lang="en-US" sz="2000" dirty="0"/>
              <a:t>Where, </a:t>
            </a:r>
            <a:r>
              <a:rPr lang="en-US" sz="2000" b="1" dirty="0"/>
              <a:t>Operating Profit</a:t>
            </a:r>
            <a:r>
              <a:rPr lang="en-US" sz="2000" dirty="0"/>
              <a:t> = Revenue from Operations – Operating Cost</a:t>
            </a:r>
          </a:p>
          <a:p>
            <a:pPr marL="0" indent="0">
              <a:lnSpc>
                <a:spcPct val="150000"/>
              </a:lnSpc>
              <a:buNone/>
            </a:pPr>
            <a:r>
              <a:rPr lang="en-US" sz="2000" dirty="0">
                <a:sym typeface="Wingdings" panose="05000000000000000000" pitchFamily="2" charset="2"/>
              </a:rPr>
              <a:t></a:t>
            </a:r>
            <a:r>
              <a:rPr lang="en-US" sz="2000" dirty="0"/>
              <a:t>Operating ratio is computed to express cost of operations excluding financial charges in relation to revenue from operations. A corollary of it is ‘Operating Profit Ratio’. It helps to </a:t>
            </a:r>
            <a:r>
              <a:rPr lang="en-US" sz="2000" dirty="0" err="1"/>
              <a:t>analyse</a:t>
            </a:r>
            <a:r>
              <a:rPr lang="en-US" sz="2000" dirty="0"/>
              <a:t> the performance of business and throws light on the operational efficiency of the business. It is very useful for inter-firm as well as intra-firm comparisons. Lower operating ratio is a very healthy sign.</a:t>
            </a:r>
            <a:endParaRPr lang="en-IN" sz="2000" dirty="0"/>
          </a:p>
        </p:txBody>
      </p:sp>
    </p:spTree>
    <p:extLst>
      <p:ext uri="{BB962C8B-B14F-4D97-AF65-F5344CB8AC3E}">
        <p14:creationId xmlns:p14="http://schemas.microsoft.com/office/powerpoint/2010/main" val="582991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01A8-B47D-438E-959C-5236AB1D41C9}"/>
              </a:ext>
            </a:extLst>
          </p:cNvPr>
          <p:cNvSpPr>
            <a:spLocks noGrp="1"/>
          </p:cNvSpPr>
          <p:nvPr>
            <p:ph type="title"/>
          </p:nvPr>
        </p:nvSpPr>
        <p:spPr/>
        <p:txBody>
          <a:bodyPr/>
          <a:lstStyle/>
          <a:p>
            <a:r>
              <a:rPr lang="en-IN" sz="5400" b="1" u="sng" dirty="0"/>
              <a:t>Question:</a:t>
            </a:r>
          </a:p>
        </p:txBody>
      </p:sp>
      <p:sp>
        <p:nvSpPr>
          <p:cNvPr id="3" name="Content Placeholder 2">
            <a:extLst>
              <a:ext uri="{FF2B5EF4-FFF2-40B4-BE49-F238E27FC236}">
                <a16:creationId xmlns:a16="http://schemas.microsoft.com/office/drawing/2014/main" id="{5E7B2C80-2828-4308-8634-29DC8207C085}"/>
              </a:ext>
            </a:extLst>
          </p:cNvPr>
          <p:cNvSpPr>
            <a:spLocks noGrp="1"/>
          </p:cNvSpPr>
          <p:nvPr>
            <p:ph idx="1"/>
          </p:nvPr>
        </p:nvSpPr>
        <p:spPr/>
        <p:txBody>
          <a:bodyPr/>
          <a:lstStyle/>
          <a:p>
            <a:r>
              <a:rPr lang="en-IN" dirty="0"/>
              <a:t>Given the following information:</a:t>
            </a:r>
          </a:p>
          <a:p>
            <a:pPr marL="0" indent="0">
              <a:buNone/>
            </a:pPr>
            <a:endParaRPr lang="en-IN" dirty="0"/>
          </a:p>
          <a:p>
            <a:pPr marL="0" indent="0">
              <a:buNone/>
            </a:pPr>
            <a:r>
              <a:rPr lang="en-IN" dirty="0"/>
              <a:t>Revenue from Operations 		Rs. 3,40,000</a:t>
            </a:r>
          </a:p>
          <a:p>
            <a:pPr marL="0" indent="0">
              <a:buNone/>
            </a:pPr>
            <a:r>
              <a:rPr lang="en-US" dirty="0"/>
              <a:t>Cost of Revenue from Operations 	Rs. 1,20,000</a:t>
            </a:r>
          </a:p>
          <a:p>
            <a:pPr marL="0" indent="0">
              <a:buNone/>
            </a:pPr>
            <a:r>
              <a:rPr lang="en-IN" dirty="0"/>
              <a:t>Selling expenses 				Rs. 80,000</a:t>
            </a:r>
          </a:p>
          <a:p>
            <a:pPr marL="0" indent="0">
              <a:buNone/>
            </a:pPr>
            <a:r>
              <a:rPr lang="en-IN" dirty="0"/>
              <a:t>Administrative Expenses 			Rs. 40,000</a:t>
            </a:r>
          </a:p>
          <a:p>
            <a:endParaRPr lang="en-IN" dirty="0"/>
          </a:p>
          <a:p>
            <a:r>
              <a:rPr lang="en-US" dirty="0"/>
              <a:t>Calculate </a:t>
            </a:r>
            <a:r>
              <a:rPr lang="en-US" b="1" dirty="0"/>
              <a:t>Gross profit ratio </a:t>
            </a:r>
            <a:r>
              <a:rPr lang="en-US" dirty="0"/>
              <a:t>and </a:t>
            </a:r>
            <a:r>
              <a:rPr lang="en-US" b="1" dirty="0"/>
              <a:t>Operating ratio.</a:t>
            </a:r>
            <a:endParaRPr lang="en-IN" b="1" dirty="0"/>
          </a:p>
        </p:txBody>
      </p:sp>
    </p:spTree>
    <p:extLst>
      <p:ext uri="{BB962C8B-B14F-4D97-AF65-F5344CB8AC3E}">
        <p14:creationId xmlns:p14="http://schemas.microsoft.com/office/powerpoint/2010/main" val="22366193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63CC-393A-4AE8-87CF-A40D9CB2BB0F}"/>
              </a:ext>
            </a:extLst>
          </p:cNvPr>
          <p:cNvSpPr>
            <a:spLocks noGrp="1"/>
          </p:cNvSpPr>
          <p:nvPr>
            <p:ph type="title"/>
          </p:nvPr>
        </p:nvSpPr>
        <p:spPr>
          <a:xfrm>
            <a:off x="838200" y="72894"/>
            <a:ext cx="10515600" cy="1325563"/>
          </a:xfrm>
        </p:spPr>
        <p:txBody>
          <a:bodyPr/>
          <a:lstStyle/>
          <a:p>
            <a:r>
              <a:rPr lang="en-IN" sz="5400" b="1" u="sng" dirty="0"/>
              <a:t>Solution:</a:t>
            </a:r>
          </a:p>
        </p:txBody>
      </p:sp>
      <p:pic>
        <p:nvPicPr>
          <p:cNvPr id="4" name="Content Placeholder 3">
            <a:extLst>
              <a:ext uri="{FF2B5EF4-FFF2-40B4-BE49-F238E27FC236}">
                <a16:creationId xmlns:a16="http://schemas.microsoft.com/office/drawing/2014/main" id="{2F7DFCE9-68DD-4A83-8EAC-99FB0E27D299}"/>
              </a:ext>
            </a:extLst>
          </p:cNvPr>
          <p:cNvPicPr>
            <a:picLocks noGrp="1" noChangeAspect="1"/>
          </p:cNvPicPr>
          <p:nvPr>
            <p:ph idx="1"/>
          </p:nvPr>
        </p:nvPicPr>
        <p:blipFill>
          <a:blip r:embed="rId2"/>
          <a:stretch>
            <a:fillRect/>
          </a:stretch>
        </p:blipFill>
        <p:spPr>
          <a:xfrm>
            <a:off x="838200" y="1272619"/>
            <a:ext cx="10515600" cy="5420412"/>
          </a:xfrm>
          <a:prstGeom prst="rect">
            <a:avLst/>
          </a:prstGeom>
        </p:spPr>
      </p:pic>
    </p:spTree>
    <p:extLst>
      <p:ext uri="{BB962C8B-B14F-4D97-AF65-F5344CB8AC3E}">
        <p14:creationId xmlns:p14="http://schemas.microsoft.com/office/powerpoint/2010/main" val="300559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A4E9-23E0-4C84-A0D1-54C484DD598E}"/>
              </a:ext>
            </a:extLst>
          </p:cNvPr>
          <p:cNvSpPr>
            <a:spLocks noGrp="1"/>
          </p:cNvSpPr>
          <p:nvPr>
            <p:ph type="title"/>
          </p:nvPr>
        </p:nvSpPr>
        <p:spPr>
          <a:xfrm>
            <a:off x="960749" y="0"/>
            <a:ext cx="10515600" cy="1325563"/>
          </a:xfrm>
        </p:spPr>
        <p:txBody>
          <a:bodyPr/>
          <a:lstStyle/>
          <a:p>
            <a:pPr algn="ctr"/>
            <a:r>
              <a:rPr lang="en-US" b="1" u="sng" dirty="0"/>
              <a:t>Tools of Analysis of Financial Statements </a:t>
            </a:r>
            <a:endParaRPr lang="en-GB" b="1" u="sng" dirty="0"/>
          </a:p>
        </p:txBody>
      </p:sp>
      <p:sp>
        <p:nvSpPr>
          <p:cNvPr id="3" name="Content Placeholder 2">
            <a:extLst>
              <a:ext uri="{FF2B5EF4-FFF2-40B4-BE49-F238E27FC236}">
                <a16:creationId xmlns:a16="http://schemas.microsoft.com/office/drawing/2014/main" id="{DEDE598E-8FFB-4118-BFB5-3AA4A9A64921}"/>
              </a:ext>
            </a:extLst>
          </p:cNvPr>
          <p:cNvSpPr>
            <a:spLocks noGrp="1"/>
          </p:cNvSpPr>
          <p:nvPr>
            <p:ph idx="1"/>
          </p:nvPr>
        </p:nvSpPr>
        <p:spPr>
          <a:xfrm>
            <a:off x="263951" y="1325563"/>
            <a:ext cx="11698663" cy="5414602"/>
          </a:xfrm>
        </p:spPr>
        <p:txBody>
          <a:bodyPr>
            <a:normAutofit lnSpcReduction="10000"/>
          </a:bodyPr>
          <a:lstStyle/>
          <a:p>
            <a:r>
              <a:rPr lang="en-US" dirty="0"/>
              <a:t>The most commonly used techniques of financial analysis are as follows:</a:t>
            </a:r>
          </a:p>
          <a:p>
            <a:pPr marL="0" indent="0">
              <a:buNone/>
            </a:pPr>
            <a:endParaRPr lang="en-US" dirty="0"/>
          </a:p>
          <a:p>
            <a:r>
              <a:rPr lang="en-US" b="1" dirty="0"/>
              <a:t>1. Comparative Statements: </a:t>
            </a:r>
            <a:r>
              <a:rPr lang="en-US" dirty="0"/>
              <a:t>These are the statements showing the profitability and financial position of a firm for different periods of time in a comparative form to give an idea about the position of two or more periods. It usually applies to the two important financial statements, namely, balance sheet and statement of profit and loss prepared in a comparative form. The financial data will be comparative only when same accounting principles are used in preparing these statements. If this is not the case, the deviation in the use of accounting principles should be mentioned as a footnote. Comparative figures indicate the trend and direction of financial position and operating results. This analysis is also known as ‘horizontal analysis’.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85733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3D16-5E58-4071-8187-F7C138EB528B}"/>
              </a:ext>
            </a:extLst>
          </p:cNvPr>
          <p:cNvSpPr>
            <a:spLocks noGrp="1"/>
          </p:cNvSpPr>
          <p:nvPr>
            <p:ph type="title"/>
          </p:nvPr>
        </p:nvSpPr>
        <p:spPr>
          <a:xfrm>
            <a:off x="603315" y="0"/>
            <a:ext cx="10543096" cy="1018095"/>
          </a:xfrm>
        </p:spPr>
        <p:txBody>
          <a:bodyPr/>
          <a:lstStyle/>
          <a:p>
            <a:r>
              <a:rPr lang="en-IN" sz="5400" b="1" u="sng" dirty="0"/>
              <a:t>Profitability Ratios</a:t>
            </a:r>
          </a:p>
        </p:txBody>
      </p:sp>
      <p:sp>
        <p:nvSpPr>
          <p:cNvPr id="3" name="Content Placeholder 2">
            <a:extLst>
              <a:ext uri="{FF2B5EF4-FFF2-40B4-BE49-F238E27FC236}">
                <a16:creationId xmlns:a16="http://schemas.microsoft.com/office/drawing/2014/main" id="{EEDEAAEE-32E0-4434-8872-8B0BADF47D3E}"/>
              </a:ext>
            </a:extLst>
          </p:cNvPr>
          <p:cNvSpPr>
            <a:spLocks noGrp="1"/>
          </p:cNvSpPr>
          <p:nvPr>
            <p:ph idx="1"/>
          </p:nvPr>
        </p:nvSpPr>
        <p:spPr>
          <a:xfrm>
            <a:off x="141402" y="1253765"/>
            <a:ext cx="11726944" cy="5439266"/>
          </a:xfrm>
        </p:spPr>
        <p:txBody>
          <a:bodyPr>
            <a:normAutofit/>
          </a:bodyPr>
          <a:lstStyle/>
          <a:p>
            <a:r>
              <a:rPr lang="en-IN" sz="3200" b="1" dirty="0"/>
              <a:t>Net Profit Ratio </a:t>
            </a:r>
            <a:r>
              <a:rPr lang="en-IN" sz="3200" dirty="0"/>
              <a:t>= Net profit/Revenue from Operations × 100</a:t>
            </a:r>
          </a:p>
          <a:p>
            <a:pPr marL="0" indent="0">
              <a:buNone/>
            </a:pPr>
            <a:r>
              <a:rPr lang="en-IN" sz="3200" dirty="0">
                <a:sym typeface="Wingdings" panose="05000000000000000000" pitchFamily="2" charset="2"/>
              </a:rPr>
              <a:t></a:t>
            </a:r>
            <a:r>
              <a:rPr lang="en-US" sz="2000" dirty="0"/>
              <a:t>It measures the margin of profitability on sales throughout the year and is the main indicator for measuring the efficiency of the operation as well as gauging the business’s ability to face various pressures.</a:t>
            </a:r>
            <a:endParaRPr lang="en-IN" sz="3200" dirty="0"/>
          </a:p>
          <a:p>
            <a:r>
              <a:rPr lang="en-US" sz="3200" b="1" dirty="0"/>
              <a:t>Return on Investment (or Capital Employed) </a:t>
            </a:r>
            <a:r>
              <a:rPr lang="en-US" sz="3200" dirty="0"/>
              <a:t>= Profit before Interest and Tax/ </a:t>
            </a:r>
            <a:r>
              <a:rPr lang="en-IN" sz="3200" dirty="0"/>
              <a:t>Capital Employed × 100</a:t>
            </a:r>
          </a:p>
          <a:p>
            <a:pPr marL="0" indent="0">
              <a:buNone/>
            </a:pPr>
            <a:r>
              <a:rPr lang="en-IN" sz="3200" dirty="0">
                <a:sym typeface="Wingdings" panose="05000000000000000000" pitchFamily="2" charset="2"/>
              </a:rPr>
              <a:t></a:t>
            </a:r>
            <a:r>
              <a:rPr lang="en-US" sz="2000" dirty="0"/>
              <a:t>This ratio measures whether or not a company is generating adequate profits in relation to the funds invested and is a key indicator of investment performance. </a:t>
            </a:r>
            <a:endParaRPr lang="en-IN" sz="3200" dirty="0"/>
          </a:p>
          <a:p>
            <a:r>
              <a:rPr lang="en-IN" sz="3200" b="1" dirty="0"/>
              <a:t>Return on Shareholders’ Fund </a:t>
            </a:r>
            <a:r>
              <a:rPr lang="en-IN" sz="3200" dirty="0"/>
              <a:t>= Profit after Tax/ Shareholders' Funds × 100</a:t>
            </a:r>
          </a:p>
          <a:p>
            <a:pPr marL="0" indent="0">
              <a:buNone/>
            </a:pPr>
            <a:r>
              <a:rPr lang="en-IN" sz="3200" dirty="0">
                <a:sym typeface="Wingdings" panose="05000000000000000000" pitchFamily="2" charset="2"/>
              </a:rPr>
              <a:t></a:t>
            </a:r>
            <a:r>
              <a:rPr lang="en-US" sz="2000" dirty="0"/>
              <a:t>It indicates whether or not a company is generating adequate profits for shareholders.</a:t>
            </a:r>
            <a:endParaRPr lang="en-IN" sz="3200" dirty="0"/>
          </a:p>
        </p:txBody>
      </p:sp>
    </p:spTree>
    <p:extLst>
      <p:ext uri="{BB962C8B-B14F-4D97-AF65-F5344CB8AC3E}">
        <p14:creationId xmlns:p14="http://schemas.microsoft.com/office/powerpoint/2010/main" val="38160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CE69-EABD-47D0-BCEE-5EB4ABBAC625}"/>
              </a:ext>
            </a:extLst>
          </p:cNvPr>
          <p:cNvSpPr>
            <a:spLocks noGrp="1"/>
          </p:cNvSpPr>
          <p:nvPr>
            <p:ph type="title"/>
          </p:nvPr>
        </p:nvSpPr>
        <p:spPr>
          <a:xfrm>
            <a:off x="838200" y="18256"/>
            <a:ext cx="10515600" cy="754742"/>
          </a:xfrm>
        </p:spPr>
        <p:txBody>
          <a:bodyPr>
            <a:normAutofit fontScale="90000"/>
          </a:bodyPr>
          <a:lstStyle/>
          <a:p>
            <a:r>
              <a:rPr lang="en-IN" sz="5400" b="1" u="sng" dirty="0"/>
              <a:t>Profitability Ratios</a:t>
            </a:r>
          </a:p>
        </p:txBody>
      </p:sp>
      <p:sp>
        <p:nvSpPr>
          <p:cNvPr id="3" name="Content Placeholder 2">
            <a:extLst>
              <a:ext uri="{FF2B5EF4-FFF2-40B4-BE49-F238E27FC236}">
                <a16:creationId xmlns:a16="http://schemas.microsoft.com/office/drawing/2014/main" id="{CEFA924E-3947-4896-B952-791176CBE4D9}"/>
              </a:ext>
            </a:extLst>
          </p:cNvPr>
          <p:cNvSpPr>
            <a:spLocks noGrp="1"/>
          </p:cNvSpPr>
          <p:nvPr>
            <p:ph idx="1"/>
          </p:nvPr>
        </p:nvSpPr>
        <p:spPr>
          <a:xfrm>
            <a:off x="0" y="1093510"/>
            <a:ext cx="12192000" cy="5746234"/>
          </a:xfrm>
        </p:spPr>
        <p:txBody>
          <a:bodyPr>
            <a:normAutofit/>
          </a:bodyPr>
          <a:lstStyle/>
          <a:p>
            <a:r>
              <a:rPr lang="en-US" sz="3200" b="1" dirty="0"/>
              <a:t>EPS </a:t>
            </a:r>
            <a:r>
              <a:rPr lang="en-US" sz="3200" dirty="0"/>
              <a:t>= Profit available for equity shareholders/Number of Equity Shares</a:t>
            </a:r>
          </a:p>
          <a:p>
            <a:pPr marL="0" indent="0">
              <a:buNone/>
            </a:pPr>
            <a:r>
              <a:rPr lang="en-US" sz="3200" dirty="0"/>
              <a:t>Where, </a:t>
            </a:r>
          </a:p>
          <a:p>
            <a:pPr marL="0" indent="0">
              <a:buNone/>
            </a:pPr>
            <a:r>
              <a:rPr lang="en-US" sz="3200" dirty="0"/>
              <a:t>Profit available for equity shareholders = Profit after Tax – Dividend on Preference Shares.</a:t>
            </a:r>
            <a:endParaRPr lang="en-IN" sz="3200" dirty="0"/>
          </a:p>
          <a:p>
            <a:pPr marL="0" indent="0">
              <a:buNone/>
            </a:pPr>
            <a:r>
              <a:rPr lang="en-US" sz="3200" b="1" dirty="0">
                <a:sym typeface="Wingdings" panose="05000000000000000000" pitchFamily="2" charset="2"/>
              </a:rPr>
              <a:t></a:t>
            </a:r>
            <a:r>
              <a:rPr lang="en-US" sz="2000" dirty="0"/>
              <a:t>This ratio is very important from equity shareholders point of view and also for the share price in the stock market. This also helps comparison with other to ascertain its reasonableness and capacity to pay dividend. </a:t>
            </a:r>
          </a:p>
          <a:p>
            <a:pPr marL="0" indent="0">
              <a:buNone/>
            </a:pPr>
            <a:endParaRPr lang="en-US" sz="3200" b="1" dirty="0"/>
          </a:p>
          <a:p>
            <a:r>
              <a:rPr lang="en-US" sz="3200" b="1" dirty="0"/>
              <a:t>Book Value per share </a:t>
            </a:r>
            <a:r>
              <a:rPr lang="en-US" sz="3200" dirty="0"/>
              <a:t>= Equity shareholders funds/No. of Equity Shares</a:t>
            </a:r>
          </a:p>
          <a:p>
            <a:pPr marL="0" indent="0">
              <a:buNone/>
            </a:pPr>
            <a:r>
              <a:rPr lang="en-US" sz="3200" dirty="0">
                <a:sym typeface="Wingdings" panose="05000000000000000000" pitchFamily="2" charset="2"/>
              </a:rPr>
              <a:t></a:t>
            </a:r>
            <a:r>
              <a:rPr lang="en-US" sz="2000" dirty="0"/>
              <a:t>Equity shareholder fund refers to Shareholders’ Funds – Preference Share Capital. This ratio is again very important from equity shareholders point of view as it gives an idea about the value of their holding and affects market price of the shares.</a:t>
            </a:r>
            <a:endParaRPr lang="en-US" sz="3200" dirty="0"/>
          </a:p>
        </p:txBody>
      </p:sp>
    </p:spTree>
    <p:extLst>
      <p:ext uri="{BB962C8B-B14F-4D97-AF65-F5344CB8AC3E}">
        <p14:creationId xmlns:p14="http://schemas.microsoft.com/office/powerpoint/2010/main" val="3449198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CE69-EABD-47D0-BCEE-5EB4ABBAC625}"/>
              </a:ext>
            </a:extLst>
          </p:cNvPr>
          <p:cNvSpPr>
            <a:spLocks noGrp="1"/>
          </p:cNvSpPr>
          <p:nvPr>
            <p:ph type="title"/>
          </p:nvPr>
        </p:nvSpPr>
        <p:spPr>
          <a:xfrm>
            <a:off x="838200" y="18256"/>
            <a:ext cx="10515600" cy="1075254"/>
          </a:xfrm>
        </p:spPr>
        <p:txBody>
          <a:bodyPr/>
          <a:lstStyle/>
          <a:p>
            <a:r>
              <a:rPr lang="en-IN" sz="5400" b="1" u="sng" dirty="0"/>
              <a:t>Profitability Ratios</a:t>
            </a:r>
          </a:p>
        </p:txBody>
      </p:sp>
      <p:sp>
        <p:nvSpPr>
          <p:cNvPr id="3" name="Content Placeholder 2">
            <a:extLst>
              <a:ext uri="{FF2B5EF4-FFF2-40B4-BE49-F238E27FC236}">
                <a16:creationId xmlns:a16="http://schemas.microsoft.com/office/drawing/2014/main" id="{CEFA924E-3947-4896-B952-791176CBE4D9}"/>
              </a:ext>
            </a:extLst>
          </p:cNvPr>
          <p:cNvSpPr>
            <a:spLocks noGrp="1"/>
          </p:cNvSpPr>
          <p:nvPr>
            <p:ph idx="1"/>
          </p:nvPr>
        </p:nvSpPr>
        <p:spPr>
          <a:xfrm>
            <a:off x="273377" y="1234910"/>
            <a:ext cx="11745798" cy="5604833"/>
          </a:xfrm>
        </p:spPr>
        <p:txBody>
          <a:bodyPr>
            <a:normAutofit/>
          </a:bodyPr>
          <a:lstStyle/>
          <a:p>
            <a:r>
              <a:rPr lang="en-US" sz="3200" b="1" dirty="0"/>
              <a:t>Dividend Payout Ratio </a:t>
            </a:r>
          </a:p>
          <a:p>
            <a:endParaRPr lang="en-US" sz="3200" dirty="0"/>
          </a:p>
          <a:p>
            <a:endParaRPr lang="en-US" sz="3200" dirty="0"/>
          </a:p>
          <a:p>
            <a:pPr marL="0" indent="0">
              <a:buNone/>
            </a:pPr>
            <a:r>
              <a:rPr lang="en-US" sz="3200" b="1" dirty="0">
                <a:sym typeface="Wingdings" panose="05000000000000000000" pitchFamily="2" charset="2"/>
              </a:rPr>
              <a:t></a:t>
            </a:r>
            <a:r>
              <a:rPr lang="en-US" sz="2000" dirty="0"/>
              <a:t>This reflects company’s dividend policy and growth in owner’s equity.</a:t>
            </a:r>
          </a:p>
          <a:p>
            <a:pPr marL="0" indent="0">
              <a:buNone/>
            </a:pPr>
            <a:endParaRPr lang="en-US" sz="3200" b="1" dirty="0"/>
          </a:p>
          <a:p>
            <a:r>
              <a:rPr lang="en-US" sz="3200" b="1" dirty="0"/>
              <a:t>P/E Ratio </a:t>
            </a:r>
            <a:r>
              <a:rPr lang="en-US" sz="3200" dirty="0"/>
              <a:t>= Market Price of a share/earnings per share</a:t>
            </a:r>
          </a:p>
          <a:p>
            <a:pPr marL="0" indent="0">
              <a:buNone/>
            </a:pPr>
            <a:r>
              <a:rPr lang="en-US" sz="3200" dirty="0">
                <a:sym typeface="Wingdings" panose="05000000000000000000" pitchFamily="2" charset="2"/>
              </a:rPr>
              <a:t></a:t>
            </a:r>
            <a:r>
              <a:rPr lang="en-US" sz="2000" dirty="0"/>
              <a:t>it judges the market reaction to the earning potential of a company, it should be on the higher side. P/E Ratio vary from </a:t>
            </a:r>
            <a:r>
              <a:rPr lang="en-US" sz="2000" dirty="0" err="1"/>
              <a:t>industy</a:t>
            </a:r>
            <a:r>
              <a:rPr lang="en-US" sz="2000" dirty="0"/>
              <a:t> to industry and company to company in the same industry depending upon investors perception of their future.</a:t>
            </a:r>
            <a:endParaRPr lang="en-US" sz="3200" dirty="0"/>
          </a:p>
          <a:p>
            <a:endParaRPr lang="en-US" dirty="0"/>
          </a:p>
          <a:p>
            <a:endParaRPr lang="en-IN" dirty="0"/>
          </a:p>
        </p:txBody>
      </p:sp>
      <p:pic>
        <p:nvPicPr>
          <p:cNvPr id="4" name="Picture 3">
            <a:extLst>
              <a:ext uri="{FF2B5EF4-FFF2-40B4-BE49-F238E27FC236}">
                <a16:creationId xmlns:a16="http://schemas.microsoft.com/office/drawing/2014/main" id="{F6784495-057D-459F-BE1C-557C194EF169}"/>
              </a:ext>
            </a:extLst>
          </p:cNvPr>
          <p:cNvPicPr>
            <a:picLocks noChangeAspect="1"/>
          </p:cNvPicPr>
          <p:nvPr/>
        </p:nvPicPr>
        <p:blipFill>
          <a:blip r:embed="rId2"/>
          <a:stretch>
            <a:fillRect/>
          </a:stretch>
        </p:blipFill>
        <p:spPr>
          <a:xfrm>
            <a:off x="2887989" y="1867107"/>
            <a:ext cx="6076655" cy="1150070"/>
          </a:xfrm>
          <a:prstGeom prst="rect">
            <a:avLst/>
          </a:prstGeom>
        </p:spPr>
      </p:pic>
    </p:spTree>
    <p:extLst>
      <p:ext uri="{BB962C8B-B14F-4D97-AF65-F5344CB8AC3E}">
        <p14:creationId xmlns:p14="http://schemas.microsoft.com/office/powerpoint/2010/main" val="1551818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FD5D-20FA-467C-B449-514C9DF9C39E}"/>
              </a:ext>
            </a:extLst>
          </p:cNvPr>
          <p:cNvSpPr>
            <a:spLocks noGrp="1"/>
          </p:cNvSpPr>
          <p:nvPr>
            <p:ph type="title"/>
          </p:nvPr>
        </p:nvSpPr>
        <p:spPr/>
        <p:txBody>
          <a:bodyPr/>
          <a:lstStyle/>
          <a:p>
            <a:r>
              <a:rPr lang="en-IN" sz="5400" b="1" u="sng" dirty="0"/>
              <a:t>Question:</a:t>
            </a:r>
          </a:p>
        </p:txBody>
      </p:sp>
      <p:pic>
        <p:nvPicPr>
          <p:cNvPr id="4" name="Content Placeholder 3">
            <a:extLst>
              <a:ext uri="{FF2B5EF4-FFF2-40B4-BE49-F238E27FC236}">
                <a16:creationId xmlns:a16="http://schemas.microsoft.com/office/drawing/2014/main" id="{4C8E56EF-AAEC-4AA1-B76D-189F757616EC}"/>
              </a:ext>
            </a:extLst>
          </p:cNvPr>
          <p:cNvPicPr>
            <a:picLocks noGrp="1" noChangeAspect="1"/>
          </p:cNvPicPr>
          <p:nvPr>
            <p:ph idx="1"/>
          </p:nvPr>
        </p:nvPicPr>
        <p:blipFill>
          <a:blip r:embed="rId2"/>
          <a:stretch>
            <a:fillRect/>
          </a:stretch>
        </p:blipFill>
        <p:spPr>
          <a:xfrm>
            <a:off x="725864" y="1781666"/>
            <a:ext cx="10515600" cy="4213781"/>
          </a:xfrm>
          <a:prstGeom prst="rect">
            <a:avLst/>
          </a:prstGeom>
        </p:spPr>
      </p:pic>
    </p:spTree>
    <p:extLst>
      <p:ext uri="{BB962C8B-B14F-4D97-AF65-F5344CB8AC3E}">
        <p14:creationId xmlns:p14="http://schemas.microsoft.com/office/powerpoint/2010/main" val="2115551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896F-711A-455E-8EBF-02689FFCE138}"/>
              </a:ext>
            </a:extLst>
          </p:cNvPr>
          <p:cNvSpPr>
            <a:spLocks noGrp="1"/>
          </p:cNvSpPr>
          <p:nvPr>
            <p:ph type="title"/>
          </p:nvPr>
        </p:nvSpPr>
        <p:spPr>
          <a:xfrm>
            <a:off x="838200" y="0"/>
            <a:ext cx="10515600" cy="904973"/>
          </a:xfrm>
        </p:spPr>
        <p:txBody>
          <a:bodyPr/>
          <a:lstStyle/>
          <a:p>
            <a:r>
              <a:rPr lang="en-IN" sz="5400" b="1" u="sng" dirty="0"/>
              <a:t>Solution:</a:t>
            </a:r>
          </a:p>
        </p:txBody>
      </p:sp>
      <p:pic>
        <p:nvPicPr>
          <p:cNvPr id="4" name="Content Placeholder 3">
            <a:extLst>
              <a:ext uri="{FF2B5EF4-FFF2-40B4-BE49-F238E27FC236}">
                <a16:creationId xmlns:a16="http://schemas.microsoft.com/office/drawing/2014/main" id="{AE4743A7-0D4A-4494-AEB4-C5282DDBE2DA}"/>
              </a:ext>
            </a:extLst>
          </p:cNvPr>
          <p:cNvPicPr>
            <a:picLocks noGrp="1" noChangeAspect="1"/>
          </p:cNvPicPr>
          <p:nvPr>
            <p:ph idx="1"/>
          </p:nvPr>
        </p:nvPicPr>
        <p:blipFill>
          <a:blip r:embed="rId2"/>
          <a:stretch>
            <a:fillRect/>
          </a:stretch>
        </p:blipFill>
        <p:spPr>
          <a:xfrm>
            <a:off x="763571" y="970961"/>
            <a:ext cx="10341204" cy="5788058"/>
          </a:xfrm>
          <a:prstGeom prst="rect">
            <a:avLst/>
          </a:prstGeom>
        </p:spPr>
      </p:pic>
    </p:spTree>
    <p:extLst>
      <p:ext uri="{BB962C8B-B14F-4D97-AF65-F5344CB8AC3E}">
        <p14:creationId xmlns:p14="http://schemas.microsoft.com/office/powerpoint/2010/main" val="481291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896F-711A-455E-8EBF-02689FFCE138}"/>
              </a:ext>
            </a:extLst>
          </p:cNvPr>
          <p:cNvSpPr>
            <a:spLocks noGrp="1"/>
          </p:cNvSpPr>
          <p:nvPr>
            <p:ph type="title"/>
          </p:nvPr>
        </p:nvSpPr>
        <p:spPr/>
        <p:txBody>
          <a:bodyPr/>
          <a:lstStyle/>
          <a:p>
            <a:r>
              <a:rPr lang="en-IN" sz="5400" b="1" u="sng" dirty="0"/>
              <a:t>Solution:</a:t>
            </a:r>
          </a:p>
        </p:txBody>
      </p:sp>
      <p:pic>
        <p:nvPicPr>
          <p:cNvPr id="4" name="Content Placeholder 3">
            <a:extLst>
              <a:ext uri="{FF2B5EF4-FFF2-40B4-BE49-F238E27FC236}">
                <a16:creationId xmlns:a16="http://schemas.microsoft.com/office/drawing/2014/main" id="{90092D85-0FF2-4485-A9A9-4A5A7BFB60DA}"/>
              </a:ext>
            </a:extLst>
          </p:cNvPr>
          <p:cNvPicPr>
            <a:picLocks noGrp="1" noChangeAspect="1"/>
          </p:cNvPicPr>
          <p:nvPr>
            <p:ph idx="1"/>
          </p:nvPr>
        </p:nvPicPr>
        <p:blipFill>
          <a:blip r:embed="rId2"/>
          <a:stretch>
            <a:fillRect/>
          </a:stretch>
        </p:blipFill>
        <p:spPr>
          <a:xfrm>
            <a:off x="1084082" y="1825625"/>
            <a:ext cx="9719036" cy="4820272"/>
          </a:xfrm>
          <a:prstGeom prst="rect">
            <a:avLst/>
          </a:prstGeom>
        </p:spPr>
      </p:pic>
    </p:spTree>
    <p:extLst>
      <p:ext uri="{BB962C8B-B14F-4D97-AF65-F5344CB8AC3E}">
        <p14:creationId xmlns:p14="http://schemas.microsoft.com/office/powerpoint/2010/main" val="433666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1792-0C11-49A1-A941-DAC389DC11EA}"/>
              </a:ext>
            </a:extLst>
          </p:cNvPr>
          <p:cNvSpPr>
            <a:spLocks noGrp="1"/>
          </p:cNvSpPr>
          <p:nvPr>
            <p:ph type="title"/>
          </p:nvPr>
        </p:nvSpPr>
        <p:spPr>
          <a:xfrm>
            <a:off x="508262" y="82321"/>
            <a:ext cx="10515600" cy="1325563"/>
          </a:xfrm>
        </p:spPr>
        <p:txBody>
          <a:bodyPr>
            <a:normAutofit/>
          </a:bodyPr>
          <a:lstStyle/>
          <a:p>
            <a:r>
              <a:rPr lang="en-GB" sz="4800" b="1" u="sng" dirty="0"/>
              <a:t>Question:</a:t>
            </a:r>
          </a:p>
        </p:txBody>
      </p:sp>
      <p:pic>
        <p:nvPicPr>
          <p:cNvPr id="5" name="Content Placeholder 4">
            <a:extLst>
              <a:ext uri="{FF2B5EF4-FFF2-40B4-BE49-F238E27FC236}">
                <a16:creationId xmlns:a16="http://schemas.microsoft.com/office/drawing/2014/main" id="{FCCCD60B-43E3-4D86-91F0-CE4CA6124718}"/>
              </a:ext>
            </a:extLst>
          </p:cNvPr>
          <p:cNvPicPr>
            <a:picLocks noGrp="1" noChangeAspect="1"/>
          </p:cNvPicPr>
          <p:nvPr>
            <p:ph idx="1"/>
          </p:nvPr>
        </p:nvPicPr>
        <p:blipFill>
          <a:blip r:embed="rId2"/>
          <a:stretch>
            <a:fillRect/>
          </a:stretch>
        </p:blipFill>
        <p:spPr>
          <a:xfrm>
            <a:off x="508262" y="2224727"/>
            <a:ext cx="10958611" cy="2865748"/>
          </a:xfrm>
        </p:spPr>
      </p:pic>
    </p:spTree>
    <p:extLst>
      <p:ext uri="{BB962C8B-B14F-4D97-AF65-F5344CB8AC3E}">
        <p14:creationId xmlns:p14="http://schemas.microsoft.com/office/powerpoint/2010/main" val="2855485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5AE1CB-7D35-4529-9A45-C6BBEF887AB7}"/>
              </a:ext>
            </a:extLst>
          </p:cNvPr>
          <p:cNvPicPr>
            <a:picLocks noChangeAspect="1"/>
          </p:cNvPicPr>
          <p:nvPr/>
        </p:nvPicPr>
        <p:blipFill>
          <a:blip r:embed="rId2"/>
          <a:stretch>
            <a:fillRect/>
          </a:stretch>
        </p:blipFill>
        <p:spPr>
          <a:xfrm>
            <a:off x="1725107" y="147637"/>
            <a:ext cx="8229550" cy="6562725"/>
          </a:xfrm>
          <a:prstGeom prst="rect">
            <a:avLst/>
          </a:prstGeom>
        </p:spPr>
      </p:pic>
    </p:spTree>
    <p:extLst>
      <p:ext uri="{BB962C8B-B14F-4D97-AF65-F5344CB8AC3E}">
        <p14:creationId xmlns:p14="http://schemas.microsoft.com/office/powerpoint/2010/main" val="6654413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A90307-F553-4555-B36C-29D2C8F93CBC}"/>
              </a:ext>
            </a:extLst>
          </p:cNvPr>
          <p:cNvPicPr>
            <a:picLocks noChangeAspect="1"/>
          </p:cNvPicPr>
          <p:nvPr/>
        </p:nvPicPr>
        <p:blipFill>
          <a:blip r:embed="rId2"/>
          <a:stretch>
            <a:fillRect/>
          </a:stretch>
        </p:blipFill>
        <p:spPr>
          <a:xfrm>
            <a:off x="165385" y="-43783"/>
            <a:ext cx="5930616" cy="2597785"/>
          </a:xfrm>
          <a:prstGeom prst="rect">
            <a:avLst/>
          </a:prstGeom>
        </p:spPr>
      </p:pic>
      <p:pic>
        <p:nvPicPr>
          <p:cNvPr id="7" name="Picture 6">
            <a:extLst>
              <a:ext uri="{FF2B5EF4-FFF2-40B4-BE49-F238E27FC236}">
                <a16:creationId xmlns:a16="http://schemas.microsoft.com/office/drawing/2014/main" id="{1AB7C393-D48C-4F88-B1DA-BDAAC1BB1B9A}"/>
              </a:ext>
            </a:extLst>
          </p:cNvPr>
          <p:cNvPicPr>
            <a:picLocks noChangeAspect="1"/>
          </p:cNvPicPr>
          <p:nvPr/>
        </p:nvPicPr>
        <p:blipFill>
          <a:blip r:embed="rId3"/>
          <a:stretch>
            <a:fillRect/>
          </a:stretch>
        </p:blipFill>
        <p:spPr>
          <a:xfrm>
            <a:off x="8763000" y="2178954"/>
            <a:ext cx="3429000" cy="4572000"/>
          </a:xfrm>
          <a:prstGeom prst="rect">
            <a:avLst/>
          </a:prstGeom>
        </p:spPr>
      </p:pic>
      <p:pic>
        <p:nvPicPr>
          <p:cNvPr id="9" name="Picture 8">
            <a:extLst>
              <a:ext uri="{FF2B5EF4-FFF2-40B4-BE49-F238E27FC236}">
                <a16:creationId xmlns:a16="http://schemas.microsoft.com/office/drawing/2014/main" id="{168BCA37-B925-4BF4-8C8B-E383D80E71AC}"/>
              </a:ext>
            </a:extLst>
          </p:cNvPr>
          <p:cNvPicPr>
            <a:picLocks noChangeAspect="1"/>
          </p:cNvPicPr>
          <p:nvPr/>
        </p:nvPicPr>
        <p:blipFill>
          <a:blip r:embed="rId4"/>
          <a:stretch>
            <a:fillRect/>
          </a:stretch>
        </p:blipFill>
        <p:spPr>
          <a:xfrm>
            <a:off x="2671274" y="1448400"/>
            <a:ext cx="4077584" cy="2086651"/>
          </a:xfrm>
          <a:prstGeom prst="rect">
            <a:avLst/>
          </a:prstGeom>
        </p:spPr>
      </p:pic>
      <p:pic>
        <p:nvPicPr>
          <p:cNvPr id="11" name="Picture 10">
            <a:extLst>
              <a:ext uri="{FF2B5EF4-FFF2-40B4-BE49-F238E27FC236}">
                <a16:creationId xmlns:a16="http://schemas.microsoft.com/office/drawing/2014/main" id="{ADAE6983-C925-4C4F-9773-AD32CED9BAD9}"/>
              </a:ext>
            </a:extLst>
          </p:cNvPr>
          <p:cNvPicPr>
            <a:picLocks noChangeAspect="1"/>
          </p:cNvPicPr>
          <p:nvPr/>
        </p:nvPicPr>
        <p:blipFill>
          <a:blip r:embed="rId5"/>
          <a:stretch>
            <a:fillRect/>
          </a:stretch>
        </p:blipFill>
        <p:spPr>
          <a:xfrm>
            <a:off x="92305" y="3883843"/>
            <a:ext cx="4426346" cy="2786897"/>
          </a:xfrm>
          <a:prstGeom prst="rect">
            <a:avLst/>
          </a:prstGeom>
        </p:spPr>
      </p:pic>
      <p:pic>
        <p:nvPicPr>
          <p:cNvPr id="13" name="Picture 12">
            <a:extLst>
              <a:ext uri="{FF2B5EF4-FFF2-40B4-BE49-F238E27FC236}">
                <a16:creationId xmlns:a16="http://schemas.microsoft.com/office/drawing/2014/main" id="{A42D7395-C0C1-4086-B32F-B951DFCFB707}"/>
              </a:ext>
            </a:extLst>
          </p:cNvPr>
          <p:cNvPicPr>
            <a:picLocks noChangeAspect="1"/>
          </p:cNvPicPr>
          <p:nvPr/>
        </p:nvPicPr>
        <p:blipFill>
          <a:blip r:embed="rId6"/>
          <a:stretch>
            <a:fillRect/>
          </a:stretch>
        </p:blipFill>
        <p:spPr>
          <a:xfrm>
            <a:off x="7141839" y="16779"/>
            <a:ext cx="4371975" cy="2162175"/>
          </a:xfrm>
          <a:prstGeom prst="rect">
            <a:avLst/>
          </a:prstGeom>
        </p:spPr>
      </p:pic>
      <p:pic>
        <p:nvPicPr>
          <p:cNvPr id="15" name="Picture 14">
            <a:extLst>
              <a:ext uri="{FF2B5EF4-FFF2-40B4-BE49-F238E27FC236}">
                <a16:creationId xmlns:a16="http://schemas.microsoft.com/office/drawing/2014/main" id="{5C45098A-0E3A-414B-9043-D57BF29EA38F}"/>
              </a:ext>
            </a:extLst>
          </p:cNvPr>
          <p:cNvPicPr>
            <a:picLocks noChangeAspect="1"/>
          </p:cNvPicPr>
          <p:nvPr/>
        </p:nvPicPr>
        <p:blipFill>
          <a:blip r:embed="rId7"/>
          <a:stretch>
            <a:fillRect/>
          </a:stretch>
        </p:blipFill>
        <p:spPr>
          <a:xfrm>
            <a:off x="4186186" y="3626520"/>
            <a:ext cx="4667250" cy="1476375"/>
          </a:xfrm>
          <a:prstGeom prst="rect">
            <a:avLst/>
          </a:prstGeom>
        </p:spPr>
      </p:pic>
      <p:pic>
        <p:nvPicPr>
          <p:cNvPr id="17" name="Picture 16">
            <a:extLst>
              <a:ext uri="{FF2B5EF4-FFF2-40B4-BE49-F238E27FC236}">
                <a16:creationId xmlns:a16="http://schemas.microsoft.com/office/drawing/2014/main" id="{D9C56C3F-B9A7-474B-9EBD-29F637807BFE}"/>
              </a:ext>
            </a:extLst>
          </p:cNvPr>
          <p:cNvPicPr>
            <a:picLocks noChangeAspect="1"/>
          </p:cNvPicPr>
          <p:nvPr/>
        </p:nvPicPr>
        <p:blipFill>
          <a:blip r:embed="rId8"/>
          <a:stretch>
            <a:fillRect/>
          </a:stretch>
        </p:blipFill>
        <p:spPr>
          <a:xfrm>
            <a:off x="6748858" y="5122062"/>
            <a:ext cx="3914775" cy="1609725"/>
          </a:xfrm>
          <a:prstGeom prst="rect">
            <a:avLst/>
          </a:prstGeom>
        </p:spPr>
      </p:pic>
    </p:spTree>
    <p:extLst>
      <p:ext uri="{BB962C8B-B14F-4D97-AF65-F5344CB8AC3E}">
        <p14:creationId xmlns:p14="http://schemas.microsoft.com/office/powerpoint/2010/main" val="2515808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9BF1-3D4C-4DBA-8049-8FD39452638C}"/>
              </a:ext>
            </a:extLst>
          </p:cNvPr>
          <p:cNvSpPr>
            <a:spLocks noGrp="1"/>
          </p:cNvSpPr>
          <p:nvPr>
            <p:ph type="title"/>
          </p:nvPr>
        </p:nvSpPr>
        <p:spPr>
          <a:xfrm>
            <a:off x="913614" y="2316473"/>
            <a:ext cx="10515600" cy="1325563"/>
          </a:xfrm>
        </p:spPr>
        <p:txBody>
          <a:bodyPr/>
          <a:lstStyle/>
          <a:p>
            <a:pPr algn="ctr"/>
            <a:r>
              <a:rPr lang="en-IN" sz="5400" b="1" u="sng" dirty="0"/>
              <a:t>God Bless You!</a:t>
            </a:r>
          </a:p>
        </p:txBody>
      </p:sp>
    </p:spTree>
    <p:extLst>
      <p:ext uri="{BB962C8B-B14F-4D97-AF65-F5344CB8AC3E}">
        <p14:creationId xmlns:p14="http://schemas.microsoft.com/office/powerpoint/2010/main" val="271122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A4E9-23E0-4C84-A0D1-54C484DD598E}"/>
              </a:ext>
            </a:extLst>
          </p:cNvPr>
          <p:cNvSpPr>
            <a:spLocks noGrp="1"/>
          </p:cNvSpPr>
          <p:nvPr>
            <p:ph type="title"/>
          </p:nvPr>
        </p:nvSpPr>
        <p:spPr>
          <a:xfrm>
            <a:off x="960749" y="0"/>
            <a:ext cx="10515600" cy="1325563"/>
          </a:xfrm>
        </p:spPr>
        <p:txBody>
          <a:bodyPr/>
          <a:lstStyle/>
          <a:p>
            <a:pPr algn="ctr"/>
            <a:r>
              <a:rPr lang="en-US" b="1" u="sng" dirty="0"/>
              <a:t>Tools of Analysis of Financial Statements </a:t>
            </a:r>
            <a:endParaRPr lang="en-GB" b="1" u="sng" dirty="0"/>
          </a:p>
        </p:txBody>
      </p:sp>
      <p:sp>
        <p:nvSpPr>
          <p:cNvPr id="3" name="Content Placeholder 2">
            <a:extLst>
              <a:ext uri="{FF2B5EF4-FFF2-40B4-BE49-F238E27FC236}">
                <a16:creationId xmlns:a16="http://schemas.microsoft.com/office/drawing/2014/main" id="{DEDE598E-8FFB-4118-BFB5-3AA4A9A64921}"/>
              </a:ext>
            </a:extLst>
          </p:cNvPr>
          <p:cNvSpPr>
            <a:spLocks noGrp="1"/>
          </p:cNvSpPr>
          <p:nvPr>
            <p:ph idx="1"/>
          </p:nvPr>
        </p:nvSpPr>
        <p:spPr>
          <a:xfrm>
            <a:off x="263951" y="1517715"/>
            <a:ext cx="11698663" cy="5222450"/>
          </a:xfrm>
        </p:spPr>
        <p:txBody>
          <a:bodyPr>
            <a:normAutofit/>
          </a:bodyPr>
          <a:lstStyle/>
          <a:p>
            <a:r>
              <a:rPr lang="en-US" b="1" dirty="0"/>
              <a:t>2. Common Size Statements:</a:t>
            </a:r>
          </a:p>
          <a:p>
            <a:pPr marL="0" indent="0">
              <a:buNone/>
            </a:pPr>
            <a:r>
              <a:rPr lang="en-US" dirty="0"/>
              <a:t>These are the statements which indicate the relationship of different items of a financial statement with a common item by expressing each item as a percentage of that common item. The percentage thus calculated can be easily compared with the results of corresponding percentages of the previous year or of some other firms, as the numbers are brought to common base. Such statements also allow an analyst to compare the operating and financing characteristics of two companies of different sizes in the same industry. Thus, common size statements are useful, both, in intra-firm comparisons over different years and also in making inter-firm comparisons for the same year or for several years. This analysis is also known as ‘Vertical analysis’.</a:t>
            </a:r>
          </a:p>
          <a:p>
            <a:pPr marL="0" indent="0">
              <a:buNone/>
            </a:pPr>
            <a:r>
              <a:rPr lang="en-US" b="1" dirty="0"/>
              <a:t> </a:t>
            </a:r>
          </a:p>
        </p:txBody>
      </p:sp>
    </p:spTree>
    <p:extLst>
      <p:ext uri="{BB962C8B-B14F-4D97-AF65-F5344CB8AC3E}">
        <p14:creationId xmlns:p14="http://schemas.microsoft.com/office/powerpoint/2010/main" val="102046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A4E9-23E0-4C84-A0D1-54C484DD598E}"/>
              </a:ext>
            </a:extLst>
          </p:cNvPr>
          <p:cNvSpPr>
            <a:spLocks noGrp="1"/>
          </p:cNvSpPr>
          <p:nvPr>
            <p:ph type="title"/>
          </p:nvPr>
        </p:nvSpPr>
        <p:spPr>
          <a:xfrm>
            <a:off x="960749" y="0"/>
            <a:ext cx="10515600" cy="1325563"/>
          </a:xfrm>
        </p:spPr>
        <p:txBody>
          <a:bodyPr/>
          <a:lstStyle/>
          <a:p>
            <a:pPr algn="ctr"/>
            <a:r>
              <a:rPr lang="en-US" b="1" u="sng" dirty="0"/>
              <a:t>Tools of Analysis of Financial Statements </a:t>
            </a:r>
            <a:endParaRPr lang="en-GB" b="1" u="sng" dirty="0"/>
          </a:p>
        </p:txBody>
      </p:sp>
      <p:sp>
        <p:nvSpPr>
          <p:cNvPr id="3" name="Content Placeholder 2">
            <a:extLst>
              <a:ext uri="{FF2B5EF4-FFF2-40B4-BE49-F238E27FC236}">
                <a16:creationId xmlns:a16="http://schemas.microsoft.com/office/drawing/2014/main" id="{DEDE598E-8FFB-4118-BFB5-3AA4A9A64921}"/>
              </a:ext>
            </a:extLst>
          </p:cNvPr>
          <p:cNvSpPr>
            <a:spLocks noGrp="1"/>
          </p:cNvSpPr>
          <p:nvPr>
            <p:ph idx="1"/>
          </p:nvPr>
        </p:nvSpPr>
        <p:spPr>
          <a:xfrm>
            <a:off x="263951" y="1574275"/>
            <a:ext cx="11698663" cy="5165889"/>
          </a:xfrm>
        </p:spPr>
        <p:txBody>
          <a:bodyPr>
            <a:normAutofit/>
          </a:bodyPr>
          <a:lstStyle/>
          <a:p>
            <a:pPr marL="0" indent="0">
              <a:buNone/>
            </a:pPr>
            <a:r>
              <a:rPr lang="en-US" b="1" dirty="0"/>
              <a:t>3. Trend Analysis: </a:t>
            </a:r>
          </a:p>
          <a:p>
            <a:pPr marL="0" indent="0">
              <a:buNone/>
            </a:pPr>
            <a:r>
              <a:rPr lang="en-US" dirty="0"/>
              <a:t>It is a technique of studying the operational results and financial position over a series of years. Using the previous years’ data of a business enterprise, trend analysis can be done to observe the percentage changes over time in the selected data. The trend percentage is the percentage relationship, in which each item of different years bear to the same item in the base year. Trend analysis is important because, with its long run view, it may point to basic changes in the nature of the business. By looking at a trend in a particular ratio, one may find whether the ratio is falling, rising or remaining relatively constant. From this observation, a problem is detected or the sign of good or poor management is detected.</a:t>
            </a:r>
          </a:p>
        </p:txBody>
      </p:sp>
    </p:spTree>
    <p:extLst>
      <p:ext uri="{BB962C8B-B14F-4D97-AF65-F5344CB8AC3E}">
        <p14:creationId xmlns:p14="http://schemas.microsoft.com/office/powerpoint/2010/main" val="393580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A4E9-23E0-4C84-A0D1-54C484DD598E}"/>
              </a:ext>
            </a:extLst>
          </p:cNvPr>
          <p:cNvSpPr>
            <a:spLocks noGrp="1"/>
          </p:cNvSpPr>
          <p:nvPr>
            <p:ph type="title"/>
          </p:nvPr>
        </p:nvSpPr>
        <p:spPr>
          <a:xfrm>
            <a:off x="960749" y="0"/>
            <a:ext cx="10515600" cy="1018095"/>
          </a:xfrm>
        </p:spPr>
        <p:txBody>
          <a:bodyPr/>
          <a:lstStyle/>
          <a:p>
            <a:pPr algn="ctr"/>
            <a:r>
              <a:rPr lang="en-US" b="1" u="sng" dirty="0"/>
              <a:t>Tools of Analysis of Financial Statements </a:t>
            </a:r>
            <a:endParaRPr lang="en-GB" b="1" u="sng" dirty="0"/>
          </a:p>
        </p:txBody>
      </p:sp>
      <p:sp>
        <p:nvSpPr>
          <p:cNvPr id="3" name="Content Placeholder 2">
            <a:extLst>
              <a:ext uri="{FF2B5EF4-FFF2-40B4-BE49-F238E27FC236}">
                <a16:creationId xmlns:a16="http://schemas.microsoft.com/office/drawing/2014/main" id="{DEDE598E-8FFB-4118-BFB5-3AA4A9A64921}"/>
              </a:ext>
            </a:extLst>
          </p:cNvPr>
          <p:cNvSpPr>
            <a:spLocks noGrp="1"/>
          </p:cNvSpPr>
          <p:nvPr>
            <p:ph idx="1"/>
          </p:nvPr>
        </p:nvSpPr>
        <p:spPr>
          <a:xfrm>
            <a:off x="263951" y="1325563"/>
            <a:ext cx="11698663" cy="5414601"/>
          </a:xfrm>
        </p:spPr>
        <p:txBody>
          <a:bodyPr>
            <a:normAutofit fontScale="92500" lnSpcReduction="10000"/>
          </a:bodyPr>
          <a:lstStyle/>
          <a:p>
            <a:pPr marL="0" indent="0">
              <a:buNone/>
            </a:pPr>
            <a:r>
              <a:rPr lang="en-US" b="1" dirty="0"/>
              <a:t>4. Ratio Analysis: </a:t>
            </a:r>
            <a:r>
              <a:rPr lang="en-US" dirty="0"/>
              <a:t>It describes the significant relationship which exists between various items of a balance sheet and a statement of profit and loss of a firm. As a technique of financial analysis, accounting ratios measure the comparative significance of the individual items of the income and position statements. It is possible to assess the profitability, solvency and efficiency of an enterprise through the technique of ratio analysis. </a:t>
            </a:r>
          </a:p>
          <a:p>
            <a:pPr marL="0" indent="0">
              <a:buNone/>
            </a:pPr>
            <a:r>
              <a:rPr lang="en-US" b="1" dirty="0"/>
              <a:t>5. Cash Flow Analysis:</a:t>
            </a:r>
            <a:r>
              <a:rPr lang="en-US" dirty="0"/>
              <a:t> It refers to the analysis of actual movement of cash into and out of an </a:t>
            </a:r>
            <a:r>
              <a:rPr lang="en-US" dirty="0" err="1"/>
              <a:t>organisation</a:t>
            </a:r>
            <a:r>
              <a:rPr lang="en-US" dirty="0"/>
              <a:t>. The flow of cash into the business is called as cash inflow or positive cash flow and the flow of cash out of the firm is called as cash outflow or a negative cash flow. The difference between the inflow and outflow of cash is the net cash flow. Cash flow statement is prepared to project the manner in which the cash has been received and has been </a:t>
            </a:r>
            <a:r>
              <a:rPr lang="en-US" dirty="0" err="1"/>
              <a:t>utilised</a:t>
            </a:r>
            <a:r>
              <a:rPr lang="en-US" dirty="0"/>
              <a:t> during an accounting year as it shows the sources of cash receipts and also the purposes for which payments are made. Thus, it </a:t>
            </a:r>
            <a:r>
              <a:rPr lang="en-US" dirty="0" err="1"/>
              <a:t>summarises</a:t>
            </a:r>
            <a:r>
              <a:rPr lang="en-US" dirty="0"/>
              <a:t> the causes for the changes in cash position of a business enterprise between dates of two balance sheets.</a:t>
            </a:r>
            <a:endParaRPr lang="en-GB" dirty="0"/>
          </a:p>
        </p:txBody>
      </p:sp>
    </p:spTree>
    <p:extLst>
      <p:ext uri="{BB962C8B-B14F-4D97-AF65-F5344CB8AC3E}">
        <p14:creationId xmlns:p14="http://schemas.microsoft.com/office/powerpoint/2010/main" val="349048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4448</Words>
  <Application>Microsoft Office PowerPoint</Application>
  <PresentationFormat>Widescreen</PresentationFormat>
  <Paragraphs>282</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Analysis of Financial Statements </vt:lpstr>
      <vt:lpstr>Analysis of Financial Statements </vt:lpstr>
      <vt:lpstr>Significance of Analysis of Financial Statements </vt:lpstr>
      <vt:lpstr>Significance of Analysis of Financial Statements </vt:lpstr>
      <vt:lpstr>Significance of Analysis of Financial Statements </vt:lpstr>
      <vt:lpstr>Tools of Analysis of Financial Statements </vt:lpstr>
      <vt:lpstr>Tools of Analysis of Financial Statements </vt:lpstr>
      <vt:lpstr>Tools of Analysis of Financial Statements </vt:lpstr>
      <vt:lpstr>Tools of Analysis of Financial Statements </vt:lpstr>
      <vt:lpstr>Ratio Analysis</vt:lpstr>
      <vt:lpstr>Meaning of Accounting Ratios</vt:lpstr>
      <vt:lpstr>Objectives of Ratio Analysis</vt:lpstr>
      <vt:lpstr>Advantages of Ratio Analysis</vt:lpstr>
      <vt:lpstr>Limitations of Ratio Analysis</vt:lpstr>
      <vt:lpstr>Limitations of Ratio Analysis</vt:lpstr>
      <vt:lpstr>Types of Ratios</vt:lpstr>
      <vt:lpstr>Types of Ratios</vt:lpstr>
      <vt:lpstr>Types of Ratios</vt:lpstr>
      <vt:lpstr>Liquidity Ratios</vt:lpstr>
      <vt:lpstr>Current  Ratio</vt:lpstr>
      <vt:lpstr>Question:</vt:lpstr>
      <vt:lpstr>Liquidity Ratios</vt:lpstr>
      <vt:lpstr>PowerPoint Presentation</vt:lpstr>
      <vt:lpstr>Question:</vt:lpstr>
      <vt:lpstr>Solution:</vt:lpstr>
      <vt:lpstr>Question:</vt:lpstr>
      <vt:lpstr>Solution:</vt:lpstr>
      <vt:lpstr>PowerPoint Presentation</vt:lpstr>
      <vt:lpstr>Solution:</vt:lpstr>
      <vt:lpstr>Solvency Ratios (long term solvency )</vt:lpstr>
      <vt:lpstr>Solvency Ratios</vt:lpstr>
      <vt:lpstr>Debt-Equity Ratio </vt:lpstr>
      <vt:lpstr>PowerPoint Presentation</vt:lpstr>
      <vt:lpstr>PowerPoint Presentation</vt:lpstr>
      <vt:lpstr>Solvency Ratios</vt:lpstr>
      <vt:lpstr>Solvency Ratios</vt:lpstr>
      <vt:lpstr>Solvency Ratios</vt:lpstr>
      <vt:lpstr>Question:</vt:lpstr>
      <vt:lpstr>Solution:</vt:lpstr>
      <vt:lpstr>Solution: (Continued)</vt:lpstr>
      <vt:lpstr>Solution: (Continued)</vt:lpstr>
      <vt:lpstr>Question:</vt:lpstr>
      <vt:lpstr>PowerPoint Presentation</vt:lpstr>
      <vt:lpstr>Activity (or Turnover) Ratio</vt:lpstr>
      <vt:lpstr>Activity (or Turnover) Ratio</vt:lpstr>
      <vt:lpstr>Activity (or Turnover) Ratio</vt:lpstr>
      <vt:lpstr>Activity (or Turnover) Ratio</vt:lpstr>
      <vt:lpstr>Activity (or Turnover) Ratio</vt:lpstr>
      <vt:lpstr>Net Assets or Capital Employed Turnover Ratio </vt:lpstr>
      <vt:lpstr>Question:</vt:lpstr>
      <vt:lpstr>Solution:</vt:lpstr>
      <vt:lpstr>Question: </vt:lpstr>
      <vt:lpstr>Solution: </vt:lpstr>
      <vt:lpstr>Solution: (Continued)</vt:lpstr>
      <vt:lpstr>Profitability Ratios</vt:lpstr>
      <vt:lpstr>Profitability Ratios</vt:lpstr>
      <vt:lpstr>Profitability Ratios</vt:lpstr>
      <vt:lpstr>Question:</vt:lpstr>
      <vt:lpstr>Solution:</vt:lpstr>
      <vt:lpstr>Profitability Ratios</vt:lpstr>
      <vt:lpstr>Profitability Ratios</vt:lpstr>
      <vt:lpstr>Profitability Ratios</vt:lpstr>
      <vt:lpstr>Question:</vt:lpstr>
      <vt:lpstr>Solution:</vt:lpstr>
      <vt:lpstr>Solution:</vt:lpstr>
      <vt:lpstr>Question:</vt:lpstr>
      <vt:lpstr>PowerPoint Presentation</vt:lpstr>
      <vt:lpstr>PowerPoint Presentation</vt:lpstr>
      <vt:lpstr>God Bless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 Analysis</dc:title>
  <dc:creator>Sakshi Kukreja</dc:creator>
  <cp:lastModifiedBy>Sakshi Kukreja</cp:lastModifiedBy>
  <cp:revision>27</cp:revision>
  <dcterms:created xsi:type="dcterms:W3CDTF">2018-10-02T12:24:24Z</dcterms:created>
  <dcterms:modified xsi:type="dcterms:W3CDTF">2021-02-09T02:18:40Z</dcterms:modified>
</cp:coreProperties>
</file>