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Montserrat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e485058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e485058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e485058c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e485058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e485058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e485058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e485058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e485058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e1721ba2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e1721ba2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e1721ba2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e1721ba2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e1721ba2d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e1721ba2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e5f1f98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e5f1f98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e268ce7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e268ce7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e268ce7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e268ce7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c09ad6f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c09ad6f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c09ad6f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c09ad6f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Simulating Diffraction with Python</a:t>
            </a:r>
            <a:endParaRPr/>
          </a:p>
        </p:txBody>
      </p:sp>
      <p:sp>
        <p:nvSpPr>
          <p:cNvPr id="87" name="Google Shape;87;p13"/>
          <p:cNvSpPr txBox="1"/>
          <p:nvPr>
            <p:ph idx="1" type="subTitle"/>
          </p:nvPr>
        </p:nvSpPr>
        <p:spPr>
          <a:xfrm>
            <a:off x="818300" y="3269650"/>
            <a:ext cx="4607400" cy="111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EP-204 OPTICS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Aditya Singh 2K19/EP/005</a:t>
            </a:r>
            <a:endParaRPr/>
          </a:p>
          <a:p>
            <a:pPr indent="0" lvl="0" marL="0" rtl="0" algn="l">
              <a:spcBef>
                <a:spcPts val="0"/>
              </a:spcBef>
              <a:spcAft>
                <a:spcPts val="0"/>
              </a:spcAft>
              <a:buNone/>
            </a:pPr>
            <a:r>
              <a:rPr lang="en"/>
              <a:t>Anshul Satija 2K19/EP/018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Packages</a:t>
            </a:r>
            <a:endParaRPr/>
          </a:p>
        </p:txBody>
      </p:sp>
      <p:sp>
        <p:nvSpPr>
          <p:cNvPr id="148" name="Google Shape;148;p22"/>
          <p:cNvSpPr txBox="1"/>
          <p:nvPr>
            <p:ph idx="1" type="body"/>
          </p:nvPr>
        </p:nvSpPr>
        <p:spPr>
          <a:xfrm>
            <a:off x="729450" y="2078875"/>
            <a:ext cx="7688700" cy="26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Diffractio is a Python library for Diffraction and Interference Optics.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Additional packages :</a:t>
            </a:r>
            <a:endParaRPr/>
          </a:p>
          <a:p>
            <a:pPr indent="-311150" lvl="0" marL="457200" rtl="0" algn="l">
              <a:spcBef>
                <a:spcPts val="1200"/>
              </a:spcBef>
              <a:spcAft>
                <a:spcPts val="0"/>
              </a:spcAft>
              <a:buSzPts val="1300"/>
              <a:buChar char="●"/>
            </a:pPr>
            <a:r>
              <a:rPr lang="en"/>
              <a:t>hickle (</a:t>
            </a:r>
            <a:r>
              <a:rPr lang="en" sz="1200">
                <a:solidFill>
                  <a:srgbClr val="464646"/>
                </a:solidFill>
                <a:highlight>
                  <a:srgbClr val="FDFDFD"/>
                </a:highlight>
                <a:latin typeface="Arial"/>
                <a:ea typeface="Arial"/>
                <a:cs typeface="Arial"/>
                <a:sym typeface="Arial"/>
              </a:rPr>
              <a:t>dumping python variables to HDF5 files, and allows for transparent compression of your data)</a:t>
            </a:r>
            <a:endParaRPr/>
          </a:p>
          <a:p>
            <a:pPr indent="-311150" lvl="0" marL="457200" rtl="0" algn="l">
              <a:spcBef>
                <a:spcPts val="0"/>
              </a:spcBef>
              <a:spcAft>
                <a:spcPts val="0"/>
              </a:spcAft>
              <a:buSzPts val="1300"/>
              <a:buChar char="●"/>
            </a:pPr>
            <a:r>
              <a:rPr lang="en"/>
              <a:t>mayavi</a:t>
            </a:r>
            <a:r>
              <a:rPr lang="en"/>
              <a:t> (</a:t>
            </a:r>
            <a:r>
              <a:rPr lang="en" sz="1200">
                <a:solidFill>
                  <a:srgbClr val="464646"/>
                </a:solidFill>
                <a:highlight>
                  <a:srgbClr val="FDFDFD"/>
                </a:highlight>
                <a:latin typeface="Arial"/>
                <a:ea typeface="Arial"/>
                <a:cs typeface="Arial"/>
                <a:sym typeface="Arial"/>
              </a:rPr>
              <a:t>tool for 2-D and 3-D scientific data visualization)</a:t>
            </a:r>
            <a:endParaRPr/>
          </a:p>
          <a:p>
            <a:pPr indent="-311150" lvl="0" marL="457200" rtl="0" algn="l">
              <a:spcBef>
                <a:spcPts val="0"/>
              </a:spcBef>
              <a:spcAft>
                <a:spcPts val="0"/>
              </a:spcAft>
              <a:buSzPts val="1300"/>
              <a:buChar char="●"/>
            </a:pPr>
            <a:r>
              <a:rPr lang="en"/>
              <a:t>py-pol</a:t>
            </a:r>
            <a:r>
              <a:rPr lang="en"/>
              <a:t> (</a:t>
            </a:r>
            <a:r>
              <a:rPr lang="en" sz="1200">
                <a:solidFill>
                  <a:srgbClr val="464646"/>
                </a:solidFill>
                <a:highlight>
                  <a:srgbClr val="FDFDFD"/>
                </a:highlight>
                <a:latin typeface="Arial"/>
                <a:ea typeface="Arial"/>
                <a:cs typeface="Arial"/>
                <a:sym typeface="Arial"/>
              </a:rPr>
              <a:t>library for Jones and Stokes-Mueller polarization optics)</a:t>
            </a:r>
            <a:endParaRPr/>
          </a:p>
        </p:txBody>
      </p:sp>
      <p:pic>
        <p:nvPicPr>
          <p:cNvPr id="149" name="Google Shape;149;p22"/>
          <p:cNvPicPr preferRelativeResize="0"/>
          <p:nvPr/>
        </p:nvPicPr>
        <p:blipFill>
          <a:blip r:embed="rId3">
            <a:alphaModFix/>
          </a:blip>
          <a:stretch>
            <a:fillRect/>
          </a:stretch>
        </p:blipFill>
        <p:spPr>
          <a:xfrm>
            <a:off x="857400" y="2622125"/>
            <a:ext cx="2369700" cy="46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7650" y="1382950"/>
            <a:ext cx="3267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for Simulation</a:t>
            </a:r>
            <a:endParaRPr/>
          </a:p>
        </p:txBody>
      </p:sp>
      <p:sp>
        <p:nvSpPr>
          <p:cNvPr id="155" name="Google Shape;155;p23"/>
          <p:cNvSpPr txBox="1"/>
          <p:nvPr>
            <p:ph idx="1" type="body"/>
          </p:nvPr>
        </p:nvSpPr>
        <p:spPr>
          <a:xfrm>
            <a:off x="727650" y="2244325"/>
            <a:ext cx="7688700" cy="1992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Font typeface="Montserrat Medium"/>
              <a:buChar char="➔"/>
            </a:pPr>
            <a:r>
              <a:rPr lang="en" sz="1500">
                <a:solidFill>
                  <a:srgbClr val="000000"/>
                </a:solidFill>
                <a:latin typeface="Montserrat Medium"/>
                <a:ea typeface="Montserrat Medium"/>
                <a:cs typeface="Montserrat Medium"/>
                <a:sym typeface="Montserrat Medium"/>
              </a:rPr>
              <a:t>Define linear vector in x and y planes.</a:t>
            </a:r>
            <a:endParaRPr sz="1500">
              <a:solidFill>
                <a:srgbClr val="000000"/>
              </a:solidFill>
              <a:latin typeface="Montserrat Medium"/>
              <a:ea typeface="Montserrat Medium"/>
              <a:cs typeface="Montserrat Medium"/>
              <a:sym typeface="Montserrat Medium"/>
            </a:endParaRPr>
          </a:p>
          <a:p>
            <a:pPr indent="-323850" lvl="0" marL="457200" rtl="0" algn="l">
              <a:lnSpc>
                <a:spcPct val="150000"/>
              </a:lnSpc>
              <a:spcBef>
                <a:spcPts val="0"/>
              </a:spcBef>
              <a:spcAft>
                <a:spcPts val="0"/>
              </a:spcAft>
              <a:buClr>
                <a:srgbClr val="000000"/>
              </a:buClr>
              <a:buSzPts val="1500"/>
              <a:buFont typeface="Montserrat Medium"/>
              <a:buChar char="➔"/>
            </a:pPr>
            <a:r>
              <a:rPr lang="en" sz="1500">
                <a:solidFill>
                  <a:srgbClr val="000000"/>
                </a:solidFill>
                <a:latin typeface="Montserrat Medium"/>
                <a:ea typeface="Montserrat Medium"/>
                <a:cs typeface="Montserrat Medium"/>
                <a:sym typeface="Montserrat Medium"/>
              </a:rPr>
              <a:t>Use module Scalar_source_XY with a defined wavelength.</a:t>
            </a:r>
            <a:endParaRPr sz="1500">
              <a:solidFill>
                <a:srgbClr val="000000"/>
              </a:solidFill>
              <a:latin typeface="Montserrat Medium"/>
              <a:ea typeface="Montserrat Medium"/>
              <a:cs typeface="Montserrat Medium"/>
              <a:sym typeface="Montserrat Medium"/>
            </a:endParaRPr>
          </a:p>
          <a:p>
            <a:pPr indent="-323850" lvl="0" marL="457200" rtl="0" algn="l">
              <a:lnSpc>
                <a:spcPct val="150000"/>
              </a:lnSpc>
              <a:spcBef>
                <a:spcPts val="0"/>
              </a:spcBef>
              <a:spcAft>
                <a:spcPts val="0"/>
              </a:spcAft>
              <a:buClr>
                <a:srgbClr val="000000"/>
              </a:buClr>
              <a:buSzPts val="1500"/>
              <a:buFont typeface="Montserrat Medium"/>
              <a:buChar char="➔"/>
            </a:pPr>
            <a:r>
              <a:rPr lang="en" sz="1500">
                <a:solidFill>
                  <a:srgbClr val="000000"/>
                </a:solidFill>
                <a:latin typeface="Montserrat Medium"/>
                <a:ea typeface="Montserrat Medium"/>
                <a:cs typeface="Montserrat Medium"/>
                <a:sym typeface="Montserrat Medium"/>
              </a:rPr>
              <a:t>Create of Mask of any shape of desire (eg. slit or a circle), and </a:t>
            </a:r>
            <a:r>
              <a:rPr lang="en" sz="1500">
                <a:solidFill>
                  <a:srgbClr val="000000"/>
                </a:solidFill>
                <a:latin typeface="Montserrat Medium"/>
                <a:ea typeface="Montserrat Medium"/>
                <a:cs typeface="Montserrat Medium"/>
                <a:sym typeface="Montserrat Medium"/>
              </a:rPr>
              <a:t>multiply</a:t>
            </a:r>
            <a:r>
              <a:rPr lang="en" sz="1500">
                <a:solidFill>
                  <a:srgbClr val="000000"/>
                </a:solidFill>
                <a:latin typeface="Montserrat Medium"/>
                <a:ea typeface="Montserrat Medium"/>
                <a:cs typeface="Montserrat Medium"/>
                <a:sym typeface="Montserrat Medium"/>
              </a:rPr>
              <a:t> with scalar source.</a:t>
            </a:r>
            <a:endParaRPr sz="1500">
              <a:solidFill>
                <a:srgbClr val="000000"/>
              </a:solidFill>
              <a:latin typeface="Montserrat Medium"/>
              <a:ea typeface="Montserrat Medium"/>
              <a:cs typeface="Montserrat Medium"/>
              <a:sym typeface="Montserrat Medium"/>
            </a:endParaRPr>
          </a:p>
          <a:p>
            <a:pPr indent="-323850" lvl="0" marL="457200" rtl="0" algn="l">
              <a:lnSpc>
                <a:spcPct val="150000"/>
              </a:lnSpc>
              <a:spcBef>
                <a:spcPts val="0"/>
              </a:spcBef>
              <a:spcAft>
                <a:spcPts val="0"/>
              </a:spcAft>
              <a:buClr>
                <a:srgbClr val="000000"/>
              </a:buClr>
              <a:buSzPts val="1500"/>
              <a:buFont typeface="Montserrat Medium"/>
              <a:buChar char="➔"/>
            </a:pPr>
            <a:r>
              <a:rPr lang="en" sz="1500">
                <a:solidFill>
                  <a:srgbClr val="000000"/>
                </a:solidFill>
                <a:latin typeface="Montserrat Medium"/>
                <a:ea typeface="Montserrat Medium"/>
                <a:cs typeface="Montserrat Medium"/>
                <a:sym typeface="Montserrat Medium"/>
              </a:rPr>
              <a:t>Define various fields around mask and plot the results</a:t>
            </a:r>
            <a:endParaRPr sz="15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40175" y="1372225"/>
            <a:ext cx="2121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Astigmatism</a:t>
            </a:r>
            <a:endParaRPr/>
          </a:p>
        </p:txBody>
      </p:sp>
      <p:sp>
        <p:nvSpPr>
          <p:cNvPr id="161" name="Google Shape;161;p24"/>
          <p:cNvSpPr txBox="1"/>
          <p:nvPr>
            <p:ph idx="1" type="body"/>
          </p:nvPr>
        </p:nvSpPr>
        <p:spPr>
          <a:xfrm>
            <a:off x="684725" y="1994775"/>
            <a:ext cx="4521900" cy="3148800"/>
          </a:xfrm>
          <a:prstGeom prst="rect">
            <a:avLst/>
          </a:prstGeom>
        </p:spPr>
        <p:txBody>
          <a:bodyPr anchorCtr="0" anchor="t" bIns="91425" lIns="91425" spcFirstLastPara="1" rIns="91425" wrap="square" tIns="91425">
            <a:normAutofit fontScale="85000" lnSpcReduction="10000"/>
          </a:bodyPr>
          <a:lstStyle/>
          <a:p>
            <a:pPr indent="0" lvl="0" marL="0" rtl="0" algn="just">
              <a:lnSpc>
                <a:spcPct val="150000"/>
              </a:lnSpc>
              <a:spcBef>
                <a:spcPts val="0"/>
              </a:spcBef>
              <a:spcAft>
                <a:spcPts val="0"/>
              </a:spcAft>
              <a:buNone/>
            </a:pPr>
            <a:r>
              <a:rPr lang="en" sz="1525">
                <a:solidFill>
                  <a:srgbClr val="000000"/>
                </a:solidFill>
                <a:latin typeface="Montserrat Medium"/>
                <a:ea typeface="Montserrat Medium"/>
                <a:cs typeface="Montserrat Medium"/>
                <a:sym typeface="Montserrat Medium"/>
              </a:rPr>
              <a:t>Astigmatism is a type of refractive error in which the eye does not focus light evenly on the retina. This results in distorted or blurred vision at any distance.</a:t>
            </a:r>
            <a:endParaRPr sz="1525">
              <a:solidFill>
                <a:srgbClr val="000000"/>
              </a:solidFill>
              <a:latin typeface="Montserrat Medium"/>
              <a:ea typeface="Montserrat Medium"/>
              <a:cs typeface="Montserrat Medium"/>
              <a:sym typeface="Montserrat Medium"/>
            </a:endParaRPr>
          </a:p>
          <a:p>
            <a:pPr indent="0" lvl="0" marL="0" rtl="0" algn="just">
              <a:lnSpc>
                <a:spcPct val="150000"/>
              </a:lnSpc>
              <a:spcBef>
                <a:spcPts val="1200"/>
              </a:spcBef>
              <a:spcAft>
                <a:spcPts val="0"/>
              </a:spcAft>
              <a:buNone/>
            </a:pPr>
            <a:r>
              <a:rPr lang="en" sz="1525">
                <a:solidFill>
                  <a:srgbClr val="000000"/>
                </a:solidFill>
                <a:latin typeface="Montserrat Medium"/>
                <a:ea typeface="Montserrat Medium"/>
                <a:cs typeface="Montserrat Medium"/>
                <a:sym typeface="Montserrat Medium"/>
              </a:rPr>
              <a:t>The cause of astigmatism is unclear, however it is believed to be partly related to genetic factors. The underlying mechanism involves an irregular curvature of the cornea or abnormalities in the lens of the eye. Diagnosis is by an eye examination.</a:t>
            </a:r>
            <a:endParaRPr baseline="30000" sz="1525">
              <a:solidFill>
                <a:srgbClr val="000000"/>
              </a:solidFill>
              <a:latin typeface="Montserrat Medium"/>
              <a:ea typeface="Montserrat Medium"/>
              <a:cs typeface="Montserrat Medium"/>
              <a:sym typeface="Montserrat Medium"/>
            </a:endParaRPr>
          </a:p>
          <a:p>
            <a:pPr indent="0" lvl="0" marL="0" rtl="0" algn="l">
              <a:lnSpc>
                <a:spcPct val="150000"/>
              </a:lnSpc>
              <a:spcBef>
                <a:spcPts val="1200"/>
              </a:spcBef>
              <a:spcAft>
                <a:spcPts val="1200"/>
              </a:spcAft>
              <a:buNone/>
            </a:pPr>
            <a:r>
              <a:t/>
            </a:r>
            <a:endParaRPr/>
          </a:p>
        </p:txBody>
      </p:sp>
      <p:pic>
        <p:nvPicPr>
          <p:cNvPr id="162" name="Google Shape;162;p24"/>
          <p:cNvPicPr preferRelativeResize="0"/>
          <p:nvPr/>
        </p:nvPicPr>
        <p:blipFill>
          <a:blip r:embed="rId3">
            <a:alphaModFix/>
          </a:blip>
          <a:stretch>
            <a:fillRect/>
          </a:stretch>
        </p:blipFill>
        <p:spPr>
          <a:xfrm>
            <a:off x="5631875" y="1635800"/>
            <a:ext cx="3076575" cy="230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t>THANK YOU</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89775" y="1431950"/>
            <a:ext cx="360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Diffraction Pattern</a:t>
            </a:r>
            <a:endParaRPr/>
          </a:p>
        </p:txBody>
      </p:sp>
      <p:sp>
        <p:nvSpPr>
          <p:cNvPr id="93" name="Google Shape;93;p14"/>
          <p:cNvSpPr txBox="1"/>
          <p:nvPr>
            <p:ph idx="1" type="body"/>
          </p:nvPr>
        </p:nvSpPr>
        <p:spPr>
          <a:xfrm>
            <a:off x="789775" y="2368150"/>
            <a:ext cx="7688700" cy="25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FFFF"/>
                </a:highlight>
                <a:latin typeface="Montserrat Medium"/>
                <a:ea typeface="Montserrat Medium"/>
                <a:cs typeface="Montserrat Medium"/>
                <a:sym typeface="Montserrat Medium"/>
              </a:rPr>
              <a:t>Diffraction is the spreading out of waves as they pass through an aperture or around objects. It occurs when the size of the aperture or obstacle is of the same order of magnitude as the wavelength of the incident wave.</a:t>
            </a:r>
            <a:endParaRPr>
              <a:solidFill>
                <a:srgbClr val="000000"/>
              </a:solidFill>
              <a:highlight>
                <a:srgbClr val="FFFFFF"/>
              </a:highlight>
              <a:latin typeface="Montserrat Medium"/>
              <a:ea typeface="Montserrat Medium"/>
              <a:cs typeface="Montserrat Medium"/>
              <a:sym typeface="Montserrat Medium"/>
            </a:endParaRPr>
          </a:p>
          <a:p>
            <a:pPr indent="0" lvl="0" marL="0" rtl="0" algn="l">
              <a:spcBef>
                <a:spcPts val="1200"/>
              </a:spcBef>
              <a:spcAft>
                <a:spcPts val="0"/>
              </a:spcAft>
              <a:buNone/>
            </a:pPr>
            <a:r>
              <a:rPr lang="en">
                <a:solidFill>
                  <a:srgbClr val="000000"/>
                </a:solidFill>
                <a:latin typeface="Montserrat Medium"/>
                <a:ea typeface="Montserrat Medium"/>
                <a:cs typeface="Montserrat Medium"/>
                <a:sym typeface="Montserrat Medium"/>
              </a:rPr>
              <a:t>A single slit placed between a distant light source and a screen produces a diffraction pattern.</a:t>
            </a:r>
            <a:endParaRPr>
              <a:solidFill>
                <a:srgbClr val="000000"/>
              </a:solidFill>
              <a:latin typeface="Montserrat Medium"/>
              <a:ea typeface="Montserrat Medium"/>
              <a:cs typeface="Montserrat Medium"/>
              <a:sym typeface="Montserrat Medium"/>
            </a:endParaRPr>
          </a:p>
          <a:p>
            <a:pPr indent="-311150" lvl="0" marL="457200" rtl="0" algn="l">
              <a:spcBef>
                <a:spcPts val="1200"/>
              </a:spcBef>
              <a:spcAft>
                <a:spcPts val="0"/>
              </a:spcAft>
              <a:buClr>
                <a:srgbClr val="000000"/>
              </a:buClr>
              <a:buSzPts val="1300"/>
              <a:buFont typeface="Montserrat Medium"/>
              <a:buChar char="➔"/>
            </a:pPr>
            <a:r>
              <a:rPr lang="en">
                <a:solidFill>
                  <a:srgbClr val="000000"/>
                </a:solidFill>
                <a:latin typeface="Montserrat Medium"/>
                <a:ea typeface="Montserrat Medium"/>
                <a:cs typeface="Montserrat Medium"/>
                <a:sym typeface="Montserrat Medium"/>
              </a:rPr>
              <a:t>It will have a broad, intense central band, called the central maximum</a:t>
            </a:r>
            <a:endParaRPr>
              <a:solidFill>
                <a:srgbClr val="000000"/>
              </a:solidFill>
              <a:latin typeface="Montserrat Medium"/>
              <a:ea typeface="Montserrat Medium"/>
              <a:cs typeface="Montserrat Medium"/>
              <a:sym typeface="Montserrat Medium"/>
            </a:endParaRPr>
          </a:p>
          <a:p>
            <a:pPr indent="-311150" lvl="0" marL="457200" rtl="0" algn="l">
              <a:spcBef>
                <a:spcPts val="0"/>
              </a:spcBef>
              <a:spcAft>
                <a:spcPts val="0"/>
              </a:spcAft>
              <a:buClr>
                <a:srgbClr val="000000"/>
              </a:buClr>
              <a:buSzPts val="1300"/>
              <a:buFont typeface="Montserrat Medium"/>
              <a:buChar char="➔"/>
            </a:pPr>
            <a:r>
              <a:rPr lang="en">
                <a:solidFill>
                  <a:srgbClr val="000000"/>
                </a:solidFill>
                <a:latin typeface="Montserrat Medium"/>
                <a:ea typeface="Montserrat Medium"/>
                <a:cs typeface="Montserrat Medium"/>
                <a:sym typeface="Montserrat Medium"/>
              </a:rPr>
              <a:t>The central band will be flanked by a series of narrower, less intense secondary bands, called side maxima or secondary maxima</a:t>
            </a:r>
            <a:endParaRPr>
              <a:solidFill>
                <a:srgbClr val="000000"/>
              </a:solidFill>
              <a:latin typeface="Montserrat Medium"/>
              <a:ea typeface="Montserrat Medium"/>
              <a:cs typeface="Montserrat Medium"/>
              <a:sym typeface="Montserrat Medium"/>
            </a:endParaRPr>
          </a:p>
          <a:p>
            <a:pPr indent="-311150" lvl="0" marL="457200" rtl="0" algn="l">
              <a:spcBef>
                <a:spcPts val="0"/>
              </a:spcBef>
              <a:spcAft>
                <a:spcPts val="0"/>
              </a:spcAft>
              <a:buClr>
                <a:srgbClr val="000000"/>
              </a:buClr>
              <a:buSzPts val="1300"/>
              <a:buFont typeface="Montserrat Medium"/>
              <a:buChar char="➔"/>
            </a:pPr>
            <a:r>
              <a:rPr lang="en">
                <a:solidFill>
                  <a:srgbClr val="000000"/>
                </a:solidFill>
                <a:latin typeface="Montserrat Medium"/>
                <a:ea typeface="Montserrat Medium"/>
                <a:cs typeface="Montserrat Medium"/>
                <a:sym typeface="Montserrat Medium"/>
              </a:rPr>
              <a:t>The central band will also be flanked by a series of dark bands, called minima</a:t>
            </a:r>
            <a:endParaRPr>
              <a:solidFill>
                <a:srgbClr val="000000"/>
              </a:solidFill>
              <a:latin typeface="Montserrat Medium"/>
              <a:ea typeface="Montserrat Medium"/>
              <a:cs typeface="Montserrat Medium"/>
              <a:sym typeface="Montserrat Medium"/>
            </a:endParaRPr>
          </a:p>
        </p:txBody>
      </p:sp>
      <p:pic>
        <p:nvPicPr>
          <p:cNvPr id="94" name="Google Shape;94;p14"/>
          <p:cNvPicPr preferRelativeResize="0"/>
          <p:nvPr/>
        </p:nvPicPr>
        <p:blipFill>
          <a:blip r:embed="rId3">
            <a:alphaModFix/>
          </a:blip>
          <a:stretch>
            <a:fillRect/>
          </a:stretch>
        </p:blipFill>
        <p:spPr>
          <a:xfrm>
            <a:off x="4905350" y="714100"/>
            <a:ext cx="3712644" cy="155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6788" y="1315800"/>
            <a:ext cx="2892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t>Single Slit Pattern</a:t>
            </a:r>
            <a:endParaRPr sz="2140"/>
          </a:p>
        </p:txBody>
      </p:sp>
      <p:sp>
        <p:nvSpPr>
          <p:cNvPr id="100" name="Google Shape;100;p15"/>
          <p:cNvSpPr txBox="1"/>
          <p:nvPr>
            <p:ph idx="1" type="body"/>
          </p:nvPr>
        </p:nvSpPr>
        <p:spPr>
          <a:xfrm>
            <a:off x="624950" y="3479400"/>
            <a:ext cx="3494700" cy="12645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 sz="1302">
                <a:solidFill>
                  <a:srgbClr val="000000"/>
                </a:solidFill>
                <a:latin typeface="Montserrat Medium"/>
                <a:ea typeface="Montserrat Medium"/>
                <a:cs typeface="Montserrat Medium"/>
                <a:sym typeface="Montserrat Medium"/>
              </a:rPr>
              <a:t>The diffraction pattern consists of the central maximum and a series of secondary maxima and minima.</a:t>
            </a:r>
            <a:endParaRPr sz="1302">
              <a:solidFill>
                <a:srgbClr val="000000"/>
              </a:solidFill>
              <a:latin typeface="Montserrat Medium"/>
              <a:ea typeface="Montserrat Medium"/>
              <a:cs typeface="Montserrat Medium"/>
              <a:sym typeface="Montserrat Medium"/>
            </a:endParaRPr>
          </a:p>
          <a:p>
            <a:pPr indent="0" lvl="0" marL="0" rtl="0" algn="just">
              <a:lnSpc>
                <a:spcPct val="95000"/>
              </a:lnSpc>
              <a:spcBef>
                <a:spcPts val="1200"/>
              </a:spcBef>
              <a:spcAft>
                <a:spcPts val="1200"/>
              </a:spcAft>
              <a:buSzPts val="1018"/>
              <a:buNone/>
            </a:pPr>
            <a:r>
              <a:rPr lang="en" sz="1302">
                <a:solidFill>
                  <a:srgbClr val="000000"/>
                </a:solidFill>
                <a:latin typeface="Montserrat Medium"/>
                <a:ea typeface="Montserrat Medium"/>
                <a:cs typeface="Montserrat Medium"/>
                <a:sym typeface="Montserrat Medium"/>
              </a:rPr>
              <a:t>The pattern is similar to an interference pattern.</a:t>
            </a:r>
            <a:endParaRPr sz="1302">
              <a:solidFill>
                <a:srgbClr val="000000"/>
              </a:solidFill>
              <a:latin typeface="Montserrat Medium"/>
              <a:ea typeface="Montserrat Medium"/>
              <a:cs typeface="Montserrat Medium"/>
              <a:sym typeface="Montserrat Medium"/>
            </a:endParaRPr>
          </a:p>
        </p:txBody>
      </p:sp>
      <p:sp>
        <p:nvSpPr>
          <p:cNvPr id="101" name="Google Shape;101;p15"/>
          <p:cNvSpPr txBox="1"/>
          <p:nvPr>
            <p:ph idx="2" type="body"/>
          </p:nvPr>
        </p:nvSpPr>
        <p:spPr>
          <a:xfrm>
            <a:off x="4725600" y="3404550"/>
            <a:ext cx="3900600" cy="1478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000000"/>
                </a:solidFill>
                <a:latin typeface="Montserrat Medium"/>
                <a:ea typeface="Montserrat Medium"/>
                <a:cs typeface="Montserrat Medium"/>
                <a:sym typeface="Montserrat Medium"/>
              </a:rPr>
              <a:t>This shows the upper half of the diffraction pattern formed by light from a single source passing by the edge of an opaque object.</a:t>
            </a:r>
            <a:endParaRPr>
              <a:solidFill>
                <a:srgbClr val="000000"/>
              </a:solidFill>
              <a:latin typeface="Montserrat Medium"/>
              <a:ea typeface="Montserrat Medium"/>
              <a:cs typeface="Montserrat Medium"/>
              <a:sym typeface="Montserrat Medium"/>
            </a:endParaRPr>
          </a:p>
          <a:p>
            <a:pPr indent="0" lvl="0" marL="0" rtl="0" algn="just">
              <a:spcBef>
                <a:spcPts val="1200"/>
              </a:spcBef>
              <a:spcAft>
                <a:spcPts val="1200"/>
              </a:spcAft>
              <a:buNone/>
            </a:pPr>
            <a:r>
              <a:rPr lang="en">
                <a:solidFill>
                  <a:srgbClr val="000000"/>
                </a:solidFill>
                <a:latin typeface="Montserrat Medium"/>
                <a:ea typeface="Montserrat Medium"/>
                <a:cs typeface="Montserrat Medium"/>
                <a:sym typeface="Montserrat Medium"/>
              </a:rPr>
              <a:t>The diffraction pattern is vertical with the central maximum at the bottom.</a:t>
            </a:r>
            <a:endParaRPr>
              <a:solidFill>
                <a:srgbClr val="000000"/>
              </a:solidFill>
              <a:latin typeface="Montserrat Medium"/>
              <a:ea typeface="Montserrat Medium"/>
              <a:cs typeface="Montserrat Medium"/>
              <a:sym typeface="Montserrat Medium"/>
            </a:endParaRPr>
          </a:p>
        </p:txBody>
      </p:sp>
      <p:sp>
        <p:nvSpPr>
          <p:cNvPr id="102" name="Google Shape;102;p15"/>
          <p:cNvSpPr txBox="1"/>
          <p:nvPr>
            <p:ph type="title"/>
          </p:nvPr>
        </p:nvSpPr>
        <p:spPr>
          <a:xfrm>
            <a:off x="4635525" y="1070050"/>
            <a:ext cx="2029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t>Object Edge</a:t>
            </a:r>
            <a:endParaRPr sz="2140"/>
          </a:p>
        </p:txBody>
      </p:sp>
      <p:pic>
        <p:nvPicPr>
          <p:cNvPr id="103" name="Google Shape;103;p15"/>
          <p:cNvPicPr preferRelativeResize="0"/>
          <p:nvPr/>
        </p:nvPicPr>
        <p:blipFill>
          <a:blip r:embed="rId3">
            <a:alphaModFix/>
          </a:blip>
          <a:stretch>
            <a:fillRect/>
          </a:stretch>
        </p:blipFill>
        <p:spPr>
          <a:xfrm>
            <a:off x="1315725" y="1925847"/>
            <a:ext cx="1714435" cy="1478700"/>
          </a:xfrm>
          <a:prstGeom prst="rect">
            <a:avLst/>
          </a:prstGeom>
          <a:noFill/>
          <a:ln>
            <a:noFill/>
          </a:ln>
        </p:spPr>
      </p:pic>
      <p:pic>
        <p:nvPicPr>
          <p:cNvPr id="104" name="Google Shape;104;p15"/>
          <p:cNvPicPr preferRelativeResize="0"/>
          <p:nvPr/>
        </p:nvPicPr>
        <p:blipFill>
          <a:blip r:embed="rId4">
            <a:alphaModFix/>
          </a:blip>
          <a:stretch>
            <a:fillRect/>
          </a:stretch>
        </p:blipFill>
        <p:spPr>
          <a:xfrm>
            <a:off x="5044300" y="1726563"/>
            <a:ext cx="2892300" cy="14011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656900" y="1374875"/>
            <a:ext cx="449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Fraunhofer Diffraction</a:t>
            </a:r>
            <a:endParaRPr/>
          </a:p>
        </p:txBody>
      </p:sp>
      <p:sp>
        <p:nvSpPr>
          <p:cNvPr id="110" name="Google Shape;110;p16"/>
          <p:cNvSpPr txBox="1"/>
          <p:nvPr>
            <p:ph idx="1" type="body"/>
          </p:nvPr>
        </p:nvSpPr>
        <p:spPr>
          <a:xfrm>
            <a:off x="656900" y="2156700"/>
            <a:ext cx="4765200" cy="2440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400">
                <a:solidFill>
                  <a:srgbClr val="000000"/>
                </a:solidFill>
                <a:latin typeface="Montserrat Medium"/>
                <a:ea typeface="Montserrat Medium"/>
                <a:cs typeface="Montserrat Medium"/>
                <a:sym typeface="Montserrat Medium"/>
              </a:rPr>
              <a:t>Fraunhofer diffraction, describes the diffraction pattern observed in the far field where geometric optics is completely inapplicable</a:t>
            </a:r>
            <a:endParaRPr sz="1400">
              <a:solidFill>
                <a:srgbClr val="000000"/>
              </a:solidFill>
              <a:latin typeface="Montserrat Medium"/>
              <a:ea typeface="Montserrat Medium"/>
              <a:cs typeface="Montserrat Medium"/>
              <a:sym typeface="Montserrat Medium"/>
            </a:endParaRPr>
          </a:p>
          <a:p>
            <a:pPr indent="0" lvl="0" marL="0" rtl="0" algn="just">
              <a:lnSpc>
                <a:spcPct val="100000"/>
              </a:lnSpc>
              <a:spcBef>
                <a:spcPts val="1200"/>
              </a:spcBef>
              <a:spcAft>
                <a:spcPts val="0"/>
              </a:spcAft>
              <a:buNone/>
            </a:pPr>
            <a:r>
              <a:rPr lang="en" sz="1400">
                <a:solidFill>
                  <a:srgbClr val="000000"/>
                </a:solidFill>
                <a:latin typeface="Montserrat Medium"/>
                <a:ea typeface="Montserrat Medium"/>
                <a:cs typeface="Montserrat Medium"/>
                <a:sym typeface="Montserrat Medium"/>
              </a:rPr>
              <a:t>In Fraunhofer diffraction the rays leave the diffracting object in parallel directions.</a:t>
            </a:r>
            <a:endParaRPr sz="1400">
              <a:solidFill>
                <a:srgbClr val="000000"/>
              </a:solidFill>
              <a:latin typeface="Montserrat Medium"/>
              <a:ea typeface="Montserrat Medium"/>
              <a:cs typeface="Montserrat Medium"/>
              <a:sym typeface="Montserrat Medium"/>
            </a:endParaRPr>
          </a:p>
          <a:p>
            <a:pPr indent="-317500" lvl="0" marL="457200" rtl="0" algn="just">
              <a:spcBef>
                <a:spcPts val="1200"/>
              </a:spcBef>
              <a:spcAft>
                <a:spcPts val="0"/>
              </a:spcAft>
              <a:buClr>
                <a:srgbClr val="000000"/>
              </a:buClr>
              <a:buSzPts val="1400"/>
              <a:buFont typeface="Montserrat Medium"/>
              <a:buChar char="➢"/>
            </a:pPr>
            <a:r>
              <a:rPr lang="en" sz="1400">
                <a:solidFill>
                  <a:srgbClr val="000000"/>
                </a:solidFill>
                <a:latin typeface="Montserrat Medium"/>
                <a:ea typeface="Montserrat Medium"/>
                <a:cs typeface="Montserrat Medium"/>
                <a:sym typeface="Montserrat Medium"/>
              </a:rPr>
              <a:t>Screen very far from the slit</a:t>
            </a:r>
            <a:endParaRPr sz="1400">
              <a:solidFill>
                <a:srgbClr val="000000"/>
              </a:solidFill>
              <a:latin typeface="Montserrat Medium"/>
              <a:ea typeface="Montserrat Medium"/>
              <a:cs typeface="Montserrat Medium"/>
              <a:sym typeface="Montserrat Medium"/>
            </a:endParaRPr>
          </a:p>
          <a:p>
            <a:pPr indent="-317500" lvl="0" marL="457200" rtl="0" algn="just">
              <a:spcBef>
                <a:spcPts val="0"/>
              </a:spcBef>
              <a:spcAft>
                <a:spcPts val="0"/>
              </a:spcAft>
              <a:buClr>
                <a:srgbClr val="000000"/>
              </a:buClr>
              <a:buSzPts val="1400"/>
              <a:buFont typeface="Montserrat Medium"/>
              <a:buChar char="➢"/>
            </a:pPr>
            <a:r>
              <a:rPr lang="en" sz="1400">
                <a:solidFill>
                  <a:srgbClr val="000000"/>
                </a:solidFill>
                <a:latin typeface="Montserrat Medium"/>
                <a:ea typeface="Montserrat Medium"/>
                <a:cs typeface="Montserrat Medium"/>
                <a:sym typeface="Montserrat Medium"/>
              </a:rPr>
              <a:t>Could be accomplished by a converging lens </a:t>
            </a:r>
            <a:endParaRPr sz="1400">
              <a:solidFill>
                <a:srgbClr val="000000"/>
              </a:solidFill>
              <a:latin typeface="Montserrat Medium"/>
              <a:ea typeface="Montserrat Medium"/>
              <a:cs typeface="Montserrat Medium"/>
              <a:sym typeface="Montserrat Medium"/>
            </a:endParaRPr>
          </a:p>
        </p:txBody>
      </p:sp>
      <p:pic>
        <p:nvPicPr>
          <p:cNvPr id="111" name="Google Shape;111;p16"/>
          <p:cNvPicPr preferRelativeResize="0"/>
          <p:nvPr/>
        </p:nvPicPr>
        <p:blipFill rotWithShape="1">
          <a:blip r:embed="rId3">
            <a:alphaModFix/>
          </a:blip>
          <a:srcRect b="0" l="0" r="0" t="29790"/>
          <a:stretch/>
        </p:blipFill>
        <p:spPr>
          <a:xfrm>
            <a:off x="5621675" y="1042300"/>
            <a:ext cx="3121950" cy="232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457950"/>
            <a:ext cx="3085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Fresnel Diffraction</a:t>
            </a:r>
            <a:endParaRPr/>
          </a:p>
        </p:txBody>
      </p:sp>
      <p:sp>
        <p:nvSpPr>
          <p:cNvPr id="117" name="Google Shape;117;p17"/>
          <p:cNvSpPr txBox="1"/>
          <p:nvPr>
            <p:ph idx="1" type="body"/>
          </p:nvPr>
        </p:nvSpPr>
        <p:spPr>
          <a:xfrm>
            <a:off x="729450" y="2421725"/>
            <a:ext cx="7746600" cy="2346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500">
                <a:solidFill>
                  <a:srgbClr val="000000"/>
                </a:solidFill>
                <a:latin typeface="Montserrat Medium"/>
                <a:ea typeface="Montserrat Medium"/>
                <a:cs typeface="Montserrat Medium"/>
                <a:sym typeface="Montserrat Medium"/>
              </a:rPr>
              <a:t>In optics, the Fresnel diffraction equation for near-field diffraction is an approximation of the Kirchhoff–Fresnel diffraction that can be applied to the propagation of waves in the near field. </a:t>
            </a:r>
            <a:endParaRPr sz="1500">
              <a:solidFill>
                <a:srgbClr val="000000"/>
              </a:solidFill>
              <a:latin typeface="Montserrat Medium"/>
              <a:ea typeface="Montserrat Medium"/>
              <a:cs typeface="Montserrat Medium"/>
              <a:sym typeface="Montserrat Medium"/>
            </a:endParaRPr>
          </a:p>
          <a:p>
            <a:pPr indent="0" lvl="0" marL="0" rtl="0" algn="just">
              <a:spcBef>
                <a:spcPts val="1200"/>
              </a:spcBef>
              <a:spcAft>
                <a:spcPts val="0"/>
              </a:spcAft>
              <a:buNone/>
            </a:pPr>
            <a:r>
              <a:rPr lang="en" sz="1500">
                <a:solidFill>
                  <a:srgbClr val="000000"/>
                </a:solidFill>
                <a:latin typeface="Montserrat Medium"/>
                <a:ea typeface="Montserrat Medium"/>
                <a:cs typeface="Montserrat Medium"/>
                <a:sym typeface="Montserrat Medium"/>
              </a:rPr>
              <a:t>It is used to calculate the diffraction pattern created by waves passing through an aperture or around an object, when viewed from relatively close to the object.</a:t>
            </a:r>
            <a:endParaRPr sz="1500">
              <a:solidFill>
                <a:srgbClr val="000000"/>
              </a:solidFill>
              <a:latin typeface="Montserrat Medium"/>
              <a:ea typeface="Montserrat Medium"/>
              <a:cs typeface="Montserrat Medium"/>
              <a:sym typeface="Montserrat Medium"/>
            </a:endParaRPr>
          </a:p>
          <a:p>
            <a:pPr indent="0" lvl="0" marL="0" rtl="0" algn="just">
              <a:lnSpc>
                <a:spcPct val="150000"/>
              </a:lnSpc>
              <a:spcBef>
                <a:spcPts val="1200"/>
              </a:spcBef>
              <a:spcAft>
                <a:spcPts val="0"/>
              </a:spcAft>
              <a:buNone/>
            </a:pPr>
            <a:r>
              <a:rPr lang="en" sz="1500">
                <a:solidFill>
                  <a:srgbClr val="000000"/>
                </a:solidFill>
                <a:latin typeface="Montserrat Medium"/>
                <a:ea typeface="Montserrat Medium"/>
                <a:cs typeface="Montserrat Medium"/>
                <a:sym typeface="Montserrat Medium"/>
              </a:rPr>
              <a:t>The near field can be specified by the Fresnel number, F, of the optical arrangement. </a:t>
            </a:r>
            <a:endParaRPr/>
          </a:p>
        </p:txBody>
      </p:sp>
      <p:pic>
        <p:nvPicPr>
          <p:cNvPr id="118" name="Google Shape;118;p17"/>
          <p:cNvPicPr preferRelativeResize="0"/>
          <p:nvPr/>
        </p:nvPicPr>
        <p:blipFill rotWithShape="1">
          <a:blip r:embed="rId3">
            <a:alphaModFix/>
          </a:blip>
          <a:srcRect b="0" l="0" r="0" t="11964"/>
          <a:stretch/>
        </p:blipFill>
        <p:spPr>
          <a:xfrm>
            <a:off x="5580350" y="686175"/>
            <a:ext cx="1759850" cy="160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474075"/>
            <a:ext cx="3585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 Theorem</a:t>
            </a:r>
            <a:endParaRPr/>
          </a:p>
        </p:txBody>
      </p:sp>
      <p:sp>
        <p:nvSpPr>
          <p:cNvPr id="124" name="Google Shape;124;p18"/>
          <p:cNvSpPr txBox="1"/>
          <p:nvPr>
            <p:ph idx="1" type="body"/>
          </p:nvPr>
        </p:nvSpPr>
        <p:spPr>
          <a:xfrm>
            <a:off x="727650" y="22787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Montserrat Medium"/>
                <a:ea typeface="Montserrat Medium"/>
                <a:cs typeface="Montserrat Medium"/>
                <a:sym typeface="Montserrat Medium"/>
              </a:rPr>
              <a:t>To handle more complex cases of diffraction using Fourier transforms we need to know the convolution theorem. Say </a:t>
            </a:r>
            <a:r>
              <a:rPr lang="en">
                <a:solidFill>
                  <a:srgbClr val="000000"/>
                </a:solidFill>
                <a:latin typeface="Montserrat Medium"/>
                <a:ea typeface="Montserrat Medium"/>
                <a:cs typeface="Montserrat Medium"/>
                <a:sym typeface="Montserrat Medium"/>
              </a:rPr>
              <a:t>g(x) </a:t>
            </a:r>
            <a:r>
              <a:rPr lang="en">
                <a:solidFill>
                  <a:srgbClr val="000000"/>
                </a:solidFill>
                <a:latin typeface="Montserrat Medium"/>
                <a:ea typeface="Montserrat Medium"/>
                <a:cs typeface="Montserrat Medium"/>
                <a:sym typeface="Montserrat Medium"/>
              </a:rPr>
              <a:t>is the convolution of two other functions </a:t>
            </a:r>
            <a:r>
              <a:rPr lang="en">
                <a:solidFill>
                  <a:srgbClr val="000000"/>
                </a:solidFill>
                <a:latin typeface="Montserrat Medium"/>
                <a:ea typeface="Montserrat Medium"/>
                <a:cs typeface="Montserrat Medium"/>
                <a:sym typeface="Montserrat Medium"/>
              </a:rPr>
              <a:t>f </a:t>
            </a:r>
            <a:r>
              <a:rPr lang="en">
                <a:solidFill>
                  <a:srgbClr val="000000"/>
                </a:solidFill>
                <a:latin typeface="Montserrat Medium"/>
                <a:ea typeface="Montserrat Medium"/>
                <a:cs typeface="Montserrat Medium"/>
                <a:sym typeface="Montserrat Medium"/>
              </a:rPr>
              <a:t>and </a:t>
            </a:r>
            <a:r>
              <a:rPr lang="en">
                <a:solidFill>
                  <a:srgbClr val="000000"/>
                </a:solidFill>
                <a:latin typeface="Montserrat Medium"/>
                <a:ea typeface="Montserrat Medium"/>
                <a:cs typeface="Montserrat Medium"/>
                <a:sym typeface="Montserrat Medium"/>
              </a:rPr>
              <a:t>h</a:t>
            </a:r>
            <a:r>
              <a:rPr lang="en">
                <a:solidFill>
                  <a:srgbClr val="000000"/>
                </a:solidFill>
                <a:latin typeface="Montserrat Medium"/>
                <a:ea typeface="Montserrat Medium"/>
                <a:cs typeface="Montserrat Medium"/>
                <a:sym typeface="Montserrat Medium"/>
              </a:rPr>
              <a:t>. Then</a:t>
            </a:r>
            <a:endParaRPr>
              <a:solidFill>
                <a:srgbClr val="000000"/>
              </a:solidFill>
              <a:latin typeface="Montserrat Medium"/>
              <a:ea typeface="Montserrat Medium"/>
              <a:cs typeface="Montserrat Medium"/>
              <a:sym typeface="Montserrat Medium"/>
            </a:endParaRPr>
          </a:p>
        </p:txBody>
      </p:sp>
      <p:pic>
        <p:nvPicPr>
          <p:cNvPr id="125" name="Google Shape;125;p18"/>
          <p:cNvPicPr preferRelativeResize="0"/>
          <p:nvPr/>
        </p:nvPicPr>
        <p:blipFill>
          <a:blip r:embed="rId3">
            <a:alphaModFix/>
          </a:blip>
          <a:stretch>
            <a:fillRect/>
          </a:stretch>
        </p:blipFill>
        <p:spPr>
          <a:xfrm>
            <a:off x="2794450" y="3166363"/>
            <a:ext cx="3067050"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1" type="body"/>
          </p:nvPr>
        </p:nvSpPr>
        <p:spPr>
          <a:xfrm>
            <a:off x="721400" y="3869725"/>
            <a:ext cx="7896900" cy="919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latin typeface="Montserrat Medium"/>
                <a:ea typeface="Montserrat Medium"/>
                <a:cs typeface="Montserrat Medium"/>
                <a:sym typeface="Montserrat Medium"/>
              </a:rPr>
              <a:t>the blue line represents the function h(x−x′), the red line the function f(x) and the green line is the convolution. In the animation; follow the vertical green line that is the point where the convolution is being evaluated. Its value is the area under the product of the two curves at that point.</a:t>
            </a:r>
            <a:endParaRPr>
              <a:solidFill>
                <a:srgbClr val="000000"/>
              </a:solidFill>
              <a:latin typeface="Montserrat Medium"/>
              <a:ea typeface="Montserrat Medium"/>
              <a:cs typeface="Montserrat Medium"/>
              <a:sym typeface="Montserrat Medium"/>
            </a:endParaRPr>
          </a:p>
        </p:txBody>
      </p:sp>
      <p:pic>
        <p:nvPicPr>
          <p:cNvPr id="131" name="Google Shape;131;p19"/>
          <p:cNvPicPr preferRelativeResize="0"/>
          <p:nvPr/>
        </p:nvPicPr>
        <p:blipFill>
          <a:blip r:embed="rId3">
            <a:alphaModFix/>
          </a:blip>
          <a:stretch>
            <a:fillRect/>
          </a:stretch>
        </p:blipFill>
        <p:spPr>
          <a:xfrm>
            <a:off x="2075650" y="680550"/>
            <a:ext cx="4796075" cy="296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 type="body"/>
          </p:nvPr>
        </p:nvSpPr>
        <p:spPr>
          <a:xfrm>
            <a:off x="729450" y="1443150"/>
            <a:ext cx="7677900" cy="322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solidFill>
                  <a:srgbClr val="000000"/>
                </a:solidFill>
                <a:latin typeface="Montserrat Medium"/>
                <a:ea typeface="Montserrat Medium"/>
                <a:cs typeface="Montserrat Medium"/>
                <a:sym typeface="Montserrat Medium"/>
              </a:rPr>
              <a:t>The convolution theorem states that if</a:t>
            </a:r>
            <a:endParaRPr sz="1400">
              <a:solidFill>
                <a:srgbClr val="000000"/>
              </a:solidFill>
              <a:latin typeface="Montserrat Medium"/>
              <a:ea typeface="Montserrat Medium"/>
              <a:cs typeface="Montserrat Medium"/>
              <a:sym typeface="Montserrat Medium"/>
            </a:endParaRPr>
          </a:p>
          <a:p>
            <a:pPr indent="457200" lvl="0" marL="914400" rtl="0" algn="l">
              <a:spcBef>
                <a:spcPts val="1200"/>
              </a:spcBef>
              <a:spcAft>
                <a:spcPts val="0"/>
              </a:spcAft>
              <a:buNone/>
            </a:pPr>
            <a:r>
              <a:rPr lang="en" sz="1400">
                <a:solidFill>
                  <a:srgbClr val="000000"/>
                </a:solidFill>
                <a:latin typeface="Montserrat Medium"/>
                <a:ea typeface="Montserrat Medium"/>
                <a:cs typeface="Montserrat Medium"/>
                <a:sym typeface="Montserrat Medium"/>
              </a:rPr>
              <a:t>G(k)=Ϝ{g(x)},  </a:t>
            </a:r>
            <a:endParaRPr sz="1400">
              <a:solidFill>
                <a:srgbClr val="000000"/>
              </a:solidFill>
              <a:latin typeface="Montserrat Medium"/>
              <a:ea typeface="Montserrat Medium"/>
              <a:cs typeface="Montserrat Medium"/>
              <a:sym typeface="Montserrat Medium"/>
            </a:endParaRPr>
          </a:p>
          <a:p>
            <a:pPr indent="457200" lvl="0" marL="914400" rtl="0" algn="l">
              <a:spcBef>
                <a:spcPts val="1200"/>
              </a:spcBef>
              <a:spcAft>
                <a:spcPts val="0"/>
              </a:spcAft>
              <a:buNone/>
            </a:pPr>
            <a:r>
              <a:rPr lang="en" sz="1400">
                <a:solidFill>
                  <a:srgbClr val="000000"/>
                </a:solidFill>
                <a:latin typeface="Montserrat Medium"/>
                <a:ea typeface="Montserrat Medium"/>
                <a:cs typeface="Montserrat Medium"/>
                <a:sym typeface="Montserrat Medium"/>
              </a:rPr>
              <a:t>F(k)=Ϝ{f(x)} </a:t>
            </a:r>
            <a:endParaRPr sz="1400">
              <a:solidFill>
                <a:srgbClr val="000000"/>
              </a:solidFill>
              <a:latin typeface="Montserrat Medium"/>
              <a:ea typeface="Montserrat Medium"/>
              <a:cs typeface="Montserrat Medium"/>
              <a:sym typeface="Montserrat Medium"/>
            </a:endParaRPr>
          </a:p>
          <a:p>
            <a:pPr indent="457200" lvl="0" marL="914400" rtl="0" algn="l">
              <a:spcBef>
                <a:spcPts val="1200"/>
              </a:spcBef>
              <a:spcAft>
                <a:spcPts val="0"/>
              </a:spcAft>
              <a:buNone/>
            </a:pPr>
            <a:r>
              <a:rPr lang="en" sz="1400">
                <a:solidFill>
                  <a:srgbClr val="000000"/>
                </a:solidFill>
                <a:latin typeface="Montserrat Medium"/>
                <a:ea typeface="Montserrat Medium"/>
                <a:cs typeface="Montserrat Medium"/>
                <a:sym typeface="Montserrat Medium"/>
              </a:rPr>
              <a:t>and</a:t>
            </a:r>
            <a:r>
              <a:rPr lang="en" sz="1400">
                <a:solidFill>
                  <a:srgbClr val="000000"/>
                </a:solidFill>
                <a:latin typeface="Montserrat Medium"/>
                <a:ea typeface="Montserrat Medium"/>
                <a:cs typeface="Montserrat Medium"/>
                <a:sym typeface="Montserrat Medium"/>
              </a:rPr>
              <a:t> H(k)=Ϝ{h(x</a:t>
            </a:r>
            <a:r>
              <a:rPr lang="en" sz="1400">
                <a:solidFill>
                  <a:srgbClr val="000000"/>
                </a:solidFill>
                <a:latin typeface="Montserrat Medium"/>
                <a:ea typeface="Montserrat Medium"/>
                <a:cs typeface="Montserrat Medium"/>
                <a:sym typeface="Montserrat Medium"/>
              </a:rPr>
              <a:t>)}</a:t>
            </a:r>
            <a:endParaRPr sz="1400">
              <a:solidFill>
                <a:srgbClr val="000000"/>
              </a:solidFill>
              <a:latin typeface="Montserrat Medium"/>
              <a:ea typeface="Montserrat Medium"/>
              <a:cs typeface="Montserrat Medium"/>
              <a:sym typeface="Montserrat Medium"/>
            </a:endParaRPr>
          </a:p>
          <a:p>
            <a:pPr indent="0" lvl="0" marL="0" rtl="0" algn="l">
              <a:spcBef>
                <a:spcPts val="1200"/>
              </a:spcBef>
              <a:spcAft>
                <a:spcPts val="0"/>
              </a:spcAft>
              <a:buNone/>
            </a:pPr>
            <a:r>
              <a:rPr lang="en" sz="1400">
                <a:solidFill>
                  <a:srgbClr val="000000"/>
                </a:solidFill>
                <a:latin typeface="Montserrat Medium"/>
                <a:ea typeface="Montserrat Medium"/>
                <a:cs typeface="Montserrat Medium"/>
                <a:sym typeface="Montserrat Medium"/>
              </a:rPr>
              <a:t>and if  g(x)=f⊗h, </a:t>
            </a:r>
            <a:r>
              <a:rPr lang="en" sz="1400">
                <a:solidFill>
                  <a:srgbClr val="000000"/>
                </a:solidFill>
                <a:latin typeface="Montserrat Medium"/>
                <a:ea typeface="Montserrat Medium"/>
                <a:cs typeface="Montserrat Medium"/>
                <a:sym typeface="Montserrat Medium"/>
              </a:rPr>
              <a:t>then	</a:t>
            </a:r>
            <a:endParaRPr sz="1400">
              <a:solidFill>
                <a:srgbClr val="000000"/>
              </a:solidFill>
              <a:latin typeface="Montserrat Medium"/>
              <a:ea typeface="Montserrat Medium"/>
              <a:cs typeface="Montserrat Medium"/>
              <a:sym typeface="Montserrat Medium"/>
            </a:endParaRPr>
          </a:p>
          <a:p>
            <a:pPr indent="457200" lvl="0" marL="914400" rtl="0" algn="l">
              <a:spcBef>
                <a:spcPts val="1200"/>
              </a:spcBef>
              <a:spcAft>
                <a:spcPts val="0"/>
              </a:spcAft>
              <a:buNone/>
            </a:pPr>
            <a:r>
              <a:rPr lang="en" sz="1400">
                <a:solidFill>
                  <a:srgbClr val="000000"/>
                </a:solidFill>
                <a:latin typeface="Montserrat Medium"/>
                <a:ea typeface="Montserrat Medium"/>
                <a:cs typeface="Montserrat Medium"/>
                <a:sym typeface="Montserrat Medium"/>
              </a:rPr>
              <a:t>=&gt;	</a:t>
            </a:r>
            <a:r>
              <a:rPr lang="en" sz="1400">
                <a:solidFill>
                  <a:srgbClr val="000000"/>
                </a:solidFill>
                <a:latin typeface="Montserrat Medium"/>
                <a:ea typeface="Montserrat Medium"/>
                <a:cs typeface="Montserrat Medium"/>
                <a:sym typeface="Montserrat Medium"/>
              </a:rPr>
              <a:t>G(k)=F(k)H(k)</a:t>
            </a:r>
            <a:endParaRPr sz="1400">
              <a:solidFill>
                <a:srgbClr val="000000"/>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sz="1400">
              <a:solidFill>
                <a:srgbClr val="000000"/>
              </a:solidFill>
              <a:latin typeface="Montserrat Medium"/>
              <a:ea typeface="Montserrat Medium"/>
              <a:cs typeface="Montserrat Medium"/>
              <a:sym typeface="Montserrat Medium"/>
            </a:endParaRPr>
          </a:p>
          <a:p>
            <a:pPr indent="0" lvl="0" marL="0" rtl="0" algn="l">
              <a:spcBef>
                <a:spcPts val="1200"/>
              </a:spcBef>
              <a:spcAft>
                <a:spcPts val="0"/>
              </a:spcAft>
              <a:buNone/>
            </a:pPr>
            <a:r>
              <a:rPr lang="en" sz="1400">
                <a:solidFill>
                  <a:srgbClr val="000000"/>
                </a:solidFill>
                <a:latin typeface="Montserrat Medium"/>
                <a:ea typeface="Montserrat Medium"/>
                <a:cs typeface="Montserrat Medium"/>
                <a:sym typeface="Montserrat Medium"/>
              </a:rPr>
              <a:t>Now say we want to consider the case of two long slits with width a. This can be described by the convolution of one slit with two delta functions.</a:t>
            </a:r>
            <a:endParaRPr sz="1400">
              <a:solidFill>
                <a:srgbClr val="000000"/>
              </a:solidFill>
              <a:latin typeface="Montserrat Medium"/>
              <a:ea typeface="Montserrat Medium"/>
              <a:cs typeface="Montserrat Medium"/>
              <a:sym typeface="Montserrat Medium"/>
            </a:endParaRPr>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644025" y="1607475"/>
            <a:ext cx="3867900" cy="3007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solidFill>
                  <a:srgbClr val="000000"/>
                </a:solidFill>
                <a:latin typeface="Montserrat Medium"/>
                <a:ea typeface="Montserrat Medium"/>
                <a:cs typeface="Montserrat Medium"/>
                <a:sym typeface="Montserrat Medium"/>
              </a:rPr>
              <a:t>So two slits of a finite width can be described by the convolution of two delta functions and rectangular aperture function. Then the Fraunhofer diffraction pattern is just the product of the two Fourier transforms.</a:t>
            </a:r>
            <a:endParaRPr>
              <a:solidFill>
                <a:srgbClr val="000000"/>
              </a:solidFill>
              <a:latin typeface="Montserrat Medium"/>
              <a:ea typeface="Montserrat Medium"/>
              <a:cs typeface="Montserrat Medium"/>
              <a:sym typeface="Montserrat Medium"/>
            </a:endParaRPr>
          </a:p>
          <a:p>
            <a:pPr indent="0" lvl="0" marL="0" rtl="0" algn="just">
              <a:spcBef>
                <a:spcPts val="1200"/>
              </a:spcBef>
              <a:spcAft>
                <a:spcPts val="1200"/>
              </a:spcAft>
              <a:buNone/>
            </a:pPr>
            <a:r>
              <a:rPr lang="en">
                <a:solidFill>
                  <a:srgbClr val="000000"/>
                </a:solidFill>
                <a:latin typeface="Montserrat Medium"/>
                <a:ea typeface="Montserrat Medium"/>
                <a:cs typeface="Montserrat Medium"/>
                <a:sym typeface="Montserrat Medium"/>
              </a:rPr>
              <a:t>To summarize: Fraunhofer diffraction patterns are the Fourier transform of the aperture function. The Fourier transform of the convolution of functions is the product of the Fourier transforms of the individual functions. </a:t>
            </a:r>
            <a:endParaRPr>
              <a:solidFill>
                <a:srgbClr val="000000"/>
              </a:solidFill>
              <a:latin typeface="Montserrat Medium"/>
              <a:ea typeface="Montserrat Medium"/>
              <a:cs typeface="Montserrat Medium"/>
              <a:sym typeface="Montserrat Medium"/>
            </a:endParaRPr>
          </a:p>
        </p:txBody>
      </p:sp>
      <p:pic>
        <p:nvPicPr>
          <p:cNvPr id="142" name="Google Shape;142;p21"/>
          <p:cNvPicPr preferRelativeResize="0"/>
          <p:nvPr/>
        </p:nvPicPr>
        <p:blipFill>
          <a:blip r:embed="rId3">
            <a:alphaModFix/>
          </a:blip>
          <a:stretch>
            <a:fillRect/>
          </a:stretch>
        </p:blipFill>
        <p:spPr>
          <a:xfrm>
            <a:off x="5013675" y="1435000"/>
            <a:ext cx="3773775" cy="281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