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0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7C6B8B5-225A-4CCB-97D0-ED2D74AEA4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C6F99E-21F8-4549-813C-8D9ECA1033D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ADEEl</a:t>
            </a:r>
            <a:r>
              <a:rPr lang="en-US" dirty="0" smtClean="0"/>
              <a:t> HASHMI</a:t>
            </a:r>
          </a:p>
          <a:p>
            <a:r>
              <a:rPr lang="en-US" b="0" dirty="0" smtClean="0"/>
              <a:t>Asst. prof., </a:t>
            </a:r>
            <a:r>
              <a:rPr lang="en-US" b="0" dirty="0" err="1" smtClean="0"/>
              <a:t>Cse</a:t>
            </a:r>
            <a:r>
              <a:rPr lang="en-US" b="0" dirty="0" smtClean="0"/>
              <a:t> </a:t>
            </a:r>
            <a:r>
              <a:rPr lang="en-US" b="0" dirty="0" err="1" smtClean="0"/>
              <a:t>dept</a:t>
            </a:r>
            <a:endParaRPr lang="en-US" b="0" dirty="0" smtClean="0"/>
          </a:p>
          <a:p>
            <a:r>
              <a:rPr lang="en-US" b="0" dirty="0" err="1" smtClean="0"/>
              <a:t>Msit</a:t>
            </a:r>
            <a:r>
              <a:rPr lang="en-US" b="0" dirty="0" smtClean="0"/>
              <a:t>, </a:t>
            </a:r>
            <a:r>
              <a:rPr lang="en-US" b="0" dirty="0" err="1" smtClean="0"/>
              <a:t>janakpuri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 truth table for (p</a:t>
            </a:r>
            <a:r>
              <a:rPr lang="en-US" dirty="0"/>
              <a:t> ⋁ ￢ </a:t>
            </a:r>
            <a:r>
              <a:rPr lang="en-US" dirty="0" smtClean="0"/>
              <a:t>q)</a:t>
            </a:r>
            <a:r>
              <a:rPr lang="en-US" dirty="0"/>
              <a:t> </a:t>
            </a:r>
            <a:r>
              <a:rPr lang="en-US" dirty="0" smtClean="0"/>
              <a:t>→ (p</a:t>
            </a:r>
            <a:r>
              <a:rPr lang="en-US" dirty="0"/>
              <a:t> ⋀ </a:t>
            </a:r>
            <a:r>
              <a:rPr lang="en-US" dirty="0" smtClean="0"/>
              <a:t>q)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9363"/>
            <a:ext cx="6781800" cy="289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09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statement </a:t>
            </a:r>
            <a:r>
              <a:rPr lang="en-US" dirty="0" err="1"/>
              <a:t>p→q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can be read as </a:t>
            </a:r>
          </a:p>
          <a:p>
            <a:pPr fontAlgn="base"/>
            <a:r>
              <a:rPr lang="en-US" dirty="0"/>
              <a:t>p implies q </a:t>
            </a:r>
          </a:p>
          <a:p>
            <a:pPr fontAlgn="base"/>
            <a:r>
              <a:rPr lang="en-US" dirty="0"/>
              <a:t>if p then q    (sometimes written as “if p, q”) </a:t>
            </a:r>
          </a:p>
          <a:p>
            <a:pPr fontAlgn="base"/>
            <a:r>
              <a:rPr lang="en-US" dirty="0"/>
              <a:t>p only if q </a:t>
            </a:r>
          </a:p>
          <a:p>
            <a:pPr fontAlgn="base"/>
            <a:r>
              <a:rPr lang="en-US" dirty="0"/>
              <a:t>p is sufficient for q</a:t>
            </a:r>
          </a:p>
          <a:p>
            <a:pPr fontAlgn="base"/>
            <a:r>
              <a:rPr lang="en-US" dirty="0"/>
              <a:t>q is necessary for p</a:t>
            </a:r>
          </a:p>
          <a:p>
            <a:pPr fontAlgn="base"/>
            <a:r>
              <a:rPr lang="en-US" dirty="0"/>
              <a:t>q if p</a:t>
            </a:r>
          </a:p>
          <a:p>
            <a:pPr fontAlgn="base"/>
            <a:r>
              <a:rPr lang="en-US" dirty="0"/>
              <a:t>q when p</a:t>
            </a:r>
          </a:p>
          <a:p>
            <a:pPr fontAlgn="base"/>
            <a:r>
              <a:rPr lang="en-US" dirty="0"/>
              <a:t>q whenever p</a:t>
            </a:r>
          </a:p>
          <a:p>
            <a:pPr fontAlgn="base"/>
            <a:r>
              <a:rPr lang="en-US" dirty="0"/>
              <a:t>q follows from p</a:t>
            </a:r>
          </a:p>
          <a:p>
            <a:pPr fontAlgn="base"/>
            <a:r>
              <a:rPr lang="en-US" dirty="0"/>
              <a:t>q unless ￢p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statement </a:t>
            </a:r>
            <a:r>
              <a:rPr lang="en-US" dirty="0" err="1"/>
              <a:t>p↔q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read as</a:t>
            </a:r>
          </a:p>
          <a:p>
            <a:pPr fontAlgn="base"/>
            <a:r>
              <a:rPr lang="en-US" dirty="0"/>
              <a:t>p if and only if q     (sometimes written as “p </a:t>
            </a:r>
            <a:r>
              <a:rPr lang="en-US" dirty="0" err="1"/>
              <a:t>iff</a:t>
            </a:r>
            <a:r>
              <a:rPr lang="en-US" dirty="0"/>
              <a:t> q”)</a:t>
            </a:r>
          </a:p>
          <a:p>
            <a:pPr fontAlgn="base"/>
            <a:r>
              <a:rPr lang="en-US" dirty="0"/>
              <a:t>if p then q, and conversely</a:t>
            </a:r>
          </a:p>
          <a:p>
            <a:pPr fontAlgn="base"/>
            <a:r>
              <a:rPr lang="en-US" dirty="0"/>
              <a:t>p is necessary and sufficient for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P be “It is snowing”, let Q be “I will go to town” and R be “I have time”. Write the following statements in English: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Q↔(R⋀￢P)</a:t>
            </a:r>
          </a:p>
          <a:p>
            <a:pPr marL="0" indent="0">
              <a:buNone/>
            </a:pPr>
            <a:r>
              <a:rPr lang="en-US" dirty="0"/>
              <a:t>ii. ￢(R⋀Q)</a:t>
            </a:r>
          </a:p>
          <a:p>
            <a:pPr marL="0" indent="0">
              <a:buNone/>
            </a:pPr>
            <a:r>
              <a:rPr lang="en-US" b="1" dirty="0" smtClean="0"/>
              <a:t>Answer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I will go to town if and only if I have time and it is not snowing.</a:t>
            </a:r>
          </a:p>
          <a:p>
            <a:pPr marL="0" indent="0">
              <a:buNone/>
            </a:pPr>
            <a:r>
              <a:rPr lang="en-US" dirty="0"/>
              <a:t>ii. It is not true that I have time and will go to town.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71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in symbolic form “It is freezing but not snowing”. </a:t>
            </a:r>
          </a:p>
          <a:p>
            <a:pPr marL="0" indent="0">
              <a:buNone/>
            </a:pPr>
            <a:r>
              <a:rPr lang="en-US" b="1" dirty="0" smtClean="0"/>
              <a:t> Answer</a:t>
            </a:r>
            <a:r>
              <a:rPr lang="en-US" b="1" dirty="0"/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f : It is freezing</a:t>
            </a:r>
          </a:p>
          <a:p>
            <a:pPr marL="0" indent="0">
              <a:buNone/>
            </a:pPr>
            <a:r>
              <a:rPr lang="en-US" dirty="0"/>
              <a:t>s : It is snowing</a:t>
            </a:r>
          </a:p>
          <a:p>
            <a:pPr marL="0" indent="0">
              <a:buNone/>
            </a:pPr>
            <a:r>
              <a:rPr lang="en-US" dirty="0"/>
              <a:t>f ⋀ ￢s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p be “Erik reads Newsweek”, let q be “Erik reads the New Yorker”, and let r be “Erik reads Time”. Write each of the following in symbolic form: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Erik reads Newsweek and The New Yorker, or he does not read Newsweek and Time.</a:t>
            </a:r>
          </a:p>
          <a:p>
            <a:pPr marL="0" indent="0">
              <a:buNone/>
            </a:pPr>
            <a:r>
              <a:rPr lang="en-US" dirty="0"/>
              <a:t>ii. It is not true that Erik reads Time or The New Yorker but not Newsweek.</a:t>
            </a:r>
          </a:p>
          <a:p>
            <a:pPr marL="0" indent="0">
              <a:buNone/>
            </a:pPr>
            <a:r>
              <a:rPr lang="en-US" b="1" dirty="0"/>
              <a:t>Answer.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  (</a:t>
            </a:r>
            <a:r>
              <a:rPr lang="en-US" dirty="0" err="1"/>
              <a:t>p⋀q</a:t>
            </a:r>
            <a:r>
              <a:rPr lang="en-US" dirty="0"/>
              <a:t>)⋁￢(</a:t>
            </a:r>
            <a:r>
              <a:rPr lang="en-US" dirty="0" err="1"/>
              <a:t>p⋀r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ii. ￢[(</a:t>
            </a:r>
            <a:r>
              <a:rPr lang="en-US" dirty="0" err="1"/>
              <a:t>r⋁q</a:t>
            </a:r>
            <a:r>
              <a:rPr lang="en-US" dirty="0"/>
              <a:t>)⋀￢p]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9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Express the statement “The automated reply cannot be sent </a:t>
            </a:r>
            <a:r>
              <a:rPr lang="en-US" i="1" dirty="0"/>
              <a:t>when</a:t>
            </a:r>
            <a:r>
              <a:rPr lang="en-US" dirty="0"/>
              <a:t> the file system is full” in symbolic form.</a:t>
            </a:r>
          </a:p>
          <a:p>
            <a:pPr marL="0" indent="0">
              <a:buNone/>
            </a:pPr>
            <a:r>
              <a:rPr lang="en-US" b="1" dirty="0"/>
              <a:t>Answer.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r: The automated </a:t>
            </a:r>
            <a:r>
              <a:rPr lang="en-US"/>
              <a:t>reply </a:t>
            </a:r>
            <a:r>
              <a:rPr lang="en-US" smtClean="0"/>
              <a:t>can </a:t>
            </a:r>
            <a:r>
              <a:rPr lang="en-US" dirty="0"/>
              <a:t>be sent.</a:t>
            </a:r>
          </a:p>
          <a:p>
            <a:pPr marL="0" indent="0">
              <a:buNone/>
            </a:pPr>
            <a:r>
              <a:rPr lang="en-US" dirty="0"/>
              <a:t>f: The file system is full</a:t>
            </a:r>
          </a:p>
          <a:p>
            <a:pPr marL="0" indent="0">
              <a:buNone/>
            </a:pPr>
            <a:r>
              <a:rPr lang="en-US" dirty="0"/>
              <a:t>As the sentence makes use of “when” so we need to swap the position of statements.</a:t>
            </a:r>
          </a:p>
          <a:p>
            <a:pPr marL="0" indent="0">
              <a:buNone/>
            </a:pPr>
            <a:r>
              <a:rPr lang="en-US" dirty="0" smtClean="0"/>
              <a:t>f </a:t>
            </a:r>
            <a:r>
              <a:rPr lang="en-US" dirty="0"/>
              <a:t>→ ￢r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Converse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every conditional statement (</a:t>
            </a:r>
            <a:r>
              <a:rPr lang="en-US" dirty="0" err="1"/>
              <a:t>p→q</a:t>
            </a:r>
            <a:r>
              <a:rPr lang="en-US" dirty="0"/>
              <a:t>), we can write its converse, inverse and contrapositive.</a:t>
            </a:r>
          </a:p>
          <a:p>
            <a:pPr fontAlgn="base"/>
            <a:r>
              <a:rPr lang="en-US" dirty="0"/>
              <a:t>q → p           (converse)</a:t>
            </a:r>
          </a:p>
          <a:p>
            <a:pPr fontAlgn="base"/>
            <a:r>
              <a:rPr lang="en-US" dirty="0"/>
              <a:t>￢p → ￢q    (inverse)</a:t>
            </a:r>
          </a:p>
          <a:p>
            <a:pPr fontAlgn="base"/>
            <a:r>
              <a:rPr lang="en-US" dirty="0"/>
              <a:t>￢q → ￢p    (contrapositive) 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converse inverse and contrapositive for the statement “If John is a poet then he is poor”.</a:t>
            </a:r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Converse: If John is poor then he is a poet.</a:t>
            </a:r>
          </a:p>
          <a:p>
            <a:r>
              <a:rPr lang="en-US" dirty="0" smtClean="0"/>
              <a:t>Inverse: If John is not a poet then he is not poor.</a:t>
            </a:r>
          </a:p>
          <a:p>
            <a:r>
              <a:rPr lang="en-US" dirty="0" smtClean="0"/>
              <a:t>Contrapositive: If John is not poor ten he is not poet.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Tautology /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compound proposition that is always true, irrespective of the truth values of the propositions in it, is called a </a:t>
            </a:r>
            <a:r>
              <a:rPr lang="en-US" b="1" dirty="0" smtClean="0"/>
              <a:t>tautology</a:t>
            </a:r>
            <a:r>
              <a:rPr lang="en-US" dirty="0"/>
              <a:t> </a:t>
            </a:r>
            <a:r>
              <a:rPr lang="en-US" dirty="0" smtClean="0"/>
              <a:t>e.g. p ⋁ </a:t>
            </a:r>
            <a:r>
              <a:rPr lang="en-US" dirty="0"/>
              <a:t>￢ </a:t>
            </a:r>
            <a:r>
              <a:rPr lang="en-US" dirty="0" smtClean="0"/>
              <a:t>p 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compound proposition that is always false irrespective of the truth values of the propositions in it, is called a </a:t>
            </a:r>
            <a:r>
              <a:rPr lang="en-US" b="1" dirty="0" smtClean="0"/>
              <a:t>contradiction</a:t>
            </a:r>
            <a:r>
              <a:rPr lang="en-US" dirty="0"/>
              <a:t> </a:t>
            </a:r>
            <a:r>
              <a:rPr lang="en-US" dirty="0" smtClean="0"/>
              <a:t>e.g. p</a:t>
            </a:r>
            <a:r>
              <a:rPr lang="en-US" dirty="0"/>
              <a:t> ⋀ </a:t>
            </a:r>
            <a:r>
              <a:rPr lang="en-US" dirty="0" smtClean="0"/>
              <a:t>￢ p 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compound proposition that is neither a tautology nor a contradiction, is called a </a:t>
            </a:r>
            <a:r>
              <a:rPr lang="en-US" b="1" dirty="0"/>
              <a:t>contingency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proposition is a declarative sentence (i.e. a sentence that declares a fact) that is either true or false at a </a:t>
            </a:r>
            <a:r>
              <a:rPr lang="en-US" dirty="0" smtClean="0"/>
              <a:t>time.</a:t>
            </a:r>
          </a:p>
          <a:p>
            <a:pPr algn="just"/>
            <a:r>
              <a:rPr lang="en-US" dirty="0"/>
              <a:t>Delhi is the capital of </a:t>
            </a:r>
            <a:r>
              <a:rPr lang="en-US" dirty="0" smtClean="0"/>
              <a:t>India.</a:t>
            </a:r>
          </a:p>
          <a:p>
            <a:pPr algn="just"/>
            <a:r>
              <a:rPr lang="en-US" dirty="0" smtClean="0"/>
              <a:t>Sydney is the capital of Australia.</a:t>
            </a:r>
          </a:p>
          <a:p>
            <a:pPr algn="just"/>
            <a:r>
              <a:rPr lang="en-US" dirty="0" smtClean="0"/>
              <a:t>2+6=10</a:t>
            </a:r>
          </a:p>
          <a:p>
            <a:pPr algn="just"/>
            <a:r>
              <a:rPr lang="en-US" dirty="0" smtClean="0"/>
              <a:t>2+2=5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“What time is it?” is not a proposition.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compound propositions are said to be logically equivalent if they have identical truth tables.</a:t>
            </a:r>
          </a:p>
          <a:p>
            <a:r>
              <a:rPr lang="en-US" dirty="0"/>
              <a:t>The notation </a:t>
            </a:r>
            <a:r>
              <a:rPr lang="en-US" dirty="0" err="1" smtClean="0"/>
              <a:t>p</a:t>
            </a:r>
            <a:r>
              <a:rPr lang="en-US" dirty="0" err="1" smtClean="0">
                <a:latin typeface="Times New Roman"/>
                <a:cs typeface="Times New Roman"/>
              </a:rPr>
              <a:t>≡</a:t>
            </a:r>
            <a:r>
              <a:rPr lang="en-US" dirty="0" err="1" smtClean="0"/>
              <a:t>q</a:t>
            </a:r>
            <a:r>
              <a:rPr lang="en-US" dirty="0" smtClean="0"/>
              <a:t> </a:t>
            </a:r>
            <a:r>
              <a:rPr lang="en-US" dirty="0"/>
              <a:t>denotes that p and q are logically equivalent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p→q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≡  </a:t>
            </a:r>
            <a:r>
              <a:rPr lang="en-US" dirty="0" smtClean="0"/>
              <a:t>￢</a:t>
            </a:r>
            <a:r>
              <a:rPr lang="en-US" dirty="0" err="1" smtClean="0">
                <a:latin typeface="Times New Roman"/>
                <a:cs typeface="Times New Roman"/>
              </a:rPr>
              <a:t>p</a:t>
            </a:r>
            <a:r>
              <a:rPr lang="en-US" dirty="0" err="1" smtClean="0"/>
              <a:t>⋁</a:t>
            </a:r>
            <a:r>
              <a:rPr lang="en-US" dirty="0" err="1" smtClean="0">
                <a:latin typeface="Times New Roman"/>
                <a:cs typeface="Times New Roman"/>
              </a:rPr>
              <a:t>q</a:t>
            </a:r>
            <a:r>
              <a:rPr lang="en-US" dirty="0" smtClean="0"/>
              <a:t> </a:t>
            </a:r>
            <a:r>
              <a:rPr lang="en-US" dirty="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407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848600" cy="61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Conjunctive Normal Form (CNF): conjunctions of disjunctions e.g. (</a:t>
            </a:r>
            <a:r>
              <a:rPr lang="en-US" dirty="0" err="1"/>
              <a:t>a⋁b</a:t>
            </a:r>
            <a:r>
              <a:rPr lang="en-US" dirty="0"/>
              <a:t>)⋀(</a:t>
            </a:r>
            <a:r>
              <a:rPr lang="en-US" dirty="0" err="1"/>
              <a:t>c⋁d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Disjunctive Normal Form (DNF): disjunctions of conjunctions e.g. (</a:t>
            </a:r>
            <a:r>
              <a:rPr lang="en-US" dirty="0" err="1"/>
              <a:t>a⋀b</a:t>
            </a:r>
            <a:r>
              <a:rPr lang="en-US" dirty="0"/>
              <a:t>)⋁(</a:t>
            </a:r>
            <a:r>
              <a:rPr lang="en-US" dirty="0" err="1"/>
              <a:t>c⋀d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(i) Remove implication: </a:t>
            </a:r>
            <a:r>
              <a:rPr lang="en-US" dirty="0" err="1"/>
              <a:t>p→q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≡  </a:t>
            </a:r>
            <a:r>
              <a:rPr lang="en-US" dirty="0"/>
              <a:t>￢</a:t>
            </a: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 err="1"/>
              <a:t>⋁</a:t>
            </a:r>
            <a:r>
              <a:rPr lang="en-US" dirty="0" err="1">
                <a:latin typeface="Times New Roman"/>
                <a:cs typeface="Times New Roman"/>
              </a:rPr>
              <a:t>q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(ii) Move negation inwards by </a:t>
            </a:r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(iii) Apply distributive law.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Example-3.10.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Obtain </a:t>
            </a:r>
            <a:r>
              <a:rPr lang="en-US" dirty="0"/>
              <a:t>CNF and DNF for p⋀(</a:t>
            </a:r>
            <a:r>
              <a:rPr lang="en-US" dirty="0" err="1"/>
              <a:t>p→q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 smtClean="0"/>
              <a:t>   Answer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p⋀(</a:t>
            </a:r>
            <a:r>
              <a:rPr lang="en-US" dirty="0" err="1"/>
              <a:t>p→q</a:t>
            </a:r>
            <a:r>
              <a:rPr lang="en-US" dirty="0" smtClean="0"/>
              <a:t>) </a:t>
            </a:r>
            <a:r>
              <a:rPr lang="en-US" dirty="0">
                <a:latin typeface="Times New Roman"/>
                <a:cs typeface="Times New Roman"/>
              </a:rPr>
              <a:t>≡ 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p</a:t>
            </a:r>
            <a:r>
              <a:rPr lang="en-US" dirty="0"/>
              <a:t>⋀(¬</a:t>
            </a:r>
            <a:r>
              <a:rPr lang="en-US" dirty="0" err="1"/>
              <a:t>p⋁q</a:t>
            </a:r>
            <a:r>
              <a:rPr lang="en-US" dirty="0"/>
              <a:t>) ……………………… CNF</a:t>
            </a:r>
          </a:p>
          <a:p>
            <a:r>
              <a:rPr lang="en-US" dirty="0"/>
              <a:t>p⋀(¬</a:t>
            </a:r>
            <a:r>
              <a:rPr lang="en-US" dirty="0" err="1"/>
              <a:t>p⋁q</a:t>
            </a:r>
            <a:r>
              <a:rPr lang="en-US" dirty="0" smtClean="0"/>
              <a:t>) </a:t>
            </a:r>
            <a:r>
              <a:rPr lang="en-US" dirty="0" smtClean="0">
                <a:latin typeface="Times New Roman"/>
                <a:cs typeface="Times New Roman"/>
              </a:rPr>
              <a:t>≡ </a:t>
            </a:r>
            <a:r>
              <a:rPr lang="en-US" dirty="0" smtClean="0"/>
              <a:t>(</a:t>
            </a:r>
            <a:r>
              <a:rPr lang="en-US" dirty="0"/>
              <a:t>p⋀¬p)⋁(</a:t>
            </a:r>
            <a:r>
              <a:rPr lang="en-US" dirty="0" err="1"/>
              <a:t>p⋀q</a:t>
            </a:r>
            <a:r>
              <a:rPr lang="en-US" dirty="0"/>
              <a:t>) ……………….  DNF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Canonical Form is an extension of normal form where </a:t>
            </a:r>
            <a:r>
              <a:rPr lang="en-US" b="1" dirty="0"/>
              <a:t>each term contains all variables</a:t>
            </a:r>
            <a:r>
              <a:rPr lang="en-US" dirty="0"/>
              <a:t> in either complemented or </a:t>
            </a:r>
            <a:r>
              <a:rPr lang="en-US" dirty="0" err="1"/>
              <a:t>uncomplemented</a:t>
            </a:r>
            <a:r>
              <a:rPr lang="en-US" dirty="0"/>
              <a:t> form.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disjunctive term containing literals of all variables is called as </a:t>
            </a:r>
            <a:r>
              <a:rPr lang="en-US" b="1" dirty="0" err="1"/>
              <a:t>maxterm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conjunctive term containing literals of all variables is called as </a:t>
            </a:r>
            <a:r>
              <a:rPr lang="en-US" b="1" dirty="0" err="1"/>
              <a:t>minterm</a:t>
            </a:r>
            <a:r>
              <a:rPr lang="en-US" dirty="0"/>
              <a:t>. </a:t>
            </a:r>
          </a:p>
          <a:p>
            <a:pPr algn="just" fontAlgn="base"/>
            <a:r>
              <a:rPr lang="en-US" b="1" dirty="0"/>
              <a:t>PDNF</a:t>
            </a:r>
            <a:r>
              <a:rPr lang="en-US" dirty="0"/>
              <a:t> (Principal Disjunctive Normal Form): disjunctions of </a:t>
            </a:r>
            <a:r>
              <a:rPr lang="en-US" dirty="0" err="1"/>
              <a:t>minterms</a:t>
            </a:r>
            <a:endParaRPr lang="en-US" dirty="0"/>
          </a:p>
          <a:p>
            <a:pPr algn="just" fontAlgn="base"/>
            <a:r>
              <a:rPr lang="en-US" b="1" dirty="0"/>
              <a:t>PCNF</a:t>
            </a:r>
            <a:r>
              <a:rPr lang="en-US" dirty="0"/>
              <a:t> (Principal Conjunctive Normal Form): conjunctions of </a:t>
            </a:r>
            <a:r>
              <a:rPr lang="en-US" dirty="0" err="1"/>
              <a:t>maxterms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Example-3.14.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Obtain </a:t>
            </a:r>
            <a:r>
              <a:rPr lang="en-US" dirty="0"/>
              <a:t>PCNF and PDNF of  ¬(</a:t>
            </a:r>
            <a:r>
              <a:rPr lang="en-US" dirty="0" err="1"/>
              <a:t>p⋀q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 smtClean="0"/>
              <a:t>   Answer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¬(</a:t>
            </a:r>
            <a:r>
              <a:rPr lang="en-US" dirty="0" err="1"/>
              <a:t>p⋀q</a:t>
            </a:r>
            <a:r>
              <a:rPr lang="en-US" dirty="0" smtClean="0"/>
              <a:t>) </a:t>
            </a:r>
            <a:r>
              <a:rPr lang="en-US" dirty="0" smtClean="0">
                <a:latin typeface="Times New Roman"/>
                <a:cs typeface="Times New Roman"/>
              </a:rPr>
              <a:t>≡ </a:t>
            </a:r>
            <a:r>
              <a:rPr lang="en-US" dirty="0" smtClean="0"/>
              <a:t>(¬</a:t>
            </a:r>
            <a:r>
              <a:rPr lang="en-US" dirty="0"/>
              <a:t>p⋁¬q) </a:t>
            </a:r>
            <a:r>
              <a:rPr lang="en-US" dirty="0" smtClean="0"/>
              <a:t>…………………… PCNF</a:t>
            </a:r>
          </a:p>
          <a:p>
            <a:endParaRPr lang="en-US" dirty="0"/>
          </a:p>
          <a:p>
            <a:r>
              <a:rPr lang="en-US" dirty="0"/>
              <a:t>(¬p⋁¬q</a:t>
            </a:r>
            <a:r>
              <a:rPr lang="en-US" dirty="0" smtClean="0"/>
              <a:t>)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≡ </a:t>
            </a:r>
            <a:r>
              <a:rPr lang="en-US" dirty="0" smtClean="0"/>
              <a:t>(¬</a:t>
            </a:r>
            <a:r>
              <a:rPr lang="en-US" dirty="0" err="1"/>
              <a:t>p⋀T</a:t>
            </a:r>
            <a:r>
              <a:rPr lang="en-US" dirty="0"/>
              <a:t>)⋁(¬</a:t>
            </a:r>
            <a:r>
              <a:rPr lang="en-US" dirty="0" err="1"/>
              <a:t>q⋀T</a:t>
            </a:r>
            <a:r>
              <a:rPr lang="en-US" dirty="0" smtClean="0"/>
              <a:t>) </a:t>
            </a:r>
            <a:r>
              <a:rPr lang="en-US" dirty="0">
                <a:latin typeface="Times New Roman"/>
                <a:cs typeface="Times New Roman"/>
              </a:rPr>
              <a:t>≡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[¬</a:t>
            </a:r>
            <a:r>
              <a:rPr lang="en-US" dirty="0"/>
              <a:t>p⋀(q⋁¬q</a:t>
            </a:r>
            <a:r>
              <a:rPr lang="en-US" dirty="0" smtClean="0"/>
              <a:t>)]</a:t>
            </a:r>
            <a:r>
              <a:rPr lang="en-US" dirty="0"/>
              <a:t> </a:t>
            </a:r>
            <a:r>
              <a:rPr lang="en-US" dirty="0" smtClean="0"/>
              <a:t>⋁ [¬</a:t>
            </a:r>
            <a:r>
              <a:rPr lang="en-US" dirty="0"/>
              <a:t>q⋀(p⋁¬p</a:t>
            </a:r>
            <a:r>
              <a:rPr lang="en-US" dirty="0" smtClean="0"/>
              <a:t>)] </a:t>
            </a:r>
            <a:r>
              <a:rPr lang="en-US" dirty="0">
                <a:latin typeface="Times New Roman"/>
                <a:cs typeface="Times New Roman"/>
              </a:rPr>
              <a:t>≡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(¬</a:t>
            </a:r>
            <a:r>
              <a:rPr lang="en-US" dirty="0" err="1"/>
              <a:t>p⋀q</a:t>
            </a:r>
            <a:r>
              <a:rPr lang="en-US" dirty="0"/>
              <a:t>)⋁(¬p⋀¬q)⋁(¬</a:t>
            </a:r>
            <a:r>
              <a:rPr lang="en-US" dirty="0" err="1"/>
              <a:t>q⋀p</a:t>
            </a:r>
            <a:r>
              <a:rPr lang="en-US" dirty="0"/>
              <a:t>)⋁(¬q⋀¬p) </a:t>
            </a:r>
            <a:r>
              <a:rPr lang="en-US" dirty="0" smtClean="0"/>
              <a:t>………… </a:t>
            </a:r>
            <a:r>
              <a:rPr lang="en-US" dirty="0"/>
              <a:t>PDNF</a:t>
            </a:r>
          </a:p>
        </p:txBody>
      </p:sp>
    </p:spTree>
    <p:extLst>
      <p:ext uri="{BB962C8B-B14F-4D97-AF65-F5344CB8AC3E}">
        <p14:creationId xmlns:p14="http://schemas.microsoft.com/office/powerpoint/2010/main" val="22624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 Inference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8763"/>
            <a:ext cx="8229600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5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934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6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Test </a:t>
            </a:r>
            <a:r>
              <a:rPr lang="en-US" dirty="0"/>
              <a:t>the validity of the following argument.</a:t>
            </a:r>
          </a:p>
          <a:p>
            <a:r>
              <a:rPr lang="en-US" dirty="0"/>
              <a:t>If two sides of a triangle are equal then the opposite angles are equal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opposite angles </a:t>
            </a:r>
            <a:r>
              <a:rPr lang="en-US" dirty="0" smtClean="0"/>
              <a:t>are not equal.</a:t>
            </a:r>
          </a:p>
          <a:p>
            <a:r>
              <a:rPr lang="en-US" dirty="0" smtClean="0"/>
              <a:t>Therefore, two </a:t>
            </a:r>
            <a:r>
              <a:rPr lang="en-US" dirty="0"/>
              <a:t>sides of a triangle are </a:t>
            </a:r>
            <a:r>
              <a:rPr lang="en-US" dirty="0" smtClean="0"/>
              <a:t>not equal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    Answer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Let p: two sides of a triangle are equal, q: the opposite angles are equal.</a:t>
            </a:r>
          </a:p>
          <a:p>
            <a:r>
              <a:rPr lang="en-US" dirty="0"/>
              <a:t>The given  conclusion is of the form [(</a:t>
            </a:r>
            <a:r>
              <a:rPr lang="en-US" dirty="0" err="1"/>
              <a:t>p→q</a:t>
            </a:r>
            <a:r>
              <a:rPr lang="en-US" dirty="0"/>
              <a:t>)</a:t>
            </a:r>
            <a:r>
              <a:rPr lang="en-US" dirty="0" smtClean="0"/>
              <a:t>⋀￢q]→￢p] </a:t>
            </a:r>
            <a:r>
              <a:rPr lang="en-US" dirty="0"/>
              <a:t>i.e. modus </a:t>
            </a:r>
            <a:r>
              <a:rPr lang="en-US" dirty="0" err="1"/>
              <a:t>tollens</a:t>
            </a:r>
            <a:r>
              <a:rPr lang="en-US" dirty="0"/>
              <a:t>.</a:t>
            </a:r>
          </a:p>
          <a:p>
            <a:r>
              <a:rPr lang="en-US" dirty="0"/>
              <a:t>Hence, the given conclusion is correct according to law of modus </a:t>
            </a:r>
            <a:r>
              <a:rPr lang="en-US" dirty="0" err="1"/>
              <a:t>tollens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Determine </a:t>
            </a:r>
            <a:r>
              <a:rPr lang="en-US" dirty="0"/>
              <a:t>whether the following arguments are valid or invalid.</a:t>
            </a:r>
          </a:p>
          <a:p>
            <a:r>
              <a:rPr lang="en-US" dirty="0"/>
              <a:t>Premises:</a:t>
            </a:r>
          </a:p>
          <a:p>
            <a:r>
              <a:rPr lang="en-US" dirty="0"/>
              <a:t>If I read the newspaper in the kitchen, my glasses would be on the kitchen table.</a:t>
            </a:r>
          </a:p>
          <a:p>
            <a:r>
              <a:rPr lang="en-US" dirty="0"/>
              <a:t>I did not read the newspaper in the kitchen.</a:t>
            </a:r>
          </a:p>
          <a:p>
            <a:r>
              <a:rPr lang="en-US" dirty="0"/>
              <a:t>Conclusion: My glasses are not </a:t>
            </a:r>
            <a:r>
              <a:rPr lang="en-US" dirty="0" smtClean="0"/>
              <a:t>on </a:t>
            </a:r>
            <a:r>
              <a:rPr lang="en-US" dirty="0"/>
              <a:t>the kitchen table.</a:t>
            </a:r>
          </a:p>
          <a:p>
            <a:r>
              <a:rPr lang="en-US" b="1" dirty="0"/>
              <a:t>Answer</a:t>
            </a:r>
            <a:r>
              <a:rPr lang="en-US" b="1" dirty="0" smtClean="0"/>
              <a:t>.</a:t>
            </a:r>
          </a:p>
          <a:p>
            <a:r>
              <a:rPr lang="en-US" dirty="0"/>
              <a:t>Let, p: I read the newspaper in the kitchen, q: my glasses would be on the kitchen table.</a:t>
            </a:r>
          </a:p>
          <a:p>
            <a:r>
              <a:rPr lang="en-US" dirty="0"/>
              <a:t>The given conclusion is of the form [(</a:t>
            </a:r>
            <a:r>
              <a:rPr lang="en-US" dirty="0" err="1"/>
              <a:t>p→q</a:t>
            </a:r>
            <a:r>
              <a:rPr lang="en-US" dirty="0"/>
              <a:t>)⋀￢p]→￢q.</a:t>
            </a:r>
          </a:p>
          <a:p>
            <a:r>
              <a:rPr lang="en-US" dirty="0"/>
              <a:t>This is the fallacy of denying the hypothesis. Hence, the given conclusion is incorrect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The propositional logic consists of logical operators to perform operations on propositions. These logical operations are:</a:t>
            </a:r>
          </a:p>
          <a:p>
            <a:pPr algn="just" fontAlgn="base"/>
            <a:r>
              <a:rPr lang="en-US" dirty="0"/>
              <a:t>Negation (denotes the </a:t>
            </a:r>
            <a:r>
              <a:rPr lang="en-US" b="1" dirty="0"/>
              <a:t>opposite</a:t>
            </a:r>
            <a:r>
              <a:rPr lang="en-US" dirty="0"/>
              <a:t> of the current sentence)</a:t>
            </a:r>
          </a:p>
          <a:p>
            <a:pPr algn="just" fontAlgn="base"/>
            <a:r>
              <a:rPr lang="en-US" dirty="0"/>
              <a:t>Disjunction (eq. to “</a:t>
            </a:r>
            <a:r>
              <a:rPr lang="en-US" b="1" dirty="0"/>
              <a:t>or</a:t>
            </a:r>
            <a:r>
              <a:rPr lang="en-US" dirty="0"/>
              <a:t>” of </a:t>
            </a:r>
            <a:r>
              <a:rPr lang="en-US" dirty="0" err="1"/>
              <a:t>english</a:t>
            </a:r>
            <a:r>
              <a:rPr lang="en-US" dirty="0"/>
              <a:t> language)</a:t>
            </a:r>
          </a:p>
          <a:p>
            <a:pPr algn="just" fontAlgn="base"/>
            <a:r>
              <a:rPr lang="en-US" dirty="0"/>
              <a:t>Conjunction (eq. to “</a:t>
            </a:r>
            <a:r>
              <a:rPr lang="en-US" b="1" dirty="0"/>
              <a:t>and</a:t>
            </a:r>
            <a:r>
              <a:rPr lang="en-US" dirty="0"/>
              <a:t>” of </a:t>
            </a:r>
            <a:r>
              <a:rPr lang="en-US" dirty="0" err="1"/>
              <a:t>english</a:t>
            </a:r>
            <a:r>
              <a:rPr lang="en-US" dirty="0"/>
              <a:t> language)</a:t>
            </a:r>
          </a:p>
          <a:p>
            <a:pPr algn="just" fontAlgn="base"/>
            <a:r>
              <a:rPr lang="en-US" dirty="0"/>
              <a:t>Implication (eq. to “</a:t>
            </a:r>
            <a:r>
              <a:rPr lang="en-US" b="1" dirty="0"/>
              <a:t>if-then</a:t>
            </a:r>
            <a:r>
              <a:rPr lang="en-US" dirty="0"/>
              <a:t>” of </a:t>
            </a:r>
            <a:r>
              <a:rPr lang="en-US" dirty="0" err="1"/>
              <a:t>english</a:t>
            </a:r>
            <a:r>
              <a:rPr lang="en-US" dirty="0"/>
              <a:t> language, only left to right associativity)</a:t>
            </a:r>
          </a:p>
          <a:p>
            <a:pPr algn="just" fontAlgn="base"/>
            <a:r>
              <a:rPr lang="en-US" dirty="0"/>
              <a:t>Bi-implication (eq. to “</a:t>
            </a:r>
            <a:r>
              <a:rPr lang="en-US" b="1" dirty="0"/>
              <a:t>if-then</a:t>
            </a:r>
            <a:r>
              <a:rPr lang="en-US" dirty="0"/>
              <a:t>” of </a:t>
            </a:r>
            <a:r>
              <a:rPr lang="en-US" dirty="0" err="1"/>
              <a:t>english</a:t>
            </a:r>
            <a:r>
              <a:rPr lang="en-US" dirty="0"/>
              <a:t> language, with associativity in </a:t>
            </a:r>
            <a:r>
              <a:rPr lang="en-US" b="1" dirty="0"/>
              <a:t>both directions</a:t>
            </a:r>
            <a:r>
              <a:rPr lang="en-US" dirty="0"/>
              <a:t>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Example</a:t>
            </a:r>
            <a:endParaRPr lang="en-US" dirty="0"/>
          </a:p>
          <a:p>
            <a:r>
              <a:rPr lang="en-US" dirty="0"/>
              <a:t>Prove the validity of the following argument. “If I get a job and work hard then I will get promoted. If I get promoted then I will be happy. I am not happy. Therefore, either I did not get the job or I did not work hard”.</a:t>
            </a:r>
          </a:p>
          <a:p>
            <a:r>
              <a:rPr lang="en-US" b="1" dirty="0"/>
              <a:t>Answer.</a:t>
            </a:r>
            <a:endParaRPr lang="en-US" dirty="0"/>
          </a:p>
          <a:p>
            <a:r>
              <a:rPr lang="en-US" dirty="0"/>
              <a:t>j: I get a job</a:t>
            </a:r>
          </a:p>
          <a:p>
            <a:r>
              <a:rPr lang="en-US" dirty="0"/>
              <a:t>w: work hard</a:t>
            </a:r>
          </a:p>
          <a:p>
            <a:r>
              <a:rPr lang="en-US" dirty="0"/>
              <a:t>p: I will get promoted.</a:t>
            </a:r>
          </a:p>
          <a:p>
            <a:r>
              <a:rPr lang="en-US" dirty="0"/>
              <a:t>h: I will be happy/i am happy.</a:t>
            </a:r>
          </a:p>
          <a:p>
            <a:r>
              <a:rPr lang="en-US" dirty="0"/>
              <a:t>The given premises can be written as: ([</a:t>
            </a:r>
            <a:r>
              <a:rPr lang="en-US" dirty="0" err="1"/>
              <a:t>j⋀w</a:t>
            </a:r>
            <a:r>
              <a:rPr lang="en-US" dirty="0"/>
              <a:t>]→p), (</a:t>
            </a:r>
            <a:r>
              <a:rPr lang="en-US" dirty="0" err="1"/>
              <a:t>p→h</a:t>
            </a:r>
            <a:r>
              <a:rPr lang="en-US" dirty="0"/>
              <a:t>), ￢h.</a:t>
            </a:r>
          </a:p>
          <a:p>
            <a:r>
              <a:rPr lang="en-US" dirty="0"/>
              <a:t>Applying hypothetical syllogism on ([</a:t>
            </a:r>
            <a:r>
              <a:rPr lang="en-US" dirty="0" err="1"/>
              <a:t>j⋀w</a:t>
            </a:r>
            <a:r>
              <a:rPr lang="en-US" dirty="0"/>
              <a:t>]→p)⋀(</a:t>
            </a:r>
            <a:r>
              <a:rPr lang="en-US" dirty="0" err="1"/>
              <a:t>p→h</a:t>
            </a:r>
            <a:r>
              <a:rPr lang="en-US" dirty="0"/>
              <a:t>), we get ([</a:t>
            </a:r>
            <a:r>
              <a:rPr lang="en-US" dirty="0" err="1"/>
              <a:t>j⋀w</a:t>
            </a:r>
            <a:r>
              <a:rPr lang="en-US" dirty="0"/>
              <a:t>]→h). </a:t>
            </a:r>
          </a:p>
          <a:p>
            <a:r>
              <a:rPr lang="en-US" dirty="0"/>
              <a:t>Applying modus </a:t>
            </a:r>
            <a:r>
              <a:rPr lang="en-US" dirty="0" err="1"/>
              <a:t>tollens</a:t>
            </a:r>
            <a:r>
              <a:rPr lang="en-US" dirty="0"/>
              <a:t> on ([</a:t>
            </a:r>
            <a:r>
              <a:rPr lang="en-US" dirty="0" err="1"/>
              <a:t>j⋀w</a:t>
            </a:r>
            <a:r>
              <a:rPr lang="en-US" dirty="0"/>
              <a:t>]→h)⋀￢h, we get ￢[</a:t>
            </a:r>
            <a:r>
              <a:rPr lang="en-US" dirty="0" err="1"/>
              <a:t>j⋀w</a:t>
            </a:r>
            <a:r>
              <a:rPr lang="en-US" dirty="0" smtClean="0"/>
              <a:t>]</a:t>
            </a:r>
            <a:r>
              <a:rPr lang="en-US" dirty="0">
                <a:latin typeface="Times New Roman"/>
                <a:cs typeface="Times New Roman"/>
              </a:rPr>
              <a:t> ≡ </a:t>
            </a:r>
            <a:r>
              <a:rPr lang="en-US" dirty="0" smtClean="0"/>
              <a:t>￢</a:t>
            </a:r>
            <a:r>
              <a:rPr lang="en-US" dirty="0"/>
              <a:t>j⋁￢w. </a:t>
            </a:r>
          </a:p>
          <a:p>
            <a:r>
              <a:rPr lang="en-US" dirty="0"/>
              <a:t>So, the conclusion is “I did not get the job or I did not work hard”.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5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Predicate logic is more powerful type of logic, and is an extension of propositional logic. </a:t>
            </a:r>
            <a:endParaRPr lang="en-US" dirty="0" smtClean="0"/>
          </a:p>
          <a:p>
            <a:pPr algn="just"/>
            <a:r>
              <a:rPr lang="en-US" dirty="0" smtClean="0"/>
              <a:t>Predicate </a:t>
            </a:r>
            <a:r>
              <a:rPr lang="en-US" dirty="0"/>
              <a:t>logic helps us to reason with general statements like “All men are mortal”, whereas propositional logic can only deal with specific statements like “John is intelligent”.</a:t>
            </a:r>
          </a:p>
        </p:txBody>
      </p:sp>
    </p:spTree>
    <p:extLst>
      <p:ext uri="{BB962C8B-B14F-4D97-AF65-F5344CB8AC3E}">
        <p14:creationId xmlns:p14="http://schemas.microsoft.com/office/powerpoint/2010/main" val="28803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vs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propositional logic, we represent whole sentence by a logic variable.</a:t>
            </a:r>
          </a:p>
          <a:p>
            <a:pPr algn="just"/>
            <a:r>
              <a:rPr lang="en-US" dirty="0" smtClean="0"/>
              <a:t>In predicate logic, we identify the subject and the predicate in the sentence and represent the sentence as </a:t>
            </a:r>
            <a:r>
              <a:rPr lang="en-US" b="1" dirty="0" smtClean="0"/>
              <a:t>predicate(subject)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e.g. “John is intelligent” will be represented as  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intelligent(John)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4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Predicate Logic utilizes all the operators of propositional logic.</a:t>
            </a:r>
          </a:p>
          <a:p>
            <a:pPr algn="just"/>
            <a:r>
              <a:rPr lang="en-US" dirty="0" smtClean="0"/>
              <a:t>In addition, it has two more operators called as </a:t>
            </a:r>
            <a:r>
              <a:rPr lang="en-US" b="1" dirty="0" smtClean="0"/>
              <a:t>quantifiers</a:t>
            </a:r>
            <a:r>
              <a:rPr lang="en-US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universal quantifier ∀ </a:t>
            </a:r>
            <a:r>
              <a:rPr lang="en-US" dirty="0"/>
              <a:t>read as “for all”.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existential quantifier ∃ </a:t>
            </a:r>
            <a:r>
              <a:rPr lang="en-US" dirty="0"/>
              <a:t>read as “there exists</a:t>
            </a:r>
            <a:r>
              <a:rPr lang="en-US" dirty="0" smtClean="0"/>
              <a:t>”.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pPr fontAlgn="base"/>
            <a:r>
              <a:rPr lang="en-US" dirty="0"/>
              <a:t>A quantifier is generally associated with a </a:t>
            </a:r>
            <a:r>
              <a:rPr lang="en-US" dirty="0" smtClean="0"/>
              <a:t>predicate variable which is used as a generic subject. 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e.g</a:t>
            </a:r>
            <a:r>
              <a:rPr lang="en-US" dirty="0"/>
              <a:t>. ∀</a:t>
            </a:r>
            <a:r>
              <a:rPr lang="en-US" dirty="0" err="1"/>
              <a:t>xP</a:t>
            </a:r>
            <a:r>
              <a:rPr lang="en-US" dirty="0"/>
              <a:t>(x) representing that P is true for all x.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men are mortal. </a:t>
            </a:r>
          </a:p>
          <a:p>
            <a:r>
              <a:rPr lang="en-US" dirty="0" smtClean="0"/>
              <a:t>∀</a:t>
            </a:r>
            <a:r>
              <a:rPr lang="en-US" dirty="0"/>
              <a:t>x</a:t>
            </a:r>
            <a:r>
              <a:rPr lang="en-US" dirty="0" smtClean="0"/>
              <a:t>: man(x) → mortal(x)</a:t>
            </a:r>
          </a:p>
          <a:p>
            <a:endParaRPr lang="en-US" dirty="0"/>
          </a:p>
          <a:p>
            <a:r>
              <a:rPr lang="en-US" dirty="0" smtClean="0"/>
              <a:t>Some men are intelligent.</a:t>
            </a:r>
          </a:p>
          <a:p>
            <a:r>
              <a:rPr lang="en-US" dirty="0" smtClean="0"/>
              <a:t>∃x</a:t>
            </a:r>
            <a:r>
              <a:rPr lang="en-US" dirty="0"/>
              <a:t>: man(x) ⋀</a:t>
            </a:r>
            <a:r>
              <a:rPr lang="en-US" dirty="0" smtClean="0"/>
              <a:t> intelligent(x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37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the Universe be integers and let N(x) denote “x is a non-negative integer”, E(x) denote “x is even”, O(x) denote “x is odd” and P(x) denote “x is prime integer”. Translate the following statements into symbolic form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 All prime integers are non-negative.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ii) If a non-negative integer is not odd then it’s even.</a:t>
            </a:r>
          </a:p>
          <a:p>
            <a:pPr marL="0" indent="0">
              <a:buNone/>
            </a:pPr>
            <a:r>
              <a:rPr lang="en-US" b="1" dirty="0"/>
              <a:t>Answer.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 ∀x: P(x)→N(x)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ii) ∀x: [N(x)⋀￢O(x</a:t>
            </a:r>
            <a:r>
              <a:rPr lang="en-US" dirty="0" smtClean="0"/>
              <a:t>)] </a:t>
            </a:r>
            <a:r>
              <a:rPr lang="en-US" dirty="0"/>
              <a:t>→ E(x)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Express the following statements in symbolic form</a:t>
            </a:r>
          </a:p>
          <a:p>
            <a:pPr fontAlgn="base"/>
            <a:r>
              <a:rPr lang="en-US" dirty="0"/>
              <a:t>Every student in this class has visited Taj Mahal</a:t>
            </a:r>
          </a:p>
          <a:p>
            <a:pPr fontAlgn="base"/>
            <a:r>
              <a:rPr lang="en-US" dirty="0"/>
              <a:t>Some students in this class have visited Paris.</a:t>
            </a:r>
          </a:p>
          <a:p>
            <a:pPr marL="0" indent="0">
              <a:buNone/>
            </a:pPr>
            <a:r>
              <a:rPr lang="en-US" b="1" dirty="0"/>
              <a:t>Answer.</a:t>
            </a:r>
            <a:endParaRPr lang="en-US" dirty="0"/>
          </a:p>
          <a:p>
            <a:r>
              <a:rPr lang="en-US" dirty="0" smtClean="0"/>
              <a:t>∀x: S(x</a:t>
            </a:r>
            <a:r>
              <a:rPr lang="en-US" dirty="0"/>
              <a:t>)→TM(x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∃x: S(x</a:t>
            </a:r>
            <a:r>
              <a:rPr lang="en-US" dirty="0"/>
              <a:t>)⋀P(x)</a:t>
            </a:r>
          </a:p>
          <a:p>
            <a:pPr marL="0" indent="0">
              <a:buNone/>
            </a:pPr>
            <a:r>
              <a:rPr lang="en-US" dirty="0"/>
              <a:t>Note that ∃x(S(x)→P(x)) is incorrect, as it violates the property of implication, because some students have visited Paris and some have not visited Paris.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Write the following sentences in symbolic form:</a:t>
            </a:r>
          </a:p>
          <a:p>
            <a:pPr fontAlgn="base"/>
            <a:r>
              <a:rPr lang="en-US" dirty="0"/>
              <a:t>All friends are good.</a:t>
            </a:r>
          </a:p>
          <a:p>
            <a:pPr fontAlgn="base"/>
            <a:r>
              <a:rPr lang="en-US" dirty="0"/>
              <a:t>At least one friend is good. </a:t>
            </a:r>
          </a:p>
          <a:p>
            <a:pPr fontAlgn="base"/>
            <a:r>
              <a:rPr lang="en-US" dirty="0"/>
              <a:t>Not everyone is perfect.</a:t>
            </a:r>
          </a:p>
          <a:p>
            <a:pPr fontAlgn="base"/>
            <a:r>
              <a:rPr lang="en-US" dirty="0"/>
              <a:t>No one is perfect.</a:t>
            </a:r>
          </a:p>
          <a:p>
            <a:pPr fontAlgn="base"/>
            <a:r>
              <a:rPr lang="en-US" dirty="0"/>
              <a:t>Not everybody is a friend or someone is not good.</a:t>
            </a:r>
          </a:p>
          <a:p>
            <a:pPr fontAlgn="base"/>
            <a:r>
              <a:rPr lang="en-US" dirty="0"/>
              <a:t>Nothing is in the correct place or in good condition.</a:t>
            </a:r>
          </a:p>
          <a:p>
            <a:pPr fontAlgn="base"/>
            <a:r>
              <a:rPr lang="en-US" dirty="0"/>
              <a:t>There exists a criminal who has done every </a:t>
            </a:r>
            <a:r>
              <a:rPr lang="en-US" dirty="0" smtClean="0"/>
              <a:t>crime.</a:t>
            </a:r>
          </a:p>
          <a:p>
            <a:pPr marL="0" indent="0" fontAlgn="base">
              <a:buNone/>
            </a:pPr>
            <a:r>
              <a:rPr lang="en-US" b="1" dirty="0" smtClean="0"/>
              <a:t>Answer</a:t>
            </a:r>
            <a:r>
              <a:rPr lang="en-US" b="1" dirty="0"/>
              <a:t>.</a:t>
            </a:r>
            <a:endParaRPr lang="en-US" dirty="0"/>
          </a:p>
          <a:p>
            <a:pPr fontAlgn="base"/>
            <a:r>
              <a:rPr lang="en-US" dirty="0"/>
              <a:t>∀</a:t>
            </a:r>
            <a:r>
              <a:rPr lang="en-US" dirty="0" err="1"/>
              <a:t>x:friend</a:t>
            </a:r>
            <a:r>
              <a:rPr lang="en-US" dirty="0"/>
              <a:t>(x)→good(x)</a:t>
            </a:r>
          </a:p>
          <a:p>
            <a:pPr fontAlgn="base"/>
            <a:r>
              <a:rPr lang="en-US" dirty="0"/>
              <a:t>∃</a:t>
            </a:r>
            <a:r>
              <a:rPr lang="en-US" dirty="0" err="1"/>
              <a:t>x:friend</a:t>
            </a:r>
            <a:r>
              <a:rPr lang="en-US" dirty="0"/>
              <a:t>(x)⋀good(x)</a:t>
            </a:r>
          </a:p>
          <a:p>
            <a:pPr fontAlgn="base"/>
            <a:r>
              <a:rPr lang="en-US" dirty="0" smtClean="0"/>
              <a:t>￢[∀</a:t>
            </a:r>
            <a:r>
              <a:rPr lang="en-US" dirty="0"/>
              <a:t>x: perfect(x</a:t>
            </a:r>
            <a:r>
              <a:rPr lang="en-US" dirty="0" smtClean="0"/>
              <a:t>)]        </a:t>
            </a:r>
            <a:r>
              <a:rPr lang="en-US" dirty="0"/>
              <a:t>OR         </a:t>
            </a:r>
            <a:r>
              <a:rPr lang="en-US" dirty="0" smtClean="0"/>
              <a:t>∃</a:t>
            </a:r>
            <a:r>
              <a:rPr lang="en-US" dirty="0"/>
              <a:t>x</a:t>
            </a:r>
            <a:r>
              <a:rPr lang="en-US" dirty="0" smtClean="0"/>
              <a:t>: </a:t>
            </a:r>
            <a:r>
              <a:rPr lang="en-US" dirty="0"/>
              <a:t>￢</a:t>
            </a:r>
            <a:r>
              <a:rPr lang="en-US" dirty="0" smtClean="0"/>
              <a:t>perfect(x)</a:t>
            </a:r>
            <a:endParaRPr lang="en-US" dirty="0"/>
          </a:p>
          <a:p>
            <a:pPr fontAlgn="base"/>
            <a:r>
              <a:rPr lang="en-US" dirty="0" smtClean="0"/>
              <a:t>￢[∃</a:t>
            </a:r>
            <a:r>
              <a:rPr lang="en-US" dirty="0" err="1"/>
              <a:t>x:perfect</a:t>
            </a:r>
            <a:r>
              <a:rPr lang="en-US" dirty="0"/>
              <a:t>(x</a:t>
            </a:r>
            <a:r>
              <a:rPr lang="en-US" dirty="0" smtClean="0"/>
              <a:t>)]         </a:t>
            </a:r>
            <a:r>
              <a:rPr lang="en-US" dirty="0"/>
              <a:t>OR </a:t>
            </a:r>
            <a:r>
              <a:rPr lang="en-US" dirty="0" smtClean="0"/>
              <a:t>        ∀</a:t>
            </a:r>
            <a:r>
              <a:rPr lang="en-US" dirty="0"/>
              <a:t>x: ￢</a:t>
            </a:r>
            <a:r>
              <a:rPr lang="en-US" dirty="0" smtClean="0"/>
              <a:t>perfect(x</a:t>
            </a:r>
            <a:r>
              <a:rPr lang="en-US" dirty="0"/>
              <a:t>) </a:t>
            </a:r>
          </a:p>
          <a:p>
            <a:pPr fontAlgn="base"/>
            <a:r>
              <a:rPr lang="en-US" dirty="0"/>
              <a:t>￢∀</a:t>
            </a:r>
            <a:r>
              <a:rPr lang="en-US" dirty="0" err="1"/>
              <a:t>x:friend</a:t>
            </a:r>
            <a:r>
              <a:rPr lang="en-US" dirty="0"/>
              <a:t>(x</a:t>
            </a:r>
            <a:r>
              <a:rPr lang="en-US" dirty="0" smtClean="0"/>
              <a:t>) ⋁ ∃</a:t>
            </a:r>
            <a:r>
              <a:rPr lang="en-US" dirty="0"/>
              <a:t>y:￢</a:t>
            </a:r>
            <a:r>
              <a:rPr lang="en-US" dirty="0" smtClean="0"/>
              <a:t>good(y)</a:t>
            </a:r>
            <a:endParaRPr lang="en-US" dirty="0"/>
          </a:p>
          <a:p>
            <a:pPr fontAlgn="base"/>
            <a:r>
              <a:rPr lang="en-US" dirty="0"/>
              <a:t>￢∃</a:t>
            </a:r>
            <a:r>
              <a:rPr lang="en-US" dirty="0" err="1"/>
              <a:t>x:correct_place</a:t>
            </a:r>
            <a:r>
              <a:rPr lang="en-US" dirty="0"/>
              <a:t>(x)⋁</a:t>
            </a:r>
            <a:r>
              <a:rPr lang="en-US" dirty="0" err="1"/>
              <a:t>good_condition</a:t>
            </a:r>
            <a:r>
              <a:rPr lang="en-US" dirty="0"/>
              <a:t>(x)  </a:t>
            </a:r>
            <a:r>
              <a:rPr lang="en-US" dirty="0" smtClean="0"/>
              <a:t>OR   ∀</a:t>
            </a:r>
            <a:r>
              <a:rPr lang="en-US" dirty="0"/>
              <a:t>x:￢[</a:t>
            </a:r>
            <a:r>
              <a:rPr lang="en-US" dirty="0" err="1"/>
              <a:t>correct_place</a:t>
            </a:r>
            <a:r>
              <a:rPr lang="en-US" dirty="0"/>
              <a:t>(x)⋁</a:t>
            </a:r>
            <a:r>
              <a:rPr lang="en-US" dirty="0" err="1"/>
              <a:t>good_condition</a:t>
            </a:r>
            <a:r>
              <a:rPr lang="en-US" dirty="0"/>
              <a:t>(x)]</a:t>
            </a:r>
          </a:p>
          <a:p>
            <a:r>
              <a:rPr lang="en-US" dirty="0" smtClean="0"/>
              <a:t>∃</a:t>
            </a:r>
            <a:r>
              <a:rPr lang="en-US" dirty="0" err="1"/>
              <a:t>x∀y</a:t>
            </a:r>
            <a:r>
              <a:rPr lang="en-US" dirty="0"/>
              <a:t>: criminal(x) ⋀ crime(y)                 OR          </a:t>
            </a:r>
            <a:r>
              <a:rPr lang="en-US"/>
              <a:t>∃</a:t>
            </a:r>
            <a:r>
              <a:rPr lang="en-US" smtClean="0"/>
              <a:t>x: </a:t>
            </a:r>
            <a:r>
              <a:rPr lang="en-US" dirty="0"/>
              <a:t>criminal(x) </a:t>
            </a:r>
            <a:r>
              <a:rPr lang="en-US"/>
              <a:t>⋀ ∀y: </a:t>
            </a:r>
            <a:r>
              <a:rPr lang="en-US" smtClean="0"/>
              <a:t>crime(y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Example-3.24.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Represent the statement using predicate logic and negate it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For all the real number x if x&gt;5 then x</a:t>
            </a:r>
            <a:r>
              <a:rPr lang="en-US" baseline="30000" dirty="0"/>
              <a:t>2</a:t>
            </a:r>
            <a:r>
              <a:rPr lang="en-US" dirty="0"/>
              <a:t>&gt;25”.</a:t>
            </a:r>
          </a:p>
          <a:p>
            <a:pPr marL="0" indent="0">
              <a:buNone/>
            </a:pPr>
            <a:r>
              <a:rPr lang="en-US" b="1" dirty="0"/>
              <a:t>Answer.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∀</a:t>
            </a:r>
            <a:r>
              <a:rPr lang="en-US" dirty="0"/>
              <a:t>x: (x&gt;5)→(x</a:t>
            </a:r>
            <a:r>
              <a:rPr lang="en-US" baseline="30000" dirty="0"/>
              <a:t>2</a:t>
            </a:r>
            <a:r>
              <a:rPr lang="en-US" dirty="0"/>
              <a:t>&gt;25)</a:t>
            </a:r>
          </a:p>
          <a:p>
            <a:pPr marL="0" indent="0">
              <a:buNone/>
            </a:pPr>
            <a:r>
              <a:rPr lang="en-US" dirty="0"/>
              <a:t>We have to negate the statement, so first we remove the implication</a:t>
            </a:r>
          </a:p>
          <a:p>
            <a:pPr marL="0" indent="0">
              <a:buNone/>
            </a:pPr>
            <a:r>
              <a:rPr lang="en-US" dirty="0" smtClean="0"/>
              <a:t>∀</a:t>
            </a:r>
            <a:r>
              <a:rPr lang="en-US" dirty="0"/>
              <a:t>x: (x≤5)⋁(x</a:t>
            </a:r>
            <a:r>
              <a:rPr lang="en-US" baseline="30000" dirty="0"/>
              <a:t>2</a:t>
            </a:r>
            <a:r>
              <a:rPr lang="en-US" dirty="0"/>
              <a:t>&gt;25)</a:t>
            </a:r>
          </a:p>
          <a:p>
            <a:pPr marL="0" indent="0">
              <a:buNone/>
            </a:pPr>
            <a:r>
              <a:rPr lang="en-US" dirty="0"/>
              <a:t>Now, we negate it</a:t>
            </a:r>
          </a:p>
          <a:p>
            <a:pPr marL="0" indent="0">
              <a:buNone/>
            </a:pPr>
            <a:r>
              <a:rPr lang="en-US" dirty="0" smtClean="0"/>
              <a:t>∃</a:t>
            </a:r>
            <a:r>
              <a:rPr lang="en-US" dirty="0"/>
              <a:t>x: (x&gt;5)⋀(x</a:t>
            </a:r>
            <a:r>
              <a:rPr lang="en-US" baseline="30000" dirty="0"/>
              <a:t>2</a:t>
            </a:r>
            <a:r>
              <a:rPr lang="en-US" dirty="0"/>
              <a:t>≤25)</a:t>
            </a:r>
          </a:p>
          <a:p>
            <a:pPr marL="0" indent="0">
              <a:buNone/>
            </a:pPr>
            <a:r>
              <a:rPr lang="en-US" dirty="0"/>
              <a:t>As, we are negating a logically correct statement, therefore the negation is not logically 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62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6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symbolic logic, these operations are represented by:</a:t>
            </a:r>
          </a:p>
          <a:p>
            <a:pPr fontAlgn="base"/>
            <a:r>
              <a:rPr lang="en-US" dirty="0"/>
              <a:t>~ (negation) </a:t>
            </a:r>
          </a:p>
          <a:p>
            <a:pPr fontAlgn="base"/>
            <a:r>
              <a:rPr lang="en-US" dirty="0"/>
              <a:t>￢ (negation)</a:t>
            </a:r>
          </a:p>
          <a:p>
            <a:pPr fontAlgn="base"/>
            <a:r>
              <a:rPr lang="en-US" dirty="0"/>
              <a:t>⋁ (</a:t>
            </a:r>
            <a:r>
              <a:rPr lang="en-US" dirty="0" smtClean="0"/>
              <a:t>disjunction i.e. OR)</a:t>
            </a:r>
            <a:endParaRPr lang="en-US" dirty="0"/>
          </a:p>
          <a:p>
            <a:pPr fontAlgn="base"/>
            <a:r>
              <a:rPr lang="en-US" dirty="0"/>
              <a:t>⋀ (</a:t>
            </a:r>
            <a:r>
              <a:rPr lang="en-US" dirty="0" smtClean="0"/>
              <a:t>conjunction i.e. AND)</a:t>
            </a:r>
            <a:endParaRPr lang="en-US" dirty="0"/>
          </a:p>
          <a:p>
            <a:pPr fontAlgn="base"/>
            <a:r>
              <a:rPr lang="en-US" dirty="0"/>
              <a:t>→ (implication)</a:t>
            </a:r>
          </a:p>
          <a:p>
            <a:pPr fontAlgn="base"/>
            <a:r>
              <a:rPr lang="en-US" dirty="0"/>
              <a:t>↔ (bi-implication)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Example-3.31.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Determine whether the following arguments are valid or valid.</a:t>
            </a:r>
          </a:p>
          <a:p>
            <a:pPr marL="0" indent="0">
              <a:buNone/>
            </a:pPr>
            <a:r>
              <a:rPr lang="en-US" dirty="0"/>
              <a:t>Premises:</a:t>
            </a:r>
          </a:p>
          <a:p>
            <a:r>
              <a:rPr lang="en-US" dirty="0"/>
              <a:t>The metro cities of India have huge traffic.</a:t>
            </a:r>
          </a:p>
          <a:p>
            <a:r>
              <a:rPr lang="en-US" dirty="0"/>
              <a:t>Delhi has huge traffic.</a:t>
            </a:r>
          </a:p>
          <a:p>
            <a:pPr marL="0" indent="0">
              <a:buNone/>
            </a:pPr>
            <a:r>
              <a:rPr lang="en-US" dirty="0"/>
              <a:t>Conclusion: Delhi is an Indian metro city.</a:t>
            </a:r>
          </a:p>
          <a:p>
            <a:pPr marL="0" indent="0">
              <a:buNone/>
            </a:pPr>
            <a:r>
              <a:rPr lang="en-US" b="1" dirty="0"/>
              <a:t>Answer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>[∀x: metro(x)→</a:t>
            </a:r>
            <a:r>
              <a:rPr lang="en-US" dirty="0" err="1"/>
              <a:t>huge_traffic</a:t>
            </a:r>
            <a:r>
              <a:rPr lang="en-US" dirty="0"/>
              <a:t>(x)]  ⋀ </a:t>
            </a:r>
            <a:r>
              <a:rPr lang="en-US" dirty="0" err="1"/>
              <a:t>huge_traffic</a:t>
            </a:r>
            <a:r>
              <a:rPr lang="en-US" dirty="0"/>
              <a:t>(Delhi) →  </a:t>
            </a:r>
          </a:p>
          <a:p>
            <a:pPr marL="0" indent="0">
              <a:buNone/>
            </a:pPr>
            <a:r>
              <a:rPr lang="en-US" dirty="0"/>
              <a:t>    metro(Delhi)</a:t>
            </a:r>
          </a:p>
          <a:p>
            <a:pPr marL="0" indent="0">
              <a:buNone/>
            </a:pPr>
            <a:r>
              <a:rPr lang="en-US" dirty="0"/>
              <a:t>This is fallacy of Affirming the Conclusion. </a:t>
            </a:r>
          </a:p>
          <a:p>
            <a:pPr marL="0" indent="0">
              <a:buNone/>
            </a:pPr>
            <a:r>
              <a:rPr lang="en-US" dirty="0"/>
              <a:t>Hence, the conclusion is incorrect.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3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077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8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8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543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3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5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propositions formed by combining two or more propositions are called </a:t>
            </a:r>
            <a:r>
              <a:rPr lang="en-US" b="1" dirty="0"/>
              <a:t>compound </a:t>
            </a:r>
            <a:r>
              <a:rPr lang="en-US" b="1" dirty="0" smtClean="0"/>
              <a:t>propositions</a:t>
            </a:r>
          </a:p>
          <a:p>
            <a:r>
              <a:rPr lang="en-US" dirty="0" smtClean="0"/>
              <a:t> </a:t>
            </a:r>
            <a:r>
              <a:rPr lang="en-US" dirty="0" err="1"/>
              <a:t>e.g</a:t>
            </a:r>
            <a:r>
              <a:rPr lang="en-US" dirty="0"/>
              <a:t> “Today is Sunday and a holiday” which consists of two propositions “Today is Sunday” and “Today is a holiday” connected by </a:t>
            </a:r>
            <a:r>
              <a:rPr lang="en-US" dirty="0" smtClean="0"/>
              <a:t>“and”.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symbolic form, we assign a propositional/logic variable to each sentence (just like we use variable like x/y in mathematics to represent a value) to make the representation easier.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compound proposition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dirty="0"/>
              <a:t>Today is Sunday and a holiday”,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can </a:t>
            </a:r>
            <a:r>
              <a:rPr lang="en-US" dirty="0"/>
              <a:t>be represented in symbolic form as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</a:t>
            </a:r>
            <a:r>
              <a:rPr lang="en-US" dirty="0" err="1"/>
              <a:t>∧q</a:t>
            </a:r>
            <a:r>
              <a:rPr lang="en-US" dirty="0"/>
              <a:t> where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dirty="0"/>
              <a:t>p: Today is Sunday” and “q: Today is a holiday”. </a:t>
            </a:r>
          </a:p>
        </p:txBody>
      </p:sp>
    </p:spTree>
    <p:extLst>
      <p:ext uri="{BB962C8B-B14F-4D97-AF65-F5344CB8AC3E}">
        <p14:creationId xmlns:p14="http://schemas.microsoft.com/office/powerpoint/2010/main" val="17791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vs Bi-implication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Let’s try to understand the difference between implication and bi-implication by an example. The statement</a:t>
            </a:r>
            <a:r>
              <a:rPr lang="en-US" b="1" dirty="0"/>
              <a:t> “If today is </a:t>
            </a:r>
            <a:r>
              <a:rPr lang="en-US" b="1" dirty="0" err="1"/>
              <a:t>sunday</a:t>
            </a:r>
            <a:r>
              <a:rPr lang="en-US" b="1" dirty="0"/>
              <a:t> then today is holiday”</a:t>
            </a:r>
            <a:r>
              <a:rPr lang="en-US" dirty="0"/>
              <a:t> is true, but the reverse case “If today is holiday then today is </a:t>
            </a:r>
            <a:r>
              <a:rPr lang="en-US" dirty="0" err="1"/>
              <a:t>sunday</a:t>
            </a:r>
            <a:r>
              <a:rPr lang="en-US" dirty="0"/>
              <a:t>” is not always True, so it is a case of</a:t>
            </a:r>
            <a:r>
              <a:rPr lang="en-US" b="1" dirty="0"/>
              <a:t> implication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 statement “</a:t>
            </a:r>
            <a:r>
              <a:rPr lang="en-US" b="1" dirty="0"/>
              <a:t>If today is </a:t>
            </a:r>
            <a:r>
              <a:rPr lang="en-US" b="1" dirty="0" err="1"/>
              <a:t>sunday</a:t>
            </a:r>
            <a:r>
              <a:rPr lang="en-US" b="1" dirty="0"/>
              <a:t> then tomorrow is </a:t>
            </a:r>
            <a:r>
              <a:rPr lang="en-US" b="1" dirty="0" err="1"/>
              <a:t>monday</a:t>
            </a:r>
            <a:r>
              <a:rPr lang="en-US" dirty="0"/>
              <a:t>” is always true when reversed i.e. “If tomorrow is </a:t>
            </a:r>
            <a:r>
              <a:rPr lang="en-US" dirty="0" err="1"/>
              <a:t>monday</a:t>
            </a:r>
            <a:r>
              <a:rPr lang="en-US" dirty="0"/>
              <a:t> then today is </a:t>
            </a:r>
            <a:r>
              <a:rPr lang="en-US" dirty="0" err="1"/>
              <a:t>sunday</a:t>
            </a:r>
            <a:r>
              <a:rPr lang="en-US" dirty="0"/>
              <a:t>”, so it is a case of </a:t>
            </a:r>
            <a:r>
              <a:rPr lang="en-US" b="1" dirty="0"/>
              <a:t>bi-implication</a:t>
            </a:r>
            <a:r>
              <a:rPr lang="en-US" dirty="0"/>
              <a:t>”.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(1)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1"/>
            <a:ext cx="1752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828801"/>
            <a:ext cx="62293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3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(2)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819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048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1138</TotalTime>
  <Words>1991</Words>
  <Application>Microsoft Office PowerPoint</Application>
  <PresentationFormat>On-screen Show (4:3)</PresentationFormat>
  <Paragraphs>257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Civic</vt:lpstr>
      <vt:lpstr>Logic</vt:lpstr>
      <vt:lpstr>Proposition</vt:lpstr>
      <vt:lpstr>Propositional Logic</vt:lpstr>
      <vt:lpstr>Symbols</vt:lpstr>
      <vt:lpstr>Compound Propositions</vt:lpstr>
      <vt:lpstr>Symbolic Logic</vt:lpstr>
      <vt:lpstr>Implication vs Bi-implication</vt:lpstr>
      <vt:lpstr>Truth Tables (1)</vt:lpstr>
      <vt:lpstr>Truth Tables (2)</vt:lpstr>
      <vt:lpstr>Question</vt:lpstr>
      <vt:lpstr>Implication</vt:lpstr>
      <vt:lpstr>Bi-implication</vt:lpstr>
      <vt:lpstr>Question-1</vt:lpstr>
      <vt:lpstr>Question-2</vt:lpstr>
      <vt:lpstr>Question-3</vt:lpstr>
      <vt:lpstr>Question-4</vt:lpstr>
      <vt:lpstr>Converse Inverse</vt:lpstr>
      <vt:lpstr>Question</vt:lpstr>
      <vt:lpstr>Tautology / Contradiction</vt:lpstr>
      <vt:lpstr>Logical Equivalence</vt:lpstr>
      <vt:lpstr>PowerPoint Presentation</vt:lpstr>
      <vt:lpstr>Normal Forms</vt:lpstr>
      <vt:lpstr>Question</vt:lpstr>
      <vt:lpstr>Canonical Forms</vt:lpstr>
      <vt:lpstr>Question</vt:lpstr>
      <vt:lpstr>Rules of  Inference</vt:lpstr>
      <vt:lpstr>Fallacies</vt:lpstr>
      <vt:lpstr>Question-1</vt:lpstr>
      <vt:lpstr>Question-2</vt:lpstr>
      <vt:lpstr>Question-3</vt:lpstr>
      <vt:lpstr>Predicate Logic</vt:lpstr>
      <vt:lpstr>Proposition vs Predicate</vt:lpstr>
      <vt:lpstr>Operators</vt:lpstr>
      <vt:lpstr>Examples</vt:lpstr>
      <vt:lpstr>Question</vt:lpstr>
      <vt:lpstr>Question</vt:lpstr>
      <vt:lpstr>Question</vt:lpstr>
      <vt:lpstr>Question</vt:lpstr>
      <vt:lpstr>Inference</vt:lpstr>
      <vt:lpstr>Question</vt:lpstr>
      <vt:lpstr>Questions</vt:lpstr>
      <vt:lpstr>EXERCISE-1</vt:lpstr>
      <vt:lpstr>Solution</vt:lpstr>
      <vt:lpstr>EXERCISE-2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Hashmi</dc:creator>
  <cp:lastModifiedBy>Sitender</cp:lastModifiedBy>
  <cp:revision>150</cp:revision>
  <dcterms:created xsi:type="dcterms:W3CDTF">2020-08-31T06:13:44Z</dcterms:created>
  <dcterms:modified xsi:type="dcterms:W3CDTF">2020-09-11T07:25:10Z</dcterms:modified>
</cp:coreProperties>
</file>