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6839231-237D-4F0B-A7FB-C04E5F83B7F8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EFB05C-CCC0-4790-9471-A34EC404770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ADEEL HASHMI</a:t>
            </a:r>
          </a:p>
          <a:p>
            <a:r>
              <a:rPr lang="en-US" b="0" dirty="0" err="1" smtClean="0"/>
              <a:t>ASSt.</a:t>
            </a:r>
            <a:r>
              <a:rPr lang="en-US" b="0" dirty="0" smtClean="0"/>
              <a:t> Prof., </a:t>
            </a:r>
            <a:r>
              <a:rPr lang="en-US" b="0" dirty="0" err="1" smtClean="0"/>
              <a:t>cse</a:t>
            </a:r>
            <a:r>
              <a:rPr lang="en-US" b="0" dirty="0" smtClean="0"/>
              <a:t> dept.</a:t>
            </a:r>
          </a:p>
          <a:p>
            <a:r>
              <a:rPr lang="en-US" b="0" dirty="0" err="1" smtClean="0"/>
              <a:t>msit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FCS (Recurrences)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57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Find the solution for the recurrence relation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= -3T</a:t>
            </a:r>
            <a:r>
              <a:rPr lang="en-US" baseline="-25000" dirty="0"/>
              <a:t>n-1</a:t>
            </a:r>
            <a:r>
              <a:rPr lang="en-US" dirty="0"/>
              <a:t> – 3T</a:t>
            </a:r>
            <a:r>
              <a:rPr lang="en-US" baseline="-25000" dirty="0"/>
              <a:t>n-2</a:t>
            </a:r>
            <a:r>
              <a:rPr lang="en-US" dirty="0"/>
              <a:t> – T</a:t>
            </a:r>
            <a:r>
              <a:rPr lang="en-US" baseline="-25000" dirty="0"/>
              <a:t>n-3 </a:t>
            </a:r>
            <a:r>
              <a:rPr lang="en-US" dirty="0"/>
              <a:t>with initial conditions T</a:t>
            </a:r>
            <a:r>
              <a:rPr lang="en-US" baseline="-25000" dirty="0"/>
              <a:t>0</a:t>
            </a:r>
            <a:r>
              <a:rPr lang="en-US" dirty="0"/>
              <a:t>=1, T</a:t>
            </a:r>
            <a:r>
              <a:rPr lang="en-US" baseline="-25000" dirty="0"/>
              <a:t>1</a:t>
            </a:r>
            <a:r>
              <a:rPr lang="en-US" dirty="0"/>
              <a:t>=-2 and T</a:t>
            </a:r>
            <a:r>
              <a:rPr lang="en-US" baseline="-25000" dirty="0"/>
              <a:t>2</a:t>
            </a:r>
            <a:r>
              <a:rPr lang="en-US" dirty="0"/>
              <a:t>=-1.</a:t>
            </a:r>
          </a:p>
          <a:p>
            <a:pPr marL="0" indent="0">
              <a:buNone/>
            </a:pPr>
            <a:r>
              <a:rPr lang="en-US" b="1" dirty="0"/>
              <a:t>Answer.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characteristic equation of this recurrence relation is</a:t>
            </a:r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baseline="30000" dirty="0" smtClean="0"/>
              <a:t>3</a:t>
            </a:r>
            <a:r>
              <a:rPr lang="en-US" dirty="0" smtClean="0"/>
              <a:t> + 3r</a:t>
            </a:r>
            <a:r>
              <a:rPr lang="en-US" baseline="30000" dirty="0" smtClean="0"/>
              <a:t>2</a:t>
            </a:r>
            <a:r>
              <a:rPr lang="en-US" dirty="0" smtClean="0"/>
              <a:t> + 3r + 1 = 0</a:t>
            </a:r>
          </a:p>
          <a:p>
            <a:pPr marL="0" indent="0">
              <a:buNone/>
            </a:pPr>
            <a:r>
              <a:rPr lang="en-US" dirty="0" smtClean="0"/>
              <a:t>The roots for this equation come out to be -1, -1, -1 i.e. a single root -1 with multiplicity 3.</a:t>
            </a:r>
          </a:p>
          <a:p>
            <a:pPr marL="0" indent="0">
              <a:buNone/>
            </a:pPr>
            <a:r>
              <a:rPr lang="en-US" dirty="0" smtClean="0"/>
              <a:t>Hence the solution will be of the form</a:t>
            </a:r>
          </a:p>
          <a:p>
            <a:pPr marL="0" indent="0">
              <a:buNone/>
            </a:pP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= (α</a:t>
            </a:r>
            <a:r>
              <a:rPr lang="en-US" baseline="-25000" dirty="0" smtClean="0"/>
              <a:t>1,0</a:t>
            </a:r>
            <a:r>
              <a:rPr lang="en-US" dirty="0" smtClean="0"/>
              <a:t> + α</a:t>
            </a:r>
            <a:r>
              <a:rPr lang="en-US" baseline="-25000" dirty="0" smtClean="0"/>
              <a:t>1,1</a:t>
            </a:r>
            <a:r>
              <a:rPr lang="en-US" dirty="0" smtClean="0"/>
              <a:t>n + α</a:t>
            </a:r>
            <a:r>
              <a:rPr lang="en-US" baseline="-25000" dirty="0" smtClean="0"/>
              <a:t>1,2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)(-1)</a:t>
            </a:r>
            <a:r>
              <a:rPr lang="en-US" baseline="30000" dirty="0" smtClean="0"/>
              <a:t>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T</a:t>
            </a:r>
            <a:r>
              <a:rPr lang="en-US" baseline="-25000" dirty="0" smtClean="0"/>
              <a:t>0</a:t>
            </a:r>
            <a:r>
              <a:rPr lang="en-US" dirty="0" smtClean="0"/>
              <a:t>=1, therefore we get α</a:t>
            </a:r>
            <a:r>
              <a:rPr lang="en-US" baseline="-25000" dirty="0" smtClean="0"/>
              <a:t>1,0</a:t>
            </a:r>
            <a:r>
              <a:rPr lang="en-US" dirty="0" smtClean="0"/>
              <a:t>=1</a:t>
            </a:r>
          </a:p>
          <a:p>
            <a:pPr marL="0" indent="0">
              <a:buNone/>
            </a:pPr>
            <a:r>
              <a:rPr lang="en-US" dirty="0" smtClean="0"/>
              <a:t>As T</a:t>
            </a:r>
            <a:r>
              <a:rPr lang="en-US" baseline="-25000" dirty="0" smtClean="0"/>
              <a:t>1</a:t>
            </a:r>
            <a:r>
              <a:rPr lang="en-US" dirty="0" smtClean="0"/>
              <a:t>=-2, therefore we get (α</a:t>
            </a:r>
            <a:r>
              <a:rPr lang="en-US" baseline="-25000" dirty="0" smtClean="0"/>
              <a:t>1,0</a:t>
            </a:r>
            <a:r>
              <a:rPr lang="en-US" dirty="0" smtClean="0"/>
              <a:t> + α</a:t>
            </a:r>
            <a:r>
              <a:rPr lang="en-US" baseline="-25000" dirty="0" smtClean="0"/>
              <a:t>1,1</a:t>
            </a:r>
            <a:r>
              <a:rPr lang="en-US" dirty="0" smtClean="0"/>
              <a:t> + α</a:t>
            </a:r>
            <a:r>
              <a:rPr lang="en-US" baseline="-25000" dirty="0" smtClean="0"/>
              <a:t>1,2</a:t>
            </a:r>
            <a:r>
              <a:rPr lang="en-US" dirty="0" smtClean="0"/>
              <a:t>)(-1)</a:t>
            </a:r>
            <a:r>
              <a:rPr lang="en-US" baseline="30000" dirty="0" smtClean="0"/>
              <a:t> </a:t>
            </a:r>
            <a:r>
              <a:rPr lang="en-US" dirty="0" smtClean="0"/>
              <a:t>= -2</a:t>
            </a:r>
          </a:p>
          <a:p>
            <a:pPr marL="0" indent="0">
              <a:buNone/>
            </a:pPr>
            <a:r>
              <a:rPr lang="en-US" dirty="0" smtClean="0"/>
              <a:t>As T</a:t>
            </a:r>
            <a:r>
              <a:rPr lang="en-US" baseline="-25000" dirty="0" smtClean="0"/>
              <a:t>2</a:t>
            </a:r>
            <a:r>
              <a:rPr lang="en-US" dirty="0" smtClean="0"/>
              <a:t>=-1, therefore we get (α</a:t>
            </a:r>
            <a:r>
              <a:rPr lang="en-US" baseline="-25000" dirty="0" smtClean="0"/>
              <a:t>1,0</a:t>
            </a:r>
            <a:r>
              <a:rPr lang="en-US" dirty="0" smtClean="0"/>
              <a:t> + 2α</a:t>
            </a:r>
            <a:r>
              <a:rPr lang="en-US" baseline="-25000" dirty="0" smtClean="0"/>
              <a:t>1,1</a:t>
            </a:r>
            <a:r>
              <a:rPr lang="en-US" dirty="0" smtClean="0"/>
              <a:t> + 4α</a:t>
            </a:r>
            <a:r>
              <a:rPr lang="en-US" baseline="-25000" dirty="0" smtClean="0"/>
              <a:t>1,2</a:t>
            </a:r>
            <a:r>
              <a:rPr lang="en-US" dirty="0" smtClean="0"/>
              <a:t>)</a:t>
            </a:r>
            <a:r>
              <a:rPr lang="en-US" baseline="30000" dirty="0" smtClean="0"/>
              <a:t> </a:t>
            </a:r>
            <a:r>
              <a:rPr lang="en-US" dirty="0" smtClean="0"/>
              <a:t>= -1</a:t>
            </a:r>
          </a:p>
          <a:p>
            <a:pPr marL="0" indent="0">
              <a:buNone/>
            </a:pPr>
            <a:r>
              <a:rPr lang="en-US" dirty="0" smtClean="0"/>
              <a:t>Solving the above equations, we get α</a:t>
            </a:r>
            <a:r>
              <a:rPr lang="en-US" baseline="-25000" dirty="0" smtClean="0"/>
              <a:t>1,0 </a:t>
            </a:r>
            <a:r>
              <a:rPr lang="en-US" dirty="0" smtClean="0"/>
              <a:t>= 1</a:t>
            </a:r>
            <a:r>
              <a:rPr lang="en-US" baseline="-25000" dirty="0" smtClean="0"/>
              <a:t>, </a:t>
            </a:r>
            <a:r>
              <a:rPr lang="en-US" dirty="0" smtClean="0"/>
              <a:t>α</a:t>
            </a:r>
            <a:r>
              <a:rPr lang="en-US" baseline="-25000" dirty="0" smtClean="0"/>
              <a:t>1,1 </a:t>
            </a:r>
            <a:r>
              <a:rPr lang="en-US" dirty="0" smtClean="0"/>
              <a:t>= 3, α</a:t>
            </a:r>
            <a:r>
              <a:rPr lang="en-US" baseline="-25000" dirty="0" smtClean="0"/>
              <a:t>1,2 </a:t>
            </a:r>
            <a:r>
              <a:rPr lang="en-US" dirty="0" smtClean="0"/>
              <a:t>= -2.</a:t>
            </a:r>
          </a:p>
          <a:p>
            <a:pPr marL="0" indent="0">
              <a:buNone/>
            </a:pPr>
            <a:r>
              <a:rPr lang="en-US" dirty="0" smtClean="0"/>
              <a:t>Hence, solution for the given recurrence relation is</a:t>
            </a:r>
          </a:p>
          <a:p>
            <a:pPr marL="0" indent="0">
              <a:buNone/>
            </a:pP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= (1 + 3n – 2n</a:t>
            </a:r>
            <a:r>
              <a:rPr lang="en-US" baseline="30000" dirty="0" smtClean="0"/>
              <a:t>2</a:t>
            </a:r>
            <a:r>
              <a:rPr lang="en-US" dirty="0" smtClean="0"/>
              <a:t>)(-1)</a:t>
            </a:r>
            <a:r>
              <a:rPr lang="en-US" baseline="30000" dirty="0" smtClean="0"/>
              <a:t>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Non-homogeneous 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non-homogeneous recurrence relation is of the </a:t>
            </a:r>
            <a:r>
              <a:rPr lang="en-US" dirty="0" smtClean="0"/>
              <a:t>form: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/>
              <a:t>t</a:t>
            </a:r>
            <a:r>
              <a:rPr lang="en-US" baseline="-25000" dirty="0" smtClean="0"/>
              <a:t>n-1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/>
              <a:t>t</a:t>
            </a:r>
            <a:r>
              <a:rPr lang="en-US" baseline="-25000" dirty="0" smtClean="0"/>
              <a:t>n-2</a:t>
            </a:r>
            <a:r>
              <a:rPr lang="en-US" dirty="0" smtClean="0"/>
              <a:t> </a:t>
            </a:r>
            <a:r>
              <a:rPr lang="en-US" dirty="0"/>
              <a:t>+ …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 err="1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-k</a:t>
            </a:r>
            <a:r>
              <a:rPr lang="en-US" dirty="0" smtClean="0"/>
              <a:t> </a:t>
            </a:r>
            <a:r>
              <a:rPr lang="en-US" dirty="0"/>
              <a:t>+ F(n)</a:t>
            </a:r>
          </a:p>
          <a:p>
            <a:pPr marL="0" indent="0">
              <a:buNone/>
            </a:pPr>
            <a:r>
              <a:rPr lang="en-US" dirty="0" smtClean="0"/>
              <a:t>   where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F(n</a:t>
            </a:r>
            <a:r>
              <a:rPr lang="en-US" dirty="0"/>
              <a:t>)=(b</a:t>
            </a:r>
            <a:r>
              <a:rPr lang="en-US" baseline="-25000" dirty="0"/>
              <a:t>0</a:t>
            </a:r>
            <a:r>
              <a:rPr lang="en-US" dirty="0"/>
              <a:t>+b</a:t>
            </a:r>
            <a:r>
              <a:rPr lang="en-US" baseline="-25000" dirty="0"/>
              <a:t>1</a:t>
            </a:r>
            <a:r>
              <a:rPr lang="en-US" dirty="0"/>
              <a:t>n+...+</a:t>
            </a:r>
            <a:r>
              <a:rPr lang="en-US" dirty="0" err="1"/>
              <a:t>b</a:t>
            </a:r>
            <a:r>
              <a:rPr lang="en-US" baseline="-25000" dirty="0" err="1"/>
              <a:t>k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  <a:r>
              <a:rPr lang="en-US" dirty="0" err="1"/>
              <a:t>s</a:t>
            </a:r>
            <a:r>
              <a:rPr lang="en-US" baseline="30000" dirty="0" err="1"/>
              <a:t>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NHRR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543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8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Particular solution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077200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What form does a particular solution of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=6t</a:t>
            </a:r>
            <a:r>
              <a:rPr lang="en-US" baseline="-25000" dirty="0" smtClean="0"/>
              <a:t>n-1</a:t>
            </a:r>
            <a:r>
              <a:rPr lang="en-US" dirty="0" smtClean="0"/>
              <a:t>-9t</a:t>
            </a:r>
            <a:r>
              <a:rPr lang="en-US" baseline="-25000" dirty="0" smtClean="0"/>
              <a:t>n-2</a:t>
            </a:r>
            <a:r>
              <a:rPr lang="en-US" dirty="0" smtClean="0"/>
              <a:t>+F(n</a:t>
            </a:r>
            <a:r>
              <a:rPr lang="en-US" dirty="0"/>
              <a:t>) have when</a:t>
            </a:r>
          </a:p>
          <a:p>
            <a:pPr marL="0" indent="0" fontAlgn="base">
              <a:buNone/>
            </a:pPr>
            <a:r>
              <a:rPr lang="en-US" sz="3400" dirty="0"/>
              <a:t>F(n)=</a:t>
            </a:r>
            <a:r>
              <a:rPr lang="en-US" sz="3400" dirty="0" smtClean="0"/>
              <a:t>3</a:t>
            </a:r>
            <a:r>
              <a:rPr lang="en-US" sz="3400" baseline="30000" dirty="0" smtClean="0"/>
              <a:t>n</a:t>
            </a:r>
            <a:r>
              <a:rPr lang="en-US" sz="3400" dirty="0"/>
              <a:t> </a:t>
            </a:r>
            <a:r>
              <a:rPr lang="en-US" sz="3400" dirty="0" smtClean="0"/>
              <a:t>               F(n</a:t>
            </a:r>
            <a:r>
              <a:rPr lang="en-US" sz="3400" dirty="0"/>
              <a:t>)=</a:t>
            </a:r>
            <a:r>
              <a:rPr lang="en-US" sz="3400" dirty="0" smtClean="0"/>
              <a:t>n3</a:t>
            </a:r>
            <a:r>
              <a:rPr lang="en-US" sz="3400" baseline="30000" dirty="0" smtClean="0"/>
              <a:t>n</a:t>
            </a:r>
            <a:r>
              <a:rPr lang="en-US" sz="3400" dirty="0"/>
              <a:t> </a:t>
            </a:r>
            <a:r>
              <a:rPr lang="en-US" sz="3400" dirty="0" smtClean="0"/>
              <a:t>                         F(n)=(n</a:t>
            </a:r>
            <a:r>
              <a:rPr lang="en-US" sz="3400" baseline="30000" dirty="0" smtClean="0"/>
              <a:t>2</a:t>
            </a:r>
            <a:r>
              <a:rPr lang="en-US" sz="3400" dirty="0" smtClean="0"/>
              <a:t>+1)3</a:t>
            </a:r>
            <a:r>
              <a:rPr lang="en-US" sz="3400" baseline="30000" dirty="0" smtClean="0"/>
              <a:t>n</a:t>
            </a:r>
            <a:r>
              <a:rPr lang="en-US" sz="3400" dirty="0"/>
              <a:t> </a:t>
            </a:r>
            <a:r>
              <a:rPr lang="en-US" sz="3400" dirty="0" smtClean="0"/>
              <a:t>                      F(n</a:t>
            </a:r>
            <a:r>
              <a:rPr lang="en-US" sz="3400" dirty="0"/>
              <a:t>)=n</a:t>
            </a:r>
            <a:r>
              <a:rPr lang="en-US" sz="3400" baseline="30000" dirty="0"/>
              <a:t>2</a:t>
            </a:r>
            <a:r>
              <a:rPr lang="en-US" sz="3400" dirty="0"/>
              <a:t>2</a:t>
            </a:r>
            <a:r>
              <a:rPr lang="en-US" sz="3400" baseline="30000" dirty="0"/>
              <a:t>n</a:t>
            </a:r>
            <a:endParaRPr lang="en-US" sz="3400" dirty="0"/>
          </a:p>
          <a:p>
            <a:pPr marL="0" indent="0">
              <a:buNone/>
            </a:pPr>
            <a:r>
              <a:rPr lang="en-US" b="1" dirty="0"/>
              <a:t>Answer.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roots of associated homogeneous recurrence relation i.e. </a:t>
            </a:r>
            <a:r>
              <a:rPr lang="en-US" dirty="0" smtClean="0"/>
              <a:t>t</a:t>
            </a:r>
            <a:r>
              <a:rPr lang="en-US" baseline="-25000" dirty="0" smtClean="0"/>
              <a:t>n</a:t>
            </a:r>
            <a:r>
              <a:rPr lang="en-US" dirty="0" smtClean="0"/>
              <a:t>-6t</a:t>
            </a:r>
            <a:r>
              <a:rPr lang="en-US" baseline="-25000" dirty="0" smtClean="0"/>
              <a:t>n-1</a:t>
            </a:r>
            <a:r>
              <a:rPr lang="en-US" dirty="0" smtClean="0"/>
              <a:t>+9t</a:t>
            </a:r>
            <a:r>
              <a:rPr lang="en-US" baseline="-25000" dirty="0" smtClean="0"/>
              <a:t>n-2</a:t>
            </a:r>
            <a:r>
              <a:rPr lang="en-US" dirty="0" smtClean="0"/>
              <a:t>=0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(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–6r+9=0) are 3,3 i.e. r=3 with m=2.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F(n</a:t>
            </a:r>
            <a:r>
              <a:rPr lang="en-US" dirty="0"/>
              <a:t>)=3</a:t>
            </a:r>
            <a:r>
              <a:rPr lang="en-US" baseline="30000" dirty="0"/>
              <a:t>n</a:t>
            </a:r>
            <a:r>
              <a:rPr lang="en-US" dirty="0"/>
              <a:t> i.e. (b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 err="1"/>
              <a:t>s</a:t>
            </a:r>
            <a:r>
              <a:rPr lang="en-US" baseline="30000" dirty="0" err="1"/>
              <a:t>n</a:t>
            </a:r>
            <a:r>
              <a:rPr lang="en-US" dirty="0"/>
              <a:t> where b</a:t>
            </a:r>
            <a:r>
              <a:rPr lang="en-US" baseline="-25000" dirty="0"/>
              <a:t>0</a:t>
            </a:r>
            <a:r>
              <a:rPr lang="en-US" dirty="0"/>
              <a:t>=1 and s=3.   </a:t>
            </a:r>
          </a:p>
          <a:p>
            <a:pPr marL="0" indent="0">
              <a:buNone/>
            </a:pPr>
            <a:r>
              <a:rPr lang="en-US" dirty="0"/>
              <a:t>s=3, and we know r=3, hence s=r, r has multiplicity 2. </a:t>
            </a:r>
            <a:r>
              <a:rPr lang="en-US" dirty="0" smtClean="0"/>
              <a:t> So</a:t>
            </a:r>
            <a:r>
              <a:rPr lang="en-US" dirty="0"/>
              <a:t>, the trial solution is 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A</a:t>
            </a:r>
            <a:r>
              <a:rPr lang="en-US" b="1" baseline="-25000" dirty="0"/>
              <a:t>0</a:t>
            </a:r>
            <a:r>
              <a:rPr lang="en-US" b="1" dirty="0"/>
              <a:t>3</a:t>
            </a:r>
            <a:r>
              <a:rPr lang="en-US" b="1" baseline="30000" dirty="0"/>
              <a:t>n</a:t>
            </a:r>
            <a:r>
              <a:rPr lang="en-US" dirty="0"/>
              <a:t>. 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F(n</a:t>
            </a:r>
            <a:r>
              <a:rPr lang="en-US" dirty="0"/>
              <a:t>)=n3</a:t>
            </a:r>
            <a:r>
              <a:rPr lang="en-US" baseline="30000" dirty="0"/>
              <a:t>n</a:t>
            </a:r>
            <a:r>
              <a:rPr lang="en-US" dirty="0"/>
              <a:t> i.e. (b</a:t>
            </a:r>
            <a:r>
              <a:rPr lang="en-US" baseline="-25000" dirty="0"/>
              <a:t>0</a:t>
            </a:r>
            <a:r>
              <a:rPr lang="en-US" dirty="0"/>
              <a:t>+b</a:t>
            </a:r>
            <a:r>
              <a:rPr lang="en-US" baseline="-25000" dirty="0"/>
              <a:t>1</a:t>
            </a:r>
            <a:r>
              <a:rPr lang="en-US" dirty="0"/>
              <a:t>n)</a:t>
            </a:r>
            <a:r>
              <a:rPr lang="en-US" dirty="0" err="1"/>
              <a:t>s</a:t>
            </a:r>
            <a:r>
              <a:rPr lang="en-US" baseline="30000" dirty="0" err="1"/>
              <a:t>n</a:t>
            </a:r>
            <a:r>
              <a:rPr lang="en-US" dirty="0"/>
              <a:t> where b</a:t>
            </a:r>
            <a:r>
              <a:rPr lang="en-US" baseline="-25000" dirty="0"/>
              <a:t>0</a:t>
            </a:r>
            <a:r>
              <a:rPr lang="en-US" dirty="0"/>
              <a:t>=0, b</a:t>
            </a:r>
            <a:r>
              <a:rPr lang="en-US" baseline="-25000" dirty="0"/>
              <a:t>1</a:t>
            </a:r>
            <a:r>
              <a:rPr lang="en-US" dirty="0"/>
              <a:t>=1 and s=3.</a:t>
            </a:r>
          </a:p>
          <a:p>
            <a:pPr marL="0" indent="0">
              <a:buNone/>
            </a:pPr>
            <a:r>
              <a:rPr lang="en-US" dirty="0"/>
              <a:t>s=3, and we know r=3, hence s=r, r has multiplicity 2</a:t>
            </a:r>
            <a:r>
              <a:rPr lang="en-US" dirty="0" smtClean="0"/>
              <a:t>. So</a:t>
            </a:r>
            <a:r>
              <a:rPr lang="en-US" dirty="0"/>
              <a:t>, the trial soln. will be 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(A</a:t>
            </a:r>
            <a:r>
              <a:rPr lang="en-US" b="1" baseline="-25000" dirty="0"/>
              <a:t>0</a:t>
            </a:r>
            <a:r>
              <a:rPr lang="en-US" b="1" dirty="0"/>
              <a:t>+A</a:t>
            </a:r>
            <a:r>
              <a:rPr lang="en-US" b="1" baseline="-25000" dirty="0"/>
              <a:t>1</a:t>
            </a:r>
            <a:r>
              <a:rPr lang="en-US" b="1" dirty="0"/>
              <a:t>n)3</a:t>
            </a:r>
            <a:r>
              <a:rPr lang="en-US" b="1" baseline="30000" dirty="0"/>
              <a:t>n</a:t>
            </a:r>
            <a:r>
              <a:rPr lang="en-US" dirty="0"/>
              <a:t>.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F(n</a:t>
            </a:r>
            <a:r>
              <a:rPr lang="en-US" dirty="0"/>
              <a:t>)=(n</a:t>
            </a:r>
            <a:r>
              <a:rPr lang="en-US" baseline="30000" dirty="0"/>
              <a:t>2</a:t>
            </a:r>
            <a:r>
              <a:rPr lang="en-US" dirty="0"/>
              <a:t>+1)3</a:t>
            </a:r>
            <a:r>
              <a:rPr lang="en-US" baseline="30000" dirty="0"/>
              <a:t>n</a:t>
            </a:r>
            <a:r>
              <a:rPr lang="en-US" dirty="0"/>
              <a:t> i.e. (b</a:t>
            </a:r>
            <a:r>
              <a:rPr lang="en-US" baseline="-25000" dirty="0"/>
              <a:t>0</a:t>
            </a:r>
            <a:r>
              <a:rPr lang="en-US" dirty="0"/>
              <a:t>+b</a:t>
            </a:r>
            <a:r>
              <a:rPr lang="en-US" baseline="-25000" dirty="0"/>
              <a:t>1</a:t>
            </a:r>
            <a:r>
              <a:rPr lang="en-US" dirty="0"/>
              <a:t>n+b</a:t>
            </a:r>
            <a:r>
              <a:rPr lang="en-US" baseline="-25000" dirty="0"/>
              <a:t>2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dirty="0" err="1"/>
              <a:t>s</a:t>
            </a:r>
            <a:r>
              <a:rPr lang="en-US" baseline="30000" dirty="0" err="1"/>
              <a:t>n</a:t>
            </a:r>
            <a:r>
              <a:rPr lang="en-US" dirty="0"/>
              <a:t> where b</a:t>
            </a:r>
            <a:r>
              <a:rPr lang="en-US" baseline="-25000" dirty="0"/>
              <a:t>0</a:t>
            </a:r>
            <a:r>
              <a:rPr lang="en-US" dirty="0"/>
              <a:t>=1, b</a:t>
            </a:r>
            <a:r>
              <a:rPr lang="en-US" baseline="-25000" dirty="0"/>
              <a:t>1</a:t>
            </a:r>
            <a:r>
              <a:rPr lang="en-US" dirty="0"/>
              <a:t>=0, b</a:t>
            </a:r>
            <a:r>
              <a:rPr lang="en-US" baseline="-25000" dirty="0"/>
              <a:t>2</a:t>
            </a:r>
            <a:r>
              <a:rPr lang="en-US" dirty="0"/>
              <a:t>=1 and s=3.</a:t>
            </a:r>
          </a:p>
          <a:p>
            <a:pPr marL="0" indent="0">
              <a:buNone/>
            </a:pPr>
            <a:r>
              <a:rPr lang="en-US" dirty="0"/>
              <a:t>s=3, and we know r=3, hence s=r, r has multiplicity 2</a:t>
            </a:r>
            <a:r>
              <a:rPr lang="en-US" dirty="0" smtClean="0"/>
              <a:t>. So</a:t>
            </a:r>
            <a:r>
              <a:rPr lang="en-US" dirty="0"/>
              <a:t>, the trial soln. will be 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b="1" dirty="0" smtClean="0"/>
              <a:t>(A</a:t>
            </a:r>
            <a:r>
              <a:rPr lang="en-US" b="1" baseline="-25000" dirty="0" smtClean="0"/>
              <a:t>0</a:t>
            </a:r>
            <a:r>
              <a:rPr lang="en-US" b="1" dirty="0" smtClean="0"/>
              <a:t>+A</a:t>
            </a:r>
            <a:r>
              <a:rPr lang="en-US" b="1" baseline="-25000" dirty="0" smtClean="0"/>
              <a:t>1</a:t>
            </a:r>
            <a:r>
              <a:rPr lang="en-US" b="1" dirty="0" smtClean="0"/>
              <a:t>n+A</a:t>
            </a:r>
            <a:r>
              <a:rPr lang="en-US" b="1" baseline="-25000" dirty="0" smtClean="0"/>
              <a:t>2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 smtClean="0"/>
              <a:t>)3</a:t>
            </a:r>
            <a:r>
              <a:rPr lang="en-US" b="1" baseline="30000" dirty="0" smtClean="0"/>
              <a:t>n</a:t>
            </a:r>
            <a:r>
              <a:rPr lang="en-US" dirty="0"/>
              <a:t>.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F(n</a:t>
            </a:r>
            <a:r>
              <a:rPr lang="en-US" dirty="0"/>
              <a:t>)=n</a:t>
            </a:r>
            <a:r>
              <a:rPr lang="en-US" baseline="30000" dirty="0"/>
              <a:t>2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i.e. (b</a:t>
            </a:r>
            <a:r>
              <a:rPr lang="en-US" baseline="-25000" dirty="0"/>
              <a:t>0</a:t>
            </a:r>
            <a:r>
              <a:rPr lang="en-US" dirty="0"/>
              <a:t>+b</a:t>
            </a:r>
            <a:r>
              <a:rPr lang="en-US" baseline="-25000" dirty="0"/>
              <a:t>1</a:t>
            </a:r>
            <a:r>
              <a:rPr lang="en-US" dirty="0"/>
              <a:t>n+b</a:t>
            </a:r>
            <a:r>
              <a:rPr lang="en-US" baseline="-25000" dirty="0"/>
              <a:t>2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dirty="0" err="1"/>
              <a:t>s</a:t>
            </a:r>
            <a:r>
              <a:rPr lang="en-US" baseline="30000" dirty="0" err="1"/>
              <a:t>n</a:t>
            </a:r>
            <a:r>
              <a:rPr lang="en-US" dirty="0"/>
              <a:t> where b</a:t>
            </a:r>
            <a:r>
              <a:rPr lang="en-US" baseline="-25000" dirty="0"/>
              <a:t>0</a:t>
            </a:r>
            <a:r>
              <a:rPr lang="en-US" dirty="0"/>
              <a:t>=0, b</a:t>
            </a:r>
            <a:r>
              <a:rPr lang="en-US" baseline="-25000" dirty="0"/>
              <a:t>1</a:t>
            </a:r>
            <a:r>
              <a:rPr lang="en-US" dirty="0"/>
              <a:t>=0, b</a:t>
            </a:r>
            <a:r>
              <a:rPr lang="en-US" baseline="-25000" dirty="0"/>
              <a:t>2</a:t>
            </a:r>
            <a:r>
              <a:rPr lang="en-US" dirty="0"/>
              <a:t>=1 and s=2.</a:t>
            </a:r>
          </a:p>
          <a:p>
            <a:pPr marL="0" indent="0">
              <a:buNone/>
            </a:pPr>
            <a:r>
              <a:rPr lang="en-US" dirty="0"/>
              <a:t>As, here s=2, and we know r=3, so </a:t>
            </a:r>
            <a:r>
              <a:rPr lang="en-US" dirty="0" err="1"/>
              <a:t>s≠r</a:t>
            </a:r>
            <a:r>
              <a:rPr lang="en-US" dirty="0" smtClean="0"/>
              <a:t>.  The </a:t>
            </a:r>
            <a:r>
              <a:rPr lang="en-US" dirty="0"/>
              <a:t>trial soln. is </a:t>
            </a:r>
            <a:r>
              <a:rPr lang="en-US" b="1" dirty="0"/>
              <a:t>(</a:t>
            </a:r>
            <a:r>
              <a:rPr lang="en-US" b="1" dirty="0" smtClean="0"/>
              <a:t>A</a:t>
            </a:r>
            <a:r>
              <a:rPr lang="en-US" b="1" baseline="-25000" dirty="0" smtClean="0"/>
              <a:t>0</a:t>
            </a:r>
            <a:r>
              <a:rPr lang="en-US" b="1" dirty="0" smtClean="0"/>
              <a:t>+A</a:t>
            </a:r>
            <a:r>
              <a:rPr lang="en-US" b="1" baseline="-25000" dirty="0" smtClean="0"/>
              <a:t>1</a:t>
            </a:r>
            <a:r>
              <a:rPr lang="en-US" b="1" dirty="0"/>
              <a:t>n+A</a:t>
            </a:r>
            <a:r>
              <a:rPr lang="en-US" b="1" baseline="-25000" dirty="0"/>
              <a:t>2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 smtClean="0"/>
              <a:t>)2</a:t>
            </a:r>
            <a:r>
              <a:rPr lang="en-US" b="1" baseline="30000" dirty="0" smtClean="0"/>
              <a:t>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4447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Find the solution of the recurrence relation,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=5t</a:t>
            </a:r>
            <a:r>
              <a:rPr lang="en-US" baseline="-25000" dirty="0" smtClean="0"/>
              <a:t>n-1</a:t>
            </a:r>
            <a:r>
              <a:rPr lang="en-US" dirty="0" smtClean="0"/>
              <a:t>-6t</a:t>
            </a:r>
            <a:r>
              <a:rPr lang="en-US" baseline="-25000" dirty="0" smtClean="0"/>
              <a:t>n-2</a:t>
            </a:r>
            <a:r>
              <a:rPr lang="en-US" dirty="0" smtClean="0"/>
              <a:t>+7</a:t>
            </a:r>
            <a:r>
              <a:rPr lang="en-US" baseline="30000" dirty="0" smtClean="0"/>
              <a:t>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Answer.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characteristic eqn. for the associated homogeneous recurrence </a:t>
            </a:r>
            <a:r>
              <a:rPr lang="en-US" dirty="0" smtClean="0"/>
              <a:t>is r</a:t>
            </a:r>
            <a:r>
              <a:rPr lang="en-US" baseline="30000" dirty="0" smtClean="0"/>
              <a:t>2</a:t>
            </a:r>
            <a:r>
              <a:rPr lang="en-US" dirty="0" smtClean="0"/>
              <a:t>-5r+6=0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roots of this eqn. are 3 and 2.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8305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5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Find the solution of the recurrence </a:t>
            </a:r>
            <a:r>
              <a:rPr lang="en-US" dirty="0" smtClean="0"/>
              <a:t>relation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7t</a:t>
            </a:r>
            <a:r>
              <a:rPr lang="en-US" baseline="-25000" dirty="0" smtClean="0"/>
              <a:t>n-2 </a:t>
            </a:r>
            <a:r>
              <a:rPr lang="en-US" dirty="0" smtClean="0"/>
              <a:t>+ </a:t>
            </a:r>
            <a:r>
              <a:rPr lang="en-US" dirty="0" smtClean="0"/>
              <a:t>6t</a:t>
            </a:r>
            <a:r>
              <a:rPr lang="en-US" baseline="-25000" dirty="0" smtClean="0"/>
              <a:t>n-3           </a:t>
            </a:r>
            <a:r>
              <a:rPr lang="en-US" dirty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=9</a:t>
            </a:r>
            <a:r>
              <a:rPr lang="en-US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=10</a:t>
            </a:r>
            <a:r>
              <a:rPr lang="en-US" dirty="0" smtClean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=32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will be </a:t>
            </a:r>
            <a:r>
              <a:rPr lang="en-US" dirty="0" smtClean="0"/>
              <a:t>trial </a:t>
            </a:r>
            <a:r>
              <a:rPr lang="en-US" dirty="0"/>
              <a:t>solutions for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8t</a:t>
            </a:r>
            <a:r>
              <a:rPr lang="en-US" baseline="-25000" dirty="0" smtClean="0"/>
              <a:t>n-2 </a:t>
            </a:r>
            <a:r>
              <a:rPr lang="en-US" dirty="0" smtClean="0"/>
              <a:t>– 16t</a:t>
            </a:r>
            <a:r>
              <a:rPr lang="en-US" baseline="-25000" dirty="0" smtClean="0"/>
              <a:t>n-4</a:t>
            </a:r>
            <a:r>
              <a:rPr lang="en-US" dirty="0" smtClean="0"/>
              <a:t> + F(n)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F(n</a:t>
            </a:r>
            <a:r>
              <a:rPr lang="en-US" dirty="0" smtClean="0"/>
              <a:t>) =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F(n) = </a:t>
            </a:r>
            <a:r>
              <a:rPr lang="en-US" dirty="0" smtClean="0"/>
              <a:t>(-2)</a:t>
            </a:r>
            <a:r>
              <a:rPr lang="en-US" baseline="30000" dirty="0" smtClean="0"/>
              <a:t>n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F(n) = </a:t>
            </a:r>
            <a:r>
              <a:rPr lang="en-US" dirty="0" smtClean="0"/>
              <a:t>n2</a:t>
            </a:r>
            <a:r>
              <a:rPr lang="en-US" baseline="30000" dirty="0" smtClean="0"/>
              <a:t>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F(n) = 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4</a:t>
            </a:r>
            <a:r>
              <a:rPr lang="en-US" baseline="30000" dirty="0" smtClean="0"/>
              <a:t>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F(n) = 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-2)(-</a:t>
            </a:r>
            <a:r>
              <a:rPr lang="en-US" dirty="0"/>
              <a:t>2)</a:t>
            </a:r>
            <a:r>
              <a:rPr lang="en-US" baseline="30000" dirty="0"/>
              <a:t>n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F(n) = </a:t>
            </a:r>
            <a:r>
              <a:rPr lang="en-US" dirty="0" smtClean="0"/>
              <a:t>n</a:t>
            </a:r>
            <a:r>
              <a:rPr lang="en-US" baseline="30000" dirty="0" smtClean="0"/>
              <a:t>4</a:t>
            </a:r>
            <a:r>
              <a:rPr lang="en-US" dirty="0"/>
              <a:t>2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F(n)=2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the solution of the recurrence relation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5t</a:t>
            </a:r>
            <a:r>
              <a:rPr lang="en-US" baseline="-25000" dirty="0" smtClean="0"/>
              <a:t>n-1 </a:t>
            </a:r>
            <a:r>
              <a:rPr lang="en-US" dirty="0" smtClean="0"/>
              <a:t>– 6t</a:t>
            </a:r>
            <a:r>
              <a:rPr lang="en-US" baseline="-25000" dirty="0" smtClean="0"/>
              <a:t>n-2 </a:t>
            </a:r>
            <a:r>
              <a:rPr lang="en-US" dirty="0" smtClean="0"/>
              <a:t>+ 2</a:t>
            </a:r>
            <a:r>
              <a:rPr lang="en-US" baseline="30000" dirty="0" smtClean="0"/>
              <a:t>n</a:t>
            </a:r>
            <a:r>
              <a:rPr lang="en-US" dirty="0" smtClean="0"/>
              <a:t> + 3n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5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recurrence relation is a series of terms where the current term depends on previous terms.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is </a:t>
            </a:r>
            <a:r>
              <a:rPr lang="en-US" dirty="0" err="1" smtClean="0"/>
              <a:t>fibonacci</a:t>
            </a:r>
            <a:r>
              <a:rPr lang="en-US" dirty="0" smtClean="0"/>
              <a:t> series, where the current term is the sum of previous two terms (0,1,1,2,3,5,8,13,…) i.e.     T(n) = T(n-1) + T(n-2)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recurrence relation of order “k” is of the form: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/>
              <a:t>= C</a:t>
            </a:r>
            <a:r>
              <a:rPr lang="en-US" baseline="-25000" dirty="0"/>
              <a:t>n-1</a:t>
            </a:r>
            <a:r>
              <a:rPr lang="en-US" dirty="0"/>
              <a:t>T</a:t>
            </a:r>
            <a:r>
              <a:rPr lang="en-US" baseline="-25000" dirty="0"/>
              <a:t>n-1 </a:t>
            </a:r>
            <a:r>
              <a:rPr lang="en-US" dirty="0"/>
              <a:t>+ C</a:t>
            </a:r>
            <a:r>
              <a:rPr lang="en-US" baseline="-25000" dirty="0"/>
              <a:t>n-2</a:t>
            </a:r>
            <a:r>
              <a:rPr lang="en-US" dirty="0"/>
              <a:t>T</a:t>
            </a:r>
            <a:r>
              <a:rPr lang="en-US" baseline="-25000" dirty="0"/>
              <a:t>n-2 </a:t>
            </a:r>
            <a:r>
              <a:rPr lang="en-US" dirty="0"/>
              <a:t>…+ C</a:t>
            </a:r>
            <a:r>
              <a:rPr lang="en-US" baseline="-25000" dirty="0"/>
              <a:t>n-</a:t>
            </a:r>
            <a:r>
              <a:rPr lang="en-US" baseline="-25000" dirty="0" err="1"/>
              <a:t>k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-25000" dirty="0"/>
              <a:t>-k </a:t>
            </a:r>
            <a:r>
              <a:rPr lang="en-US" dirty="0"/>
              <a:t> + F(n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If F(n)=0, its is called homogeneous RR.</a:t>
            </a:r>
          </a:p>
          <a:p>
            <a:pPr marL="0" indent="0">
              <a:buNone/>
            </a:pPr>
            <a:r>
              <a:rPr lang="en-US" dirty="0" smtClean="0"/>
              <a:t>   Otherwise it is called non-homogeneous RR.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Sometimes, we may be interested in finding the value of a particular term (say 100</a:t>
            </a:r>
            <a:r>
              <a:rPr lang="en-US" baseline="30000" dirty="0"/>
              <a:t>th</a:t>
            </a:r>
            <a:r>
              <a:rPr lang="en-US" dirty="0"/>
              <a:t> term) in the sequence, and generating the whole sequence till the desired term may become a tedious task. </a:t>
            </a:r>
            <a:endParaRPr lang="en-US" dirty="0" smtClean="0"/>
          </a:p>
          <a:p>
            <a:pPr algn="just"/>
            <a:r>
              <a:rPr lang="en-US" dirty="0"/>
              <a:t>Hence, we would like to have a </a:t>
            </a:r>
            <a:r>
              <a:rPr lang="en-US" dirty="0" smtClean="0"/>
              <a:t>general solution </a:t>
            </a:r>
            <a:r>
              <a:rPr lang="en-US" dirty="0"/>
              <a:t>for recurrence relation, by which we can generate the desired term easily.</a:t>
            </a:r>
          </a:p>
        </p:txBody>
      </p:sp>
    </p:spTree>
    <p:extLst>
      <p:ext uri="{BB962C8B-B14F-4D97-AF65-F5344CB8AC3E}">
        <p14:creationId xmlns:p14="http://schemas.microsoft.com/office/powerpoint/2010/main" val="23431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Convert RR into “characteristic equation” by replacing lowest term i.e. T(n-k) with 1, next higher term with x, next higher term with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, and so 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Solve characteristic equation to find the roots           r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</a:t>
            </a:r>
          </a:p>
          <a:p>
            <a:r>
              <a:rPr lang="en-US" dirty="0"/>
              <a:t>The solution of a homogeneous recurrence relation is of the </a:t>
            </a:r>
            <a:r>
              <a:rPr lang="en-US" dirty="0" smtClean="0"/>
              <a:t>form: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(r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α</a:t>
            </a:r>
            <a:r>
              <a:rPr lang="en-US" baseline="-25000" dirty="0" smtClean="0"/>
              <a:t>2</a:t>
            </a:r>
            <a:r>
              <a:rPr lang="en-US" dirty="0" smtClean="0"/>
              <a:t>(r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+ … </a:t>
            </a:r>
            <a:r>
              <a:rPr lang="en-US" dirty="0" smtClean="0"/>
              <a:t>α</a:t>
            </a:r>
            <a:r>
              <a:rPr lang="en-US" baseline="-25000" dirty="0" smtClean="0"/>
              <a:t>k</a:t>
            </a:r>
            <a:r>
              <a:rPr lang="en-US" dirty="0" smtClean="0"/>
              <a:t>(</a:t>
            </a:r>
            <a:r>
              <a:rPr lang="en-US" dirty="0" err="1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Find a solution for the recurrence relation, 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= T</a:t>
            </a:r>
            <a:r>
              <a:rPr lang="en-US" baseline="-25000" dirty="0"/>
              <a:t>n-1 </a:t>
            </a:r>
            <a:r>
              <a:rPr lang="en-US" dirty="0"/>
              <a:t>+ 2T</a:t>
            </a:r>
            <a:r>
              <a:rPr lang="en-US" baseline="-25000" dirty="0"/>
              <a:t>n-2      </a:t>
            </a:r>
            <a:r>
              <a:rPr lang="en-US" dirty="0"/>
              <a:t>with T</a:t>
            </a:r>
            <a:r>
              <a:rPr lang="en-US" baseline="-25000" dirty="0"/>
              <a:t>0</a:t>
            </a:r>
            <a:r>
              <a:rPr lang="en-US" dirty="0"/>
              <a:t>=2, T</a:t>
            </a:r>
            <a:r>
              <a:rPr lang="en-US" baseline="-25000" dirty="0"/>
              <a:t>1</a:t>
            </a:r>
            <a:r>
              <a:rPr lang="en-US" dirty="0"/>
              <a:t>=7.</a:t>
            </a:r>
          </a:p>
          <a:p>
            <a:pPr marL="0" indent="0">
              <a:buNone/>
            </a:pPr>
            <a:r>
              <a:rPr lang="en-US" b="1" dirty="0"/>
              <a:t>Answer.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the given recurrence relation, characteristic equation will </a:t>
            </a:r>
            <a:r>
              <a:rPr lang="en-US" dirty="0" smtClean="0"/>
              <a:t>be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x + 2</a:t>
            </a:r>
          </a:p>
          <a:p>
            <a:pPr marL="0" indent="0">
              <a:buNone/>
            </a:pPr>
            <a:r>
              <a:rPr lang="en-US" dirty="0"/>
              <a:t>Solving this characteristic equation, we get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=2 </a:t>
            </a:r>
            <a:r>
              <a:rPr lang="en-US" dirty="0"/>
              <a:t>and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/>
              <a:t>=-1.</a:t>
            </a:r>
          </a:p>
          <a:p>
            <a:pPr marL="0" indent="0">
              <a:buNone/>
            </a:pPr>
            <a:r>
              <a:rPr lang="en-US" dirty="0"/>
              <a:t>So, the solution will be of the form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= α</a:t>
            </a:r>
            <a:r>
              <a:rPr lang="en-US" baseline="-25000" dirty="0"/>
              <a:t>1</a:t>
            </a:r>
            <a:r>
              <a:rPr lang="en-US" dirty="0"/>
              <a:t>(2)</a:t>
            </a:r>
            <a:r>
              <a:rPr lang="en-US" baseline="30000" dirty="0"/>
              <a:t>n</a:t>
            </a:r>
            <a:r>
              <a:rPr lang="en-US" dirty="0"/>
              <a:t> + α</a:t>
            </a:r>
            <a:r>
              <a:rPr lang="en-US" baseline="-25000" dirty="0"/>
              <a:t>2</a:t>
            </a:r>
            <a:r>
              <a:rPr lang="en-US" dirty="0"/>
              <a:t>(-1)</a:t>
            </a:r>
            <a:r>
              <a:rPr lang="en-US" baseline="30000" dirty="0"/>
              <a:t>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Therefore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α</a:t>
            </a:r>
            <a:r>
              <a:rPr lang="en-US" baseline="-25000" dirty="0"/>
              <a:t>1</a:t>
            </a:r>
            <a:r>
              <a:rPr lang="en-US" dirty="0"/>
              <a:t>(2)</a:t>
            </a:r>
            <a:r>
              <a:rPr lang="en-US" baseline="30000" dirty="0"/>
              <a:t>0</a:t>
            </a:r>
            <a:r>
              <a:rPr lang="en-US" dirty="0"/>
              <a:t> + α</a:t>
            </a:r>
            <a:r>
              <a:rPr lang="en-US" baseline="-25000" dirty="0"/>
              <a:t>2</a:t>
            </a:r>
            <a:r>
              <a:rPr lang="en-US" dirty="0"/>
              <a:t>(-1)</a:t>
            </a:r>
            <a:r>
              <a:rPr lang="en-US" baseline="30000" dirty="0"/>
              <a:t>0</a:t>
            </a:r>
            <a:r>
              <a:rPr lang="en-US" dirty="0"/>
              <a:t> ⇒ 2 = α</a:t>
            </a:r>
            <a:r>
              <a:rPr lang="en-US" baseline="-25000" dirty="0"/>
              <a:t>1</a:t>
            </a:r>
            <a:r>
              <a:rPr lang="en-US" dirty="0"/>
              <a:t> + α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α</a:t>
            </a:r>
            <a:r>
              <a:rPr lang="en-US" baseline="-25000" dirty="0"/>
              <a:t>1</a:t>
            </a:r>
            <a:r>
              <a:rPr lang="en-US" dirty="0"/>
              <a:t>(2)</a:t>
            </a:r>
            <a:r>
              <a:rPr lang="en-US" baseline="30000" dirty="0"/>
              <a:t>1</a:t>
            </a:r>
            <a:r>
              <a:rPr lang="en-US" dirty="0"/>
              <a:t> + α</a:t>
            </a:r>
            <a:r>
              <a:rPr lang="en-US" baseline="-25000" dirty="0"/>
              <a:t>2</a:t>
            </a:r>
            <a:r>
              <a:rPr lang="en-US" dirty="0"/>
              <a:t>(-1)</a:t>
            </a:r>
            <a:r>
              <a:rPr lang="en-US" baseline="30000" dirty="0"/>
              <a:t>1</a:t>
            </a:r>
            <a:r>
              <a:rPr lang="en-US" dirty="0"/>
              <a:t> ⇒ 7 = 2α</a:t>
            </a:r>
            <a:r>
              <a:rPr lang="en-US" baseline="-25000" dirty="0"/>
              <a:t>1</a:t>
            </a:r>
            <a:r>
              <a:rPr lang="en-US" dirty="0"/>
              <a:t> − α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Solving the two equations, we get α</a:t>
            </a:r>
            <a:r>
              <a:rPr lang="en-US" baseline="-25000" dirty="0"/>
              <a:t>1</a:t>
            </a:r>
            <a:r>
              <a:rPr lang="en-US" dirty="0"/>
              <a:t>=3 and α</a:t>
            </a:r>
            <a:r>
              <a:rPr lang="en-US" baseline="-25000" dirty="0"/>
              <a:t>2</a:t>
            </a:r>
            <a:r>
              <a:rPr lang="en-US" dirty="0"/>
              <a:t>=-1.</a:t>
            </a:r>
          </a:p>
          <a:p>
            <a:pPr marL="0" indent="0">
              <a:buNone/>
            </a:pPr>
            <a:r>
              <a:rPr lang="en-US" dirty="0"/>
              <a:t>Hence, the solution for the given recurrence relation is,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= 3(2)</a:t>
            </a:r>
            <a:r>
              <a:rPr lang="en-US" baseline="30000" dirty="0"/>
              <a:t>n</a:t>
            </a:r>
            <a:r>
              <a:rPr lang="en-US" dirty="0"/>
              <a:t> − (-1)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721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Example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Find </a:t>
            </a:r>
            <a:r>
              <a:rPr lang="en-US" sz="2000" dirty="0" smtClean="0"/>
              <a:t>the general solution </a:t>
            </a:r>
            <a:r>
              <a:rPr lang="en-US" sz="2000" dirty="0"/>
              <a:t>for Fibonacci series.</a:t>
            </a:r>
          </a:p>
          <a:p>
            <a:pPr marL="0" indent="0">
              <a:buNone/>
            </a:pPr>
            <a:r>
              <a:rPr lang="en-US" sz="2000" b="1" dirty="0"/>
              <a:t>Answer.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2296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3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HRR with repeated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solution of the characteristic equation gives repeated roots, then the solution of the recurrence relation is of the </a:t>
            </a:r>
            <a:r>
              <a:rPr lang="en-US" dirty="0" smtClean="0"/>
              <a:t>form: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(</a:t>
            </a:r>
            <a:r>
              <a:rPr lang="en-US" b="1" dirty="0"/>
              <a:t>α</a:t>
            </a:r>
            <a:r>
              <a:rPr lang="en-US" b="1" baseline="-25000" dirty="0"/>
              <a:t>0</a:t>
            </a:r>
            <a:r>
              <a:rPr lang="en-US" b="1" dirty="0"/>
              <a:t> + α</a:t>
            </a:r>
            <a:r>
              <a:rPr lang="en-US" b="1" baseline="-25000" dirty="0"/>
              <a:t>1</a:t>
            </a:r>
            <a:r>
              <a:rPr lang="en-US" b="1" dirty="0"/>
              <a:t>n + α</a:t>
            </a:r>
            <a:r>
              <a:rPr lang="en-US" b="1" baseline="-25000" dirty="0"/>
              <a:t>2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 + … + α</a:t>
            </a:r>
            <a:r>
              <a:rPr lang="en-US" b="1" baseline="-25000" dirty="0"/>
              <a:t>m-1</a:t>
            </a:r>
            <a:r>
              <a:rPr lang="en-US" b="1" dirty="0"/>
              <a:t>n</a:t>
            </a:r>
            <a:r>
              <a:rPr lang="en-US" b="1" baseline="30000" dirty="0"/>
              <a:t>m-1</a:t>
            </a:r>
            <a:r>
              <a:rPr lang="en-US" b="1" dirty="0"/>
              <a:t>)</a:t>
            </a:r>
            <a:r>
              <a:rPr lang="en-US" b="1" dirty="0" err="1"/>
              <a:t>r</a:t>
            </a:r>
            <a:r>
              <a:rPr lang="en-US" b="1" baseline="30000" dirty="0" err="1"/>
              <a:t>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</a:t>
            </a:r>
            <a:r>
              <a:rPr lang="en-US" dirty="0"/>
              <a:t>each root “r” with multiplicity “m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If the roots are 5,5,5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solution will be of the form </a:t>
            </a:r>
          </a:p>
          <a:p>
            <a:pPr marL="0" indent="0">
              <a:buNone/>
            </a:pPr>
            <a:r>
              <a:rPr lang="en-US" dirty="0" smtClean="0"/>
              <a:t>    (α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n+ </a:t>
            </a:r>
            <a:r>
              <a:rPr lang="en-US" dirty="0"/>
              <a:t>α</a:t>
            </a:r>
            <a:r>
              <a:rPr lang="en-US" baseline="-25000" dirty="0"/>
              <a:t>2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)5</a:t>
            </a:r>
            <a:r>
              <a:rPr lang="en-US" baseline="30000" dirty="0" smtClean="0"/>
              <a:t>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For example, suppose that the roots of the characteristic equation of the recurrence relation are 2, 2, 2, 5, 5 and 9 i.e. 2 with multiplicity three, 5 with multiplicity two, and 9 with multiplicity one. Then, the general form of the solution will be</a:t>
            </a:r>
          </a:p>
          <a:p>
            <a:pPr marL="0" indent="0" algn="just">
              <a:buNone/>
            </a:pPr>
            <a:r>
              <a:rPr lang="en-US" dirty="0" smtClean="0"/>
              <a:t>   (α</a:t>
            </a:r>
            <a:r>
              <a:rPr lang="en-US" baseline="-25000" dirty="0" smtClean="0"/>
              <a:t>1,0</a:t>
            </a:r>
            <a:r>
              <a:rPr lang="en-US" dirty="0" smtClean="0"/>
              <a:t> + α</a:t>
            </a:r>
            <a:r>
              <a:rPr lang="en-US" baseline="-25000" dirty="0" smtClean="0"/>
              <a:t>1,1</a:t>
            </a:r>
            <a:r>
              <a:rPr lang="en-US" dirty="0" smtClean="0"/>
              <a:t>n + α</a:t>
            </a:r>
            <a:r>
              <a:rPr lang="en-US" baseline="-25000" dirty="0" smtClean="0"/>
              <a:t>1,2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)2</a:t>
            </a:r>
            <a:r>
              <a:rPr lang="en-US" baseline="30000" dirty="0" smtClean="0"/>
              <a:t>n </a:t>
            </a:r>
            <a:r>
              <a:rPr lang="en-US" dirty="0" smtClean="0"/>
              <a:t> + (α</a:t>
            </a:r>
            <a:r>
              <a:rPr lang="en-US" baseline="-25000" dirty="0" smtClean="0"/>
              <a:t>2,0</a:t>
            </a:r>
            <a:r>
              <a:rPr lang="en-US" dirty="0" smtClean="0"/>
              <a:t> + α</a:t>
            </a:r>
            <a:r>
              <a:rPr lang="en-US" baseline="-25000" dirty="0" smtClean="0"/>
              <a:t>2,1</a:t>
            </a:r>
            <a:r>
              <a:rPr lang="en-US" dirty="0" smtClean="0"/>
              <a:t>n)5</a:t>
            </a:r>
            <a:r>
              <a:rPr lang="en-US" baseline="30000" dirty="0" smtClean="0"/>
              <a:t>n</a:t>
            </a:r>
            <a:r>
              <a:rPr lang="en-US" dirty="0" smtClean="0"/>
              <a:t> + α</a:t>
            </a:r>
            <a:r>
              <a:rPr lang="en-US" baseline="-25000" dirty="0" smtClean="0"/>
              <a:t>3,0</a:t>
            </a:r>
            <a:r>
              <a:rPr lang="en-US" dirty="0" smtClean="0"/>
              <a:t>9</a:t>
            </a:r>
            <a:r>
              <a:rPr lang="en-US" baseline="30000" dirty="0" smtClean="0"/>
              <a:t>n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9CE633DA53E4DBFD35DB75BE7B650" ma:contentTypeVersion="4" ma:contentTypeDescription="Create a new document." ma:contentTypeScope="" ma:versionID="7da755664fb1c95fe0fcda36fd76b4ec">
  <xsd:schema xmlns:xsd="http://www.w3.org/2001/XMLSchema" xmlns:xs="http://www.w3.org/2001/XMLSchema" xmlns:p="http://schemas.microsoft.com/office/2006/metadata/properties" xmlns:ns2="7a2f9791-72e9-42aa-b7a6-508feb9d3b97" targetNamespace="http://schemas.microsoft.com/office/2006/metadata/properties" ma:root="true" ma:fieldsID="2fbb6a2d0528c737030c0e6eb8b3d66d" ns2:_="">
    <xsd:import namespace="7a2f9791-72e9-42aa-b7a6-508feb9d3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f9791-72e9-42aa-b7a6-508feb9d3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103C05-0765-47C6-A247-0518A8B73D7C}"/>
</file>

<file path=customXml/itemProps2.xml><?xml version="1.0" encoding="utf-8"?>
<ds:datastoreItem xmlns:ds="http://schemas.openxmlformats.org/officeDocument/2006/customXml" ds:itemID="{41E3FE00-F55D-4E06-A25C-299664241571}"/>
</file>

<file path=customXml/itemProps3.xml><?xml version="1.0" encoding="utf-8"?>
<ds:datastoreItem xmlns:ds="http://schemas.openxmlformats.org/officeDocument/2006/customXml" ds:itemID="{1652C825-BAF4-4466-BF5A-D103A04FB8F5}"/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854</TotalTime>
  <Words>710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FCS (Recurrences)</vt:lpstr>
      <vt:lpstr>Recurrence Relation</vt:lpstr>
      <vt:lpstr>Form</vt:lpstr>
      <vt:lpstr>Solving RR</vt:lpstr>
      <vt:lpstr>Steps</vt:lpstr>
      <vt:lpstr>Example-1</vt:lpstr>
      <vt:lpstr>Example-2</vt:lpstr>
      <vt:lpstr>HRR with repeated roots</vt:lpstr>
      <vt:lpstr>Example</vt:lpstr>
      <vt:lpstr>Question</vt:lpstr>
      <vt:lpstr>Non-homogeneous RR</vt:lpstr>
      <vt:lpstr>Solution of NHRR</vt:lpstr>
      <vt:lpstr>Particular solution</vt:lpstr>
      <vt:lpstr>Example</vt:lpstr>
      <vt:lpstr>Question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FCS (Recurrences)</dc:title>
  <dc:creator>Hashmi</dc:creator>
  <cp:lastModifiedBy>Sitender</cp:lastModifiedBy>
  <cp:revision>61</cp:revision>
  <dcterms:created xsi:type="dcterms:W3CDTF">2020-09-23T05:25:54Z</dcterms:created>
  <dcterms:modified xsi:type="dcterms:W3CDTF">2020-09-26T07:31:32Z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0x01010022A9CE633DA53E4DBFD35DB75BE7B650</vt:lpwstr>
  </property>
</Properties>
</file>