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4" r:id="rId26"/>
    <p:sldId id="285" r:id="rId27"/>
    <p:sldId id="286" r:id="rId28"/>
    <p:sldId id="287" r:id="rId29"/>
    <p:sldId id="291" r:id="rId30"/>
    <p:sldId id="288" r:id="rId31"/>
    <p:sldId id="277" r:id="rId32"/>
    <p:sldId id="278" r:id="rId33"/>
    <p:sldId id="279" r:id="rId34"/>
    <p:sldId id="280" r:id="rId35"/>
    <p:sldId id="290" r:id="rId36"/>
    <p:sldId id="281" r:id="rId37"/>
    <p:sldId id="282" r:id="rId38"/>
    <p:sldId id="283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F8ABB-AA96-428C-A087-3EA7879D0B7A}" v="1" dt="2020-10-15T17:28:11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PAN KUMAR" userId="S::tapan.kumar@msitjanakpuri.co.in::e4331cb6-8d6b-4159-b2df-4a073a00f533" providerId="AD" clId="Web-{4A2F8ABB-AA96-428C-A087-3EA7879D0B7A}"/>
    <pc:docChg chg="modSld">
      <pc:chgData name="TAPAN KUMAR" userId="S::tapan.kumar@msitjanakpuri.co.in::e4331cb6-8d6b-4159-b2df-4a073a00f533" providerId="AD" clId="Web-{4A2F8ABB-AA96-428C-A087-3EA7879D0B7A}" dt="2020-10-15T17:28:11.510" v="0" actId="1076"/>
      <pc:docMkLst>
        <pc:docMk/>
      </pc:docMkLst>
      <pc:sldChg chg="modSp">
        <pc:chgData name="TAPAN KUMAR" userId="S::tapan.kumar@msitjanakpuri.co.in::e4331cb6-8d6b-4159-b2df-4a073a00f533" providerId="AD" clId="Web-{4A2F8ABB-AA96-428C-A087-3EA7879D0B7A}" dt="2020-10-15T17:28:11.510" v="0" actId="1076"/>
        <pc:sldMkLst>
          <pc:docMk/>
          <pc:sldMk cId="0" sldId="288"/>
        </pc:sldMkLst>
        <pc:picChg chg="mod">
          <ac:chgData name="TAPAN KUMAR" userId="S::tapan.kumar@msitjanakpuri.co.in::e4331cb6-8d6b-4159-b2df-4a073a00f533" providerId="AD" clId="Web-{4A2F8ABB-AA96-428C-A087-3EA7879D0B7A}" dt="2020-10-15T17:28:11.510" v="0" actId="1076"/>
          <ac:picMkLst>
            <pc:docMk/>
            <pc:sldMk cId="0" sldId="288"/>
            <ac:picMk id="10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7E86053-3AF7-48BF-8E86-7D51721A4CD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07C264-A308-472B-B805-0BB19F7F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anose="05000000000000000000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 panose="05020102010507070707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 panose="05000000000000000000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Adeel</a:t>
            </a:r>
            <a:r>
              <a:rPr lang="en-US" dirty="0"/>
              <a:t> </a:t>
            </a:r>
            <a:r>
              <a:rPr lang="en-US" dirty="0" err="1"/>
              <a:t>hashmi</a:t>
            </a:r>
            <a:endParaRPr lang="en-US" dirty="0"/>
          </a:p>
          <a:p>
            <a:r>
              <a:rPr lang="en-US" b="0" dirty="0"/>
              <a:t>Asst. Prof.</a:t>
            </a:r>
          </a:p>
          <a:p>
            <a:r>
              <a:rPr lang="en-US" b="0" dirty="0" err="1"/>
              <a:t>Cse</a:t>
            </a:r>
            <a:r>
              <a:rPr lang="en-US" b="0" dirty="0"/>
              <a:t> dept (2</a:t>
            </a:r>
            <a:r>
              <a:rPr lang="en-US" b="0" baseline="30000" dirty="0"/>
              <a:t>nd</a:t>
            </a:r>
            <a:r>
              <a:rPr lang="en-US" b="0" dirty="0"/>
              <a:t> shift)</a:t>
            </a:r>
          </a:p>
          <a:p>
            <a:r>
              <a:rPr lang="en-US" b="0" dirty="0" err="1"/>
              <a:t>Msit</a:t>
            </a:r>
            <a:r>
              <a:rPr lang="en-US" b="0" dirty="0"/>
              <a:t>, </a:t>
            </a:r>
            <a:r>
              <a:rPr lang="en-US" b="0" dirty="0" err="1"/>
              <a:t>janakpuri</a:t>
            </a:r>
            <a:r>
              <a:rPr lang="en-US" b="0" dirty="0"/>
              <a:t>, </a:t>
            </a:r>
            <a:r>
              <a:rPr lang="en-US" b="0" dirty="0" err="1"/>
              <a:t>delhi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Foundations of </a:t>
            </a:r>
            <a:br>
              <a:rPr lang="en-US" dirty="0"/>
            </a:br>
            <a:r>
              <a:rPr lang="en-US" dirty="0"/>
              <a:t>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set X</a:t>
            </a:r>
            <a:r>
              <a:rPr lang="en-US" i="1" dirty="0"/>
              <a:t> </a:t>
            </a:r>
            <a:r>
              <a:rPr lang="en-US" dirty="0"/>
              <a:t>is said to be a </a:t>
            </a:r>
            <a:r>
              <a:rPr lang="en-US" b="1" dirty="0"/>
              <a:t>subset</a:t>
            </a:r>
            <a:r>
              <a:rPr lang="en-US" i="1" dirty="0"/>
              <a:t> </a:t>
            </a:r>
            <a:r>
              <a:rPr lang="en-US" dirty="0"/>
              <a:t>of set Y</a:t>
            </a:r>
            <a:r>
              <a:rPr lang="en-US" i="1" dirty="0"/>
              <a:t> </a:t>
            </a:r>
            <a:r>
              <a:rPr lang="en-US" dirty="0"/>
              <a:t>if and only if every element of X</a:t>
            </a:r>
            <a:r>
              <a:rPr lang="en-US" i="1" dirty="0"/>
              <a:t> </a:t>
            </a:r>
            <a:r>
              <a:rPr lang="en-US" dirty="0"/>
              <a:t>is also an element of Y. </a:t>
            </a:r>
          </a:p>
          <a:p>
            <a:pPr algn="just"/>
            <a:r>
              <a:rPr lang="en-US" dirty="0"/>
              <a:t>We use the notation X⊆Y</a:t>
            </a:r>
            <a:r>
              <a:rPr lang="en-US" i="1" dirty="0"/>
              <a:t> </a:t>
            </a:r>
            <a:r>
              <a:rPr lang="en-US" dirty="0"/>
              <a:t>to indicate that X</a:t>
            </a:r>
            <a:r>
              <a:rPr lang="en-US" i="1" dirty="0"/>
              <a:t> </a:t>
            </a:r>
            <a:r>
              <a:rPr lang="en-US" dirty="0"/>
              <a:t>is a subset of Y e.g. {1,3,5} ⊆{1,2,3,4,5}.</a:t>
            </a:r>
          </a:p>
          <a:p>
            <a:pPr algn="just"/>
            <a:r>
              <a:rPr lang="en-US" dirty="0"/>
              <a:t>When we wish to emphasize that a set X</a:t>
            </a:r>
            <a:r>
              <a:rPr lang="en-US" i="1" dirty="0"/>
              <a:t> </a:t>
            </a:r>
            <a:r>
              <a:rPr lang="en-US" dirty="0"/>
              <a:t>is a subset of a set Y</a:t>
            </a:r>
            <a:r>
              <a:rPr lang="en-US" i="1" dirty="0"/>
              <a:t> </a:t>
            </a:r>
            <a:r>
              <a:rPr lang="en-US" dirty="0"/>
              <a:t>but X≠Y</a:t>
            </a:r>
            <a:r>
              <a:rPr lang="en-US" i="1" dirty="0"/>
              <a:t>, </a:t>
            </a:r>
            <a:r>
              <a:rPr lang="en-US" dirty="0"/>
              <a:t>we denote X⊂Y</a:t>
            </a:r>
            <a:r>
              <a:rPr lang="en-US" i="1" dirty="0"/>
              <a:t> </a:t>
            </a:r>
            <a:r>
              <a:rPr lang="en-US" dirty="0"/>
              <a:t>and say that X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b="1" dirty="0"/>
              <a:t>proper subset </a:t>
            </a:r>
            <a:r>
              <a:rPr lang="en-US" dirty="0"/>
              <a:t>of Y</a:t>
            </a:r>
            <a:r>
              <a:rPr lang="en-US" i="1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</a:t>
            </a:r>
            <a:r>
              <a:rPr lang="en-US" b="1" dirty="0"/>
              <a:t> power set</a:t>
            </a:r>
            <a:r>
              <a:rPr lang="en-US" i="1" dirty="0"/>
              <a:t> </a:t>
            </a:r>
            <a:r>
              <a:rPr lang="en-US" dirty="0"/>
              <a:t>of set X</a:t>
            </a:r>
            <a:r>
              <a:rPr lang="en-US" i="1" dirty="0"/>
              <a:t> </a:t>
            </a:r>
            <a:r>
              <a:rPr lang="en-US" dirty="0"/>
              <a:t>is the set of all subsets of the set X. The power set of X</a:t>
            </a:r>
            <a:r>
              <a:rPr lang="en-US" i="1" dirty="0"/>
              <a:t> </a:t>
            </a:r>
            <a:r>
              <a:rPr lang="en-US" dirty="0"/>
              <a:t>is denoted by </a:t>
            </a:r>
            <a:r>
              <a:rPr lang="en-US" b="1" dirty="0"/>
              <a:t>P(X)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If a set has “n”</a:t>
            </a:r>
            <a:r>
              <a:rPr lang="en-US" i="1" dirty="0"/>
              <a:t> </a:t>
            </a:r>
            <a:r>
              <a:rPr lang="en-US" dirty="0"/>
              <a:t>elements, then its power set has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i="1" dirty="0"/>
              <a:t> </a:t>
            </a:r>
            <a:r>
              <a:rPr lang="en-US" dirty="0"/>
              <a:t>elements </a:t>
            </a:r>
          </a:p>
          <a:p>
            <a:pPr algn="just"/>
            <a:r>
              <a:rPr lang="en-US" dirty="0"/>
              <a:t>e.g. the power set of {0,1,2} is </a:t>
            </a:r>
          </a:p>
          <a:p>
            <a:pPr algn="just">
              <a:buNone/>
            </a:pPr>
            <a:r>
              <a:rPr lang="en-US" dirty="0"/>
              <a:t>   {ϕ</a:t>
            </a:r>
            <a:r>
              <a:rPr lang="en-US" i="1" dirty="0"/>
              <a:t>,</a:t>
            </a:r>
            <a:r>
              <a:rPr lang="en-US" dirty="0"/>
              <a:t>{0}</a:t>
            </a:r>
            <a:r>
              <a:rPr lang="en-US" i="1" dirty="0"/>
              <a:t>,</a:t>
            </a:r>
            <a:r>
              <a:rPr lang="en-US" dirty="0"/>
              <a:t>{1}</a:t>
            </a:r>
            <a:r>
              <a:rPr lang="en-US" i="1" dirty="0"/>
              <a:t>,</a:t>
            </a:r>
            <a:r>
              <a:rPr lang="en-US" dirty="0"/>
              <a:t>{2}</a:t>
            </a:r>
            <a:r>
              <a:rPr lang="en-US" i="1" dirty="0"/>
              <a:t>,</a:t>
            </a:r>
            <a:r>
              <a:rPr lang="en-US" dirty="0"/>
              <a:t>{0</a:t>
            </a:r>
            <a:r>
              <a:rPr lang="en-US" i="1" dirty="0"/>
              <a:t>, </a:t>
            </a:r>
            <a:r>
              <a:rPr lang="en-US" dirty="0"/>
              <a:t>1}</a:t>
            </a:r>
            <a:r>
              <a:rPr lang="en-US" i="1" dirty="0"/>
              <a:t>,</a:t>
            </a:r>
            <a:r>
              <a:rPr lang="en-US" dirty="0"/>
              <a:t>{0</a:t>
            </a:r>
            <a:r>
              <a:rPr lang="en-US" i="1" dirty="0"/>
              <a:t>, </a:t>
            </a:r>
            <a:r>
              <a:rPr lang="en-US" dirty="0"/>
              <a:t>2}</a:t>
            </a:r>
            <a:r>
              <a:rPr lang="en-US" i="1" dirty="0"/>
              <a:t>,</a:t>
            </a:r>
            <a:r>
              <a:rPr lang="en-US" dirty="0"/>
              <a:t>{1</a:t>
            </a:r>
            <a:r>
              <a:rPr lang="en-US" i="1" dirty="0"/>
              <a:t>, </a:t>
            </a:r>
            <a:r>
              <a:rPr lang="en-US" dirty="0"/>
              <a:t>2}</a:t>
            </a:r>
            <a:r>
              <a:rPr lang="en-US" i="1" dirty="0"/>
              <a:t>,</a:t>
            </a:r>
            <a:r>
              <a:rPr lang="en-US" dirty="0"/>
              <a:t>{0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2}}.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power sets of </a:t>
            </a:r>
            <a:r>
              <a:rPr lang="el-GR" dirty="0"/>
              <a:t>ϕ, {ϕ}, </a:t>
            </a:r>
            <a:r>
              <a:rPr lang="en-US" dirty="0"/>
              <a:t>and {</a:t>
            </a:r>
            <a:r>
              <a:rPr lang="el-GR" dirty="0"/>
              <a:t>ϕ,{ϕ}}.</a:t>
            </a:r>
          </a:p>
          <a:p>
            <a:r>
              <a:rPr lang="en-US" b="1" dirty="0"/>
              <a:t>Answer.</a:t>
            </a:r>
            <a:r>
              <a:rPr lang="en-US" dirty="0"/>
              <a:t>   </a:t>
            </a:r>
          </a:p>
          <a:p>
            <a:r>
              <a:rPr lang="en-US" i="1" dirty="0"/>
              <a:t>P(</a:t>
            </a:r>
            <a:r>
              <a:rPr lang="el-GR" dirty="0"/>
              <a:t>ϕ</a:t>
            </a:r>
            <a:r>
              <a:rPr lang="el-GR" i="1" dirty="0"/>
              <a:t>)        </a:t>
            </a:r>
            <a:r>
              <a:rPr lang="el-GR" dirty="0"/>
              <a:t>= {ϕ}</a:t>
            </a:r>
          </a:p>
          <a:p>
            <a:r>
              <a:rPr lang="en-US" i="1" dirty="0"/>
              <a:t>P(</a:t>
            </a:r>
            <a:r>
              <a:rPr lang="en-US" dirty="0"/>
              <a:t>{</a:t>
            </a:r>
            <a:r>
              <a:rPr lang="el-GR" dirty="0"/>
              <a:t>ϕ}</a:t>
            </a:r>
            <a:r>
              <a:rPr lang="el-GR" i="1" dirty="0"/>
              <a:t>)      </a:t>
            </a:r>
            <a:r>
              <a:rPr lang="el-GR" dirty="0"/>
              <a:t>= {ϕ</a:t>
            </a:r>
            <a:r>
              <a:rPr lang="el-GR" i="1" dirty="0"/>
              <a:t>,</a:t>
            </a:r>
            <a:r>
              <a:rPr lang="el-GR" dirty="0"/>
              <a:t>{ϕ}}</a:t>
            </a:r>
          </a:p>
          <a:p>
            <a:r>
              <a:rPr lang="en-US" dirty="0"/>
              <a:t>P{</a:t>
            </a:r>
            <a:r>
              <a:rPr lang="el-GR" dirty="0"/>
              <a:t>ϕ</a:t>
            </a:r>
            <a:r>
              <a:rPr lang="el-GR" i="1" dirty="0"/>
              <a:t>,</a:t>
            </a:r>
            <a:r>
              <a:rPr lang="el-GR" dirty="0"/>
              <a:t>{ϕ}}   = {ϕ</a:t>
            </a:r>
            <a:r>
              <a:rPr lang="el-GR" i="1" dirty="0"/>
              <a:t>, </a:t>
            </a:r>
            <a:r>
              <a:rPr lang="el-GR" dirty="0"/>
              <a:t>{ϕ}, {ϕ</a:t>
            </a:r>
            <a:r>
              <a:rPr lang="el-GR" i="1" dirty="0"/>
              <a:t>,</a:t>
            </a:r>
            <a:r>
              <a:rPr lang="el-GR" dirty="0"/>
              <a:t>{ϕ}}, {{ϕ}}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  <a:p>
            <a:r>
              <a:rPr lang="en-US" dirty="0"/>
              <a:t>Intersection </a:t>
            </a:r>
          </a:p>
          <a:p>
            <a:r>
              <a:rPr lang="en-US" dirty="0"/>
              <a:t>Complement</a:t>
            </a:r>
          </a:p>
          <a:p>
            <a:r>
              <a:rPr lang="en-US" dirty="0"/>
              <a:t>Difference</a:t>
            </a:r>
          </a:p>
          <a:p>
            <a:r>
              <a:rPr lang="en-US" dirty="0"/>
              <a:t>Cartesian product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and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Let A</a:t>
            </a:r>
            <a:r>
              <a:rPr lang="en-US" i="1" dirty="0"/>
              <a:t> </a:t>
            </a:r>
            <a:r>
              <a:rPr lang="en-US" dirty="0"/>
              <a:t>and B</a:t>
            </a:r>
            <a:r>
              <a:rPr lang="en-US" i="1" dirty="0"/>
              <a:t> </a:t>
            </a:r>
            <a:r>
              <a:rPr lang="en-US" dirty="0"/>
              <a:t>be two sets.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union</a:t>
            </a:r>
            <a:r>
              <a:rPr lang="en-US" i="1" dirty="0"/>
              <a:t> </a:t>
            </a:r>
            <a:r>
              <a:rPr lang="en-US" dirty="0"/>
              <a:t>of the sets A</a:t>
            </a:r>
            <a:r>
              <a:rPr lang="en-US" i="1" dirty="0"/>
              <a:t> </a:t>
            </a:r>
            <a:r>
              <a:rPr lang="en-US" dirty="0"/>
              <a:t>and B, denoted by </a:t>
            </a:r>
            <a:r>
              <a:rPr lang="en-US" b="1" dirty="0"/>
              <a:t>A⋃B</a:t>
            </a:r>
            <a:r>
              <a:rPr lang="en-US" dirty="0"/>
              <a:t>, is the set that contains all elements present in both the sets e.g. {1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5} ⋃ {1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3} = {1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5}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intersection</a:t>
            </a:r>
            <a:r>
              <a:rPr lang="en-US" i="1" dirty="0"/>
              <a:t> </a:t>
            </a:r>
            <a:r>
              <a:rPr lang="en-US" dirty="0"/>
              <a:t>of the sets A and B, denoted by A⋂B, is the set containing those elements common to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e.g. {1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5} ⋂ {1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3} = {1</a:t>
            </a:r>
            <a:r>
              <a:rPr lang="en-US" i="1" dirty="0"/>
              <a:t>, </a:t>
            </a:r>
            <a:r>
              <a:rPr lang="en-US" dirty="0"/>
              <a:t>3}.</a:t>
            </a:r>
          </a:p>
          <a:p>
            <a:pPr algn="just"/>
            <a:r>
              <a:rPr lang="en-US" dirty="0"/>
              <a:t> Two sets are called </a:t>
            </a:r>
            <a:r>
              <a:rPr lang="en-US" b="1" dirty="0"/>
              <a:t>disjoint</a:t>
            </a:r>
            <a:r>
              <a:rPr lang="en-US" i="1" dirty="0"/>
              <a:t> </a:t>
            </a:r>
            <a:r>
              <a:rPr lang="en-US" dirty="0"/>
              <a:t>if their intersection gives the empty set.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difference</a:t>
            </a:r>
            <a:r>
              <a:rPr lang="en-US" i="1" dirty="0"/>
              <a:t> </a:t>
            </a:r>
            <a:r>
              <a:rPr lang="en-US" dirty="0"/>
              <a:t>of sets A and B</a:t>
            </a:r>
            <a:r>
              <a:rPr lang="en-US" i="1" dirty="0"/>
              <a:t>, </a:t>
            </a:r>
            <a:r>
              <a:rPr lang="en-US" dirty="0"/>
              <a:t>denoted by A−B is the set containing those elements that are in A but not in B. Note that A−B ≠ B−A.</a:t>
            </a:r>
          </a:p>
          <a:p>
            <a:pPr algn="just">
              <a:buNone/>
            </a:pPr>
            <a:r>
              <a:rPr lang="en-US" dirty="0"/>
              <a:t>   {1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5} − {1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3} = {5}</a:t>
            </a:r>
          </a:p>
          <a:p>
            <a:pPr algn="just">
              <a:buNone/>
            </a:pPr>
            <a:r>
              <a:rPr lang="en-US" dirty="0"/>
              <a:t>   {1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3} − {1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5} = {2} 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symmetric difference </a:t>
            </a:r>
            <a:r>
              <a:rPr lang="en-US" dirty="0"/>
              <a:t>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denoted by A ⊕ B, is the set containing those elements which are either in A or B but not in both i.e. </a:t>
            </a:r>
            <a:r>
              <a:rPr lang="en-US" i="1" dirty="0"/>
              <a:t>A </a:t>
            </a:r>
            <a:r>
              <a:rPr lang="en-US" dirty="0"/>
              <a:t>⊕ </a:t>
            </a:r>
            <a:r>
              <a:rPr lang="en-US" i="1" dirty="0"/>
              <a:t>B = (A</a:t>
            </a:r>
            <a:r>
              <a:rPr lang="en-US" dirty="0"/>
              <a:t>−</a:t>
            </a:r>
            <a:r>
              <a:rPr lang="en-US" i="1" dirty="0"/>
              <a:t>B)</a:t>
            </a:r>
            <a:r>
              <a:rPr lang="en-US" dirty="0"/>
              <a:t> ⋃</a:t>
            </a:r>
            <a:r>
              <a:rPr lang="en-US" i="1" dirty="0"/>
              <a:t> (B</a:t>
            </a:r>
            <a:r>
              <a:rPr lang="en-US" dirty="0"/>
              <a:t>−A).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complement</a:t>
            </a:r>
            <a:r>
              <a:rPr lang="en-US" i="1" dirty="0"/>
              <a:t> </a:t>
            </a:r>
            <a:r>
              <a:rPr lang="en-US" dirty="0"/>
              <a:t>of the set </a:t>
            </a:r>
            <a:r>
              <a:rPr lang="en-US" i="1" dirty="0"/>
              <a:t>A, </a:t>
            </a:r>
            <a:r>
              <a:rPr lang="en-US" dirty="0"/>
              <a:t>denoted by </a:t>
            </a:r>
            <a:r>
              <a:rPr lang="en-US" b="1" dirty="0"/>
              <a:t>A′</a:t>
            </a:r>
            <a:r>
              <a:rPr lang="en-US" i="1" dirty="0"/>
              <a:t>, </a:t>
            </a:r>
            <a:r>
              <a:rPr lang="en-US" dirty="0"/>
              <a:t>is U − A, where U is the universal set.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Cartesian product</a:t>
            </a:r>
            <a:r>
              <a:rPr lang="en-US" i="1" dirty="0"/>
              <a:t> </a:t>
            </a:r>
            <a:r>
              <a:rPr lang="en-US" dirty="0"/>
              <a:t>of A and B, denoted by A × B, is the set of all ordered pairs </a:t>
            </a:r>
            <a:r>
              <a:rPr lang="en-US" i="1" dirty="0"/>
              <a:t>(a, b)</a:t>
            </a:r>
            <a:r>
              <a:rPr lang="en-US" dirty="0"/>
              <a:t>, where </a:t>
            </a:r>
            <a:r>
              <a:rPr lang="en-US" dirty="0" err="1"/>
              <a:t>a∈A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dirty="0" err="1"/>
              <a:t>b∈B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Hence, A × B = {(a, b) | </a:t>
            </a:r>
            <a:r>
              <a:rPr lang="en-US" dirty="0" err="1"/>
              <a:t>a∈A</a:t>
            </a:r>
            <a:r>
              <a:rPr lang="en-US" dirty="0"/>
              <a:t>, </a:t>
            </a:r>
            <a:r>
              <a:rPr lang="en-US" dirty="0" err="1"/>
              <a:t>b∈B</a:t>
            </a:r>
            <a:r>
              <a:rPr lang="en-US" dirty="0"/>
              <a:t>}</a:t>
            </a:r>
            <a:r>
              <a:rPr lang="en-US" i="1" dirty="0"/>
              <a:t>. </a:t>
            </a:r>
          </a:p>
          <a:p>
            <a:pPr algn="just"/>
            <a:r>
              <a:rPr lang="en-US" dirty="0"/>
              <a:t>For example, the Cartesian product A × B of sets A={1, 2} and B={a, b, c} is </a:t>
            </a:r>
          </a:p>
          <a:p>
            <a:pPr algn="just">
              <a:buNone/>
            </a:pPr>
            <a:r>
              <a:rPr lang="en-US" dirty="0"/>
              <a:t>   {(1, a), (1, b), (1, c), (2, a), (2, b), (2, c)}, </a:t>
            </a:r>
          </a:p>
          <a:p>
            <a:pPr algn="just">
              <a:buNone/>
            </a:pPr>
            <a:r>
              <a:rPr lang="en-US" dirty="0"/>
              <a:t>    whereas B × A = {(a,1), (b,1), (c,1), (a,2), (b,2), (c,2)}.</a:t>
            </a:r>
          </a:p>
          <a:p>
            <a:pPr algn="just"/>
            <a:r>
              <a:rPr lang="en-US" dirty="0"/>
              <a:t>Note that A × B ≠ B × 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diagrams for Set operations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069" y="1676400"/>
            <a:ext cx="24193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Inclusion-Exclusion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number of elements in the union of the two sets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is the sum of cardinality of the sets minus the number of elements in their intersection. </a:t>
            </a:r>
          </a:p>
          <a:p>
            <a:r>
              <a:rPr lang="en-US" dirty="0"/>
              <a:t>|</a:t>
            </a:r>
            <a:r>
              <a:rPr lang="en-US" i="1" dirty="0"/>
              <a:t>A </a:t>
            </a:r>
            <a:r>
              <a:rPr lang="en-US" dirty="0"/>
              <a:t>⋃ </a:t>
            </a:r>
            <a:r>
              <a:rPr lang="en-US" i="1" dirty="0"/>
              <a:t>B</a:t>
            </a:r>
            <a:r>
              <a:rPr lang="en-US" dirty="0"/>
              <a:t>| = |</a:t>
            </a:r>
            <a:r>
              <a:rPr lang="en-US" i="1" dirty="0"/>
              <a:t>A</a:t>
            </a:r>
            <a:r>
              <a:rPr lang="en-US" dirty="0"/>
              <a:t>| + |</a:t>
            </a:r>
            <a:r>
              <a:rPr lang="en-US" i="1" dirty="0"/>
              <a:t>B</a:t>
            </a:r>
            <a:r>
              <a:rPr lang="en-US" dirty="0"/>
              <a:t>| − |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/>
              <a:t>B</a:t>
            </a:r>
            <a:r>
              <a:rPr lang="en-US" dirty="0"/>
              <a:t>|</a:t>
            </a:r>
          </a:p>
          <a:p>
            <a:r>
              <a:rPr lang="en-US" dirty="0"/>
              <a:t>Example, A={1,2,3,4}, B={2,4,6}</a:t>
            </a:r>
          </a:p>
          <a:p>
            <a:pPr>
              <a:buNone/>
            </a:pPr>
            <a:r>
              <a:rPr lang="en-US" dirty="0"/>
              <a:t>    So, </a:t>
            </a:r>
            <a:r>
              <a:rPr lang="en-US" i="1" dirty="0"/>
              <a:t>A </a:t>
            </a:r>
            <a:r>
              <a:rPr lang="en-US" dirty="0"/>
              <a:t>⋃ </a:t>
            </a:r>
            <a:r>
              <a:rPr lang="en-US" i="1" dirty="0"/>
              <a:t>B={1,2,3,4,6} </a:t>
            </a:r>
            <a:r>
              <a:rPr lang="en-US" dirty="0"/>
              <a:t>and</a:t>
            </a:r>
            <a:r>
              <a:rPr lang="en-US" i="1" dirty="0"/>
              <a:t> A </a:t>
            </a:r>
            <a:r>
              <a:rPr lang="en-US" dirty="0"/>
              <a:t>∩ </a:t>
            </a:r>
            <a:r>
              <a:rPr lang="en-US" i="1" dirty="0"/>
              <a:t>B={2,4}</a:t>
            </a:r>
            <a:endParaRPr lang="en-US" dirty="0"/>
          </a:p>
          <a:p>
            <a:pPr>
              <a:buNone/>
            </a:pPr>
            <a:r>
              <a:rPr lang="en-US" dirty="0"/>
              <a:t>   |</a:t>
            </a:r>
            <a:r>
              <a:rPr lang="en-US" i="1" dirty="0"/>
              <a:t>A </a:t>
            </a:r>
            <a:r>
              <a:rPr lang="en-US" dirty="0"/>
              <a:t>⋃ </a:t>
            </a:r>
            <a:r>
              <a:rPr lang="en-US" i="1" dirty="0"/>
              <a:t>B</a:t>
            </a:r>
            <a:r>
              <a:rPr lang="en-US" dirty="0"/>
              <a:t>| = |</a:t>
            </a:r>
            <a:r>
              <a:rPr lang="en-US" i="1" dirty="0"/>
              <a:t>A</a:t>
            </a:r>
            <a:r>
              <a:rPr lang="en-US" dirty="0"/>
              <a:t>| + |</a:t>
            </a:r>
            <a:r>
              <a:rPr lang="en-US" i="1" dirty="0"/>
              <a:t>B</a:t>
            </a:r>
            <a:r>
              <a:rPr lang="en-US" dirty="0"/>
              <a:t>| − |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/>
              <a:t>B</a:t>
            </a:r>
            <a:r>
              <a:rPr lang="en-US" dirty="0"/>
              <a:t>|</a:t>
            </a:r>
          </a:p>
          <a:p>
            <a:pPr>
              <a:buNone/>
            </a:pPr>
            <a:r>
              <a:rPr lang="en-US" dirty="0"/>
              <a:t>               5 = 4 + 3 -2</a:t>
            </a:r>
          </a:p>
          <a:p>
            <a:pPr>
              <a:buNone/>
            </a:pPr>
            <a:r>
              <a:rPr lang="en-US" dirty="0"/>
              <a:t>               5 = 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5343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7912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|</a:t>
            </a:r>
            <a:r>
              <a:rPr lang="en-US" i="1" dirty="0"/>
              <a:t>A </a:t>
            </a:r>
            <a:r>
              <a:rPr lang="en-US" dirty="0"/>
              <a:t>⋃ </a:t>
            </a:r>
            <a:r>
              <a:rPr lang="en-US" i="1" dirty="0"/>
              <a:t>B </a:t>
            </a:r>
            <a:r>
              <a:rPr lang="en-US" dirty="0"/>
              <a:t>⋃ </a:t>
            </a:r>
            <a:r>
              <a:rPr lang="en-US" i="1" dirty="0"/>
              <a:t>C</a:t>
            </a:r>
            <a:r>
              <a:rPr lang="en-US" dirty="0"/>
              <a:t>| = |</a:t>
            </a:r>
            <a:r>
              <a:rPr lang="en-US" i="1" dirty="0"/>
              <a:t>A</a:t>
            </a:r>
            <a:r>
              <a:rPr lang="en-US" dirty="0"/>
              <a:t>| + |</a:t>
            </a:r>
            <a:r>
              <a:rPr lang="en-US" i="1" dirty="0"/>
              <a:t>B</a:t>
            </a:r>
            <a:r>
              <a:rPr lang="en-US" dirty="0"/>
              <a:t>| + |</a:t>
            </a:r>
            <a:r>
              <a:rPr lang="en-US" i="1" dirty="0"/>
              <a:t>C</a:t>
            </a:r>
            <a:r>
              <a:rPr lang="en-US" dirty="0"/>
              <a:t>| − |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/>
              <a:t>B</a:t>
            </a:r>
            <a:r>
              <a:rPr lang="en-US" dirty="0"/>
              <a:t>| − |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/>
              <a:t>C</a:t>
            </a:r>
            <a:r>
              <a:rPr lang="en-US" dirty="0"/>
              <a:t>| − |</a:t>
            </a:r>
            <a:r>
              <a:rPr lang="en-US" i="1" dirty="0"/>
              <a:t>B </a:t>
            </a:r>
            <a:r>
              <a:rPr lang="en-US" dirty="0"/>
              <a:t>∩ </a:t>
            </a:r>
            <a:r>
              <a:rPr lang="en-US" i="1" dirty="0"/>
              <a:t>C</a:t>
            </a:r>
            <a:r>
              <a:rPr lang="en-US" dirty="0"/>
              <a:t>| + |</a:t>
            </a:r>
            <a:r>
              <a:rPr lang="en-US" i="1" dirty="0"/>
              <a:t>A </a:t>
            </a:r>
            <a:r>
              <a:rPr lang="en-US" dirty="0"/>
              <a:t>∩ </a:t>
            </a:r>
            <a:r>
              <a:rPr lang="en-US" i="1" dirty="0"/>
              <a:t>B </a:t>
            </a:r>
            <a:r>
              <a:rPr lang="en-US" dirty="0"/>
              <a:t>∩ </a:t>
            </a:r>
            <a:r>
              <a:rPr lang="en-US" i="1" dirty="0"/>
              <a:t>C</a:t>
            </a:r>
            <a:r>
              <a:rPr lang="en-US" dirty="0"/>
              <a:t>|</a:t>
            </a:r>
          </a:p>
          <a:p>
            <a:endParaRPr lang="en-US" dirty="0"/>
          </a:p>
          <a:p>
            <a:r>
              <a:rPr lang="en-US" dirty="0"/>
              <a:t>|</a:t>
            </a:r>
            <a:r>
              <a:rPr lang="en-US" i="1" dirty="0"/>
              <a:t>A</a:t>
            </a:r>
            <a:r>
              <a:rPr lang="en-US" dirty="0"/>
              <a:t>1 ⋃ </a:t>
            </a:r>
            <a:r>
              <a:rPr lang="en-US" i="1" dirty="0"/>
              <a:t>A</a:t>
            </a:r>
            <a:r>
              <a:rPr lang="en-US" dirty="0"/>
              <a:t>2 ⋃ </a:t>
            </a:r>
            <a:r>
              <a:rPr lang="en-US" i="1" dirty="0"/>
              <a:t>A</a:t>
            </a:r>
            <a:r>
              <a:rPr lang="en-US" dirty="0"/>
              <a:t>3 ⋃ </a:t>
            </a:r>
            <a:r>
              <a:rPr lang="en-US" i="1" dirty="0"/>
              <a:t>A</a:t>
            </a:r>
            <a:r>
              <a:rPr lang="en-US" dirty="0"/>
              <a:t>4| = </a:t>
            </a:r>
          </a:p>
          <a:p>
            <a:pPr>
              <a:buNone/>
            </a:pPr>
            <a:r>
              <a:rPr lang="en-US" dirty="0"/>
              <a:t>            |</a:t>
            </a:r>
            <a:r>
              <a:rPr lang="en-US" i="1" dirty="0"/>
              <a:t>A</a:t>
            </a:r>
            <a:r>
              <a:rPr lang="en-US" dirty="0"/>
              <a:t>1| + |</a:t>
            </a:r>
            <a:r>
              <a:rPr lang="en-US" i="1" dirty="0"/>
              <a:t>A</a:t>
            </a:r>
            <a:r>
              <a:rPr lang="en-US" dirty="0"/>
              <a:t>2| + |</a:t>
            </a:r>
            <a:r>
              <a:rPr lang="en-US" i="1" dirty="0"/>
              <a:t>A</a:t>
            </a:r>
            <a:r>
              <a:rPr lang="en-US" dirty="0"/>
              <a:t>3| + |</a:t>
            </a:r>
            <a:r>
              <a:rPr lang="en-US" i="1" dirty="0"/>
              <a:t>A</a:t>
            </a:r>
            <a:r>
              <a:rPr lang="en-US" dirty="0"/>
              <a:t>4| − </a:t>
            </a:r>
          </a:p>
          <a:p>
            <a:pPr>
              <a:buNone/>
            </a:pPr>
            <a:r>
              <a:rPr lang="en-US" dirty="0"/>
              <a:t>            |</a:t>
            </a:r>
            <a:r>
              <a:rPr lang="en-US" i="1" dirty="0"/>
              <a:t>A</a:t>
            </a:r>
            <a:r>
              <a:rPr lang="en-US" dirty="0"/>
              <a:t>1 ∩ </a:t>
            </a:r>
            <a:r>
              <a:rPr lang="en-US" i="1" dirty="0"/>
              <a:t>A</a:t>
            </a:r>
            <a:r>
              <a:rPr lang="en-US" dirty="0"/>
              <a:t>2| − |</a:t>
            </a:r>
            <a:r>
              <a:rPr lang="en-US" i="1" dirty="0"/>
              <a:t>A</a:t>
            </a:r>
            <a:r>
              <a:rPr lang="en-US" dirty="0"/>
              <a:t>1 ∩ </a:t>
            </a:r>
            <a:r>
              <a:rPr lang="en-US" i="1" dirty="0"/>
              <a:t>A</a:t>
            </a:r>
            <a:r>
              <a:rPr lang="en-US" dirty="0"/>
              <a:t>3| − |</a:t>
            </a:r>
            <a:r>
              <a:rPr lang="en-US" i="1" dirty="0"/>
              <a:t>A</a:t>
            </a:r>
            <a:r>
              <a:rPr lang="en-US" dirty="0"/>
              <a:t>1 ∩ </a:t>
            </a:r>
            <a:r>
              <a:rPr lang="en-US" i="1" dirty="0"/>
              <a:t>A</a:t>
            </a:r>
            <a:r>
              <a:rPr lang="en-US" dirty="0"/>
              <a:t>4| − </a:t>
            </a:r>
          </a:p>
          <a:p>
            <a:pPr>
              <a:buNone/>
            </a:pPr>
            <a:r>
              <a:rPr lang="en-US" dirty="0"/>
              <a:t>            |</a:t>
            </a:r>
            <a:r>
              <a:rPr lang="en-US" i="1" dirty="0"/>
              <a:t>A</a:t>
            </a:r>
            <a:r>
              <a:rPr lang="en-US" dirty="0"/>
              <a:t>2 ∩ </a:t>
            </a:r>
            <a:r>
              <a:rPr lang="en-US" i="1" dirty="0"/>
              <a:t>A</a:t>
            </a:r>
            <a:r>
              <a:rPr lang="en-US" dirty="0"/>
              <a:t>3| − |</a:t>
            </a:r>
            <a:r>
              <a:rPr lang="en-US" i="1" dirty="0"/>
              <a:t>A</a:t>
            </a:r>
            <a:r>
              <a:rPr lang="en-US" dirty="0"/>
              <a:t>2 ∩ </a:t>
            </a:r>
            <a:r>
              <a:rPr lang="en-US" i="1" dirty="0"/>
              <a:t>A</a:t>
            </a:r>
            <a:r>
              <a:rPr lang="en-US" dirty="0"/>
              <a:t>4|− |</a:t>
            </a:r>
            <a:r>
              <a:rPr lang="en-US" i="1" dirty="0"/>
              <a:t>A</a:t>
            </a:r>
            <a:r>
              <a:rPr lang="en-US" dirty="0"/>
              <a:t>3 ∩ </a:t>
            </a:r>
            <a:r>
              <a:rPr lang="en-US" i="1" dirty="0"/>
              <a:t>A</a:t>
            </a:r>
            <a:r>
              <a:rPr lang="en-US" dirty="0"/>
              <a:t>4|+ </a:t>
            </a:r>
          </a:p>
          <a:p>
            <a:pPr>
              <a:buNone/>
            </a:pPr>
            <a:r>
              <a:rPr lang="en-US" dirty="0"/>
              <a:t>            |</a:t>
            </a:r>
            <a:r>
              <a:rPr lang="en-US" i="1" dirty="0"/>
              <a:t>A</a:t>
            </a:r>
            <a:r>
              <a:rPr lang="en-US" dirty="0"/>
              <a:t>1 ∩ </a:t>
            </a:r>
            <a:r>
              <a:rPr lang="en-US" i="1" dirty="0"/>
              <a:t>A</a:t>
            </a:r>
            <a:r>
              <a:rPr lang="en-US" dirty="0"/>
              <a:t>2 ∩ </a:t>
            </a:r>
            <a:r>
              <a:rPr lang="en-US" i="1" dirty="0"/>
              <a:t>A</a:t>
            </a:r>
            <a:r>
              <a:rPr lang="en-US" dirty="0"/>
              <a:t>3| + |</a:t>
            </a:r>
            <a:r>
              <a:rPr lang="en-US" i="1" dirty="0"/>
              <a:t>A</a:t>
            </a:r>
            <a:r>
              <a:rPr lang="en-US" dirty="0"/>
              <a:t>1 ∩ </a:t>
            </a:r>
            <a:r>
              <a:rPr lang="en-US" i="1" dirty="0"/>
              <a:t>A</a:t>
            </a:r>
            <a:r>
              <a:rPr lang="en-US" dirty="0"/>
              <a:t>2 ∩ </a:t>
            </a:r>
            <a:r>
              <a:rPr lang="en-US" i="1" dirty="0"/>
              <a:t>A</a:t>
            </a:r>
            <a:r>
              <a:rPr lang="en-US" dirty="0"/>
              <a:t>4| + </a:t>
            </a:r>
          </a:p>
          <a:p>
            <a:pPr>
              <a:buNone/>
            </a:pPr>
            <a:r>
              <a:rPr lang="en-US" dirty="0"/>
              <a:t>           |</a:t>
            </a:r>
            <a:r>
              <a:rPr lang="en-US" i="1" dirty="0"/>
              <a:t>A</a:t>
            </a:r>
            <a:r>
              <a:rPr lang="en-US" dirty="0"/>
              <a:t>1 ∩ </a:t>
            </a:r>
            <a:r>
              <a:rPr lang="en-US" i="1" dirty="0"/>
              <a:t>A</a:t>
            </a:r>
            <a:r>
              <a:rPr lang="en-US" dirty="0"/>
              <a:t>3 ∩ </a:t>
            </a:r>
            <a:r>
              <a:rPr lang="en-US" i="1" dirty="0"/>
              <a:t>A</a:t>
            </a:r>
            <a:r>
              <a:rPr lang="en-US" dirty="0"/>
              <a:t>4| + |</a:t>
            </a:r>
            <a:r>
              <a:rPr lang="en-US" i="1" dirty="0"/>
              <a:t>A</a:t>
            </a:r>
            <a:r>
              <a:rPr lang="en-US" dirty="0"/>
              <a:t>2 ∩ </a:t>
            </a:r>
            <a:r>
              <a:rPr lang="en-US" i="1" dirty="0"/>
              <a:t>A</a:t>
            </a:r>
            <a:r>
              <a:rPr lang="en-US" dirty="0"/>
              <a:t>3 ∩ </a:t>
            </a:r>
            <a:r>
              <a:rPr lang="en-US" i="1" dirty="0"/>
              <a:t>A</a:t>
            </a:r>
            <a:r>
              <a:rPr lang="en-US" dirty="0"/>
              <a:t>4|− </a:t>
            </a:r>
          </a:p>
          <a:p>
            <a:pPr>
              <a:buNone/>
            </a:pPr>
            <a:r>
              <a:rPr lang="en-US" dirty="0"/>
              <a:t>           |</a:t>
            </a:r>
            <a:r>
              <a:rPr lang="en-US" i="1" dirty="0"/>
              <a:t>A</a:t>
            </a:r>
            <a:r>
              <a:rPr lang="en-US" dirty="0"/>
              <a:t>1 ∩ </a:t>
            </a:r>
            <a:r>
              <a:rPr lang="en-US" i="1" dirty="0"/>
              <a:t>A</a:t>
            </a:r>
            <a:r>
              <a:rPr lang="en-US" dirty="0"/>
              <a:t>2 ∩ </a:t>
            </a:r>
            <a:r>
              <a:rPr lang="en-US" i="1" dirty="0"/>
              <a:t>A</a:t>
            </a:r>
            <a:r>
              <a:rPr lang="en-US" dirty="0"/>
              <a:t>3 ∩ </a:t>
            </a:r>
            <a:r>
              <a:rPr lang="en-US" i="1" dirty="0"/>
              <a:t>A</a:t>
            </a:r>
            <a:r>
              <a:rPr lang="en-US" dirty="0"/>
              <a:t>4|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a room containing 28 people, there are 18 people who speak English, 15 people who speak Hindi and 22 people who speak Kannada. 9 persons speak both English and Hindi, 11 persons speak both Hindi and Kannada whereas 13 persons speak both Kannada and English. How many people speak all three languages?                                                                   </a:t>
            </a:r>
          </a:p>
          <a:p>
            <a:pPr algn="just"/>
            <a:r>
              <a:rPr lang="en-US" u="sng" dirty="0"/>
              <a:t>Answer</a:t>
            </a:r>
            <a:endParaRPr lang="en-US" dirty="0"/>
          </a:p>
          <a:p>
            <a:r>
              <a:rPr lang="en-US" dirty="0"/>
              <a:t>|E| = 18</a:t>
            </a:r>
            <a:r>
              <a:rPr lang="en-US" i="1" dirty="0"/>
              <a:t>, </a:t>
            </a:r>
            <a:r>
              <a:rPr lang="en-US" dirty="0"/>
              <a:t>|H| = 15</a:t>
            </a:r>
            <a:r>
              <a:rPr lang="en-US" i="1" dirty="0"/>
              <a:t>, </a:t>
            </a:r>
            <a:r>
              <a:rPr lang="en-US" dirty="0"/>
              <a:t>|K| = 22</a:t>
            </a:r>
            <a:r>
              <a:rPr lang="en-US" i="1" dirty="0"/>
              <a:t>, </a:t>
            </a:r>
            <a:r>
              <a:rPr lang="en-US" dirty="0"/>
              <a:t>|E</a:t>
            </a:r>
            <a:r>
              <a:rPr lang="en-US" i="1" dirty="0"/>
              <a:t> </a:t>
            </a:r>
            <a:r>
              <a:rPr lang="en-US" dirty="0"/>
              <a:t>∩ H| = 9</a:t>
            </a:r>
            <a:r>
              <a:rPr lang="en-US" i="1" dirty="0"/>
              <a:t>, </a:t>
            </a:r>
            <a:r>
              <a:rPr lang="en-US" dirty="0"/>
              <a:t>|H</a:t>
            </a:r>
            <a:r>
              <a:rPr lang="en-US" i="1" dirty="0"/>
              <a:t> </a:t>
            </a:r>
            <a:r>
              <a:rPr lang="en-US" dirty="0"/>
              <a:t>∩ K| = 11</a:t>
            </a:r>
            <a:r>
              <a:rPr lang="en-US" i="1" dirty="0"/>
              <a:t>, </a:t>
            </a:r>
            <a:r>
              <a:rPr lang="en-US" dirty="0"/>
              <a:t>|E</a:t>
            </a:r>
            <a:r>
              <a:rPr lang="en-US" i="1" dirty="0"/>
              <a:t> </a:t>
            </a:r>
            <a:r>
              <a:rPr lang="en-US" dirty="0"/>
              <a:t>∩ K| = 13</a:t>
            </a:r>
            <a:r>
              <a:rPr lang="en-US" i="1" dirty="0"/>
              <a:t>, </a:t>
            </a:r>
            <a:r>
              <a:rPr lang="en-US" dirty="0"/>
              <a:t>and |E</a:t>
            </a:r>
            <a:r>
              <a:rPr lang="en-US" i="1" dirty="0"/>
              <a:t> </a:t>
            </a:r>
            <a:r>
              <a:rPr lang="en-US" dirty="0"/>
              <a:t>⋃ H</a:t>
            </a:r>
            <a:r>
              <a:rPr lang="en-US" i="1" dirty="0"/>
              <a:t> </a:t>
            </a:r>
            <a:r>
              <a:rPr lang="en-US" dirty="0"/>
              <a:t>⋃ K| = 28</a:t>
            </a:r>
            <a:r>
              <a:rPr lang="en-US" i="1" dirty="0"/>
              <a:t>.</a:t>
            </a:r>
            <a:br>
              <a:rPr lang="en-US" dirty="0"/>
            </a:br>
            <a:r>
              <a:rPr lang="en-US" dirty="0"/>
              <a:t>When we insert these quantities into the equation</a:t>
            </a:r>
            <a:br>
              <a:rPr lang="en-US" dirty="0"/>
            </a:br>
            <a:r>
              <a:rPr lang="en-US" dirty="0"/>
              <a:t>|E</a:t>
            </a:r>
            <a:r>
              <a:rPr lang="en-US" i="1" dirty="0"/>
              <a:t> </a:t>
            </a:r>
            <a:r>
              <a:rPr lang="en-US" dirty="0"/>
              <a:t>⋃ H</a:t>
            </a:r>
            <a:r>
              <a:rPr lang="en-US" i="1" dirty="0"/>
              <a:t> </a:t>
            </a:r>
            <a:r>
              <a:rPr lang="en-US" dirty="0"/>
              <a:t>⋃ K| = |E| + |H| + |K| − |E</a:t>
            </a:r>
            <a:r>
              <a:rPr lang="en-US" i="1" dirty="0"/>
              <a:t> </a:t>
            </a:r>
            <a:r>
              <a:rPr lang="en-US" dirty="0"/>
              <a:t>∩ H| − |H</a:t>
            </a:r>
            <a:r>
              <a:rPr lang="en-US" i="1" dirty="0"/>
              <a:t> </a:t>
            </a:r>
            <a:r>
              <a:rPr lang="en-US" dirty="0"/>
              <a:t>∩ K| − |E</a:t>
            </a:r>
            <a:r>
              <a:rPr lang="en-US" i="1" dirty="0"/>
              <a:t> </a:t>
            </a:r>
            <a:r>
              <a:rPr lang="en-US" dirty="0"/>
              <a:t>∩ K| + |E</a:t>
            </a:r>
            <a:r>
              <a:rPr lang="en-US" i="1" dirty="0"/>
              <a:t> </a:t>
            </a:r>
            <a:r>
              <a:rPr lang="en-US" dirty="0"/>
              <a:t>∩ H</a:t>
            </a:r>
            <a:r>
              <a:rPr lang="en-US" i="1" dirty="0"/>
              <a:t> </a:t>
            </a:r>
            <a:r>
              <a:rPr lang="en-US" dirty="0"/>
              <a:t>∩ K|</a:t>
            </a:r>
            <a:br>
              <a:rPr lang="en-US" dirty="0"/>
            </a:br>
            <a:r>
              <a:rPr lang="en-US" dirty="0"/>
              <a:t>we obtain, 28 = 18 + 15 + 22 − 9 − 11 − 13 + |E</a:t>
            </a:r>
            <a:r>
              <a:rPr lang="en-US" i="1" dirty="0"/>
              <a:t> </a:t>
            </a:r>
            <a:r>
              <a:rPr lang="en-US" dirty="0"/>
              <a:t>∩ H</a:t>
            </a:r>
            <a:r>
              <a:rPr lang="en-US" i="1" dirty="0"/>
              <a:t> </a:t>
            </a:r>
            <a:r>
              <a:rPr lang="en-US" dirty="0"/>
              <a:t>∩ K|</a:t>
            </a:r>
            <a:r>
              <a:rPr lang="en-US" i="1" dirty="0"/>
              <a:t>.</a:t>
            </a:r>
            <a:br>
              <a:rPr lang="en-US" dirty="0"/>
            </a:br>
            <a:r>
              <a:rPr lang="en-US" dirty="0"/>
              <a:t>We now solve for |E</a:t>
            </a:r>
            <a:r>
              <a:rPr lang="en-US" i="1" dirty="0"/>
              <a:t> </a:t>
            </a:r>
            <a:r>
              <a:rPr lang="en-US" dirty="0"/>
              <a:t>∩ H</a:t>
            </a:r>
            <a:r>
              <a:rPr lang="en-US" i="1" dirty="0"/>
              <a:t> </a:t>
            </a:r>
            <a:r>
              <a:rPr lang="en-US" dirty="0"/>
              <a:t>∩ K|. We find that |E</a:t>
            </a:r>
            <a:r>
              <a:rPr lang="en-US" i="1" dirty="0"/>
              <a:t> </a:t>
            </a:r>
            <a:r>
              <a:rPr lang="en-US" dirty="0"/>
              <a:t>∩ H</a:t>
            </a:r>
            <a:r>
              <a:rPr lang="en-US" i="1" dirty="0"/>
              <a:t> </a:t>
            </a:r>
            <a:r>
              <a:rPr lang="en-US" dirty="0"/>
              <a:t>∩ K| = 6.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Permutation &amp;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Permutation</a:t>
            </a:r>
            <a:r>
              <a:rPr lang="en-US" dirty="0"/>
              <a:t> refers to arrangement/selection of objects when </a:t>
            </a:r>
            <a:r>
              <a:rPr lang="en-US" b="1" dirty="0"/>
              <a:t>order</a:t>
            </a:r>
            <a:r>
              <a:rPr lang="en-US" dirty="0"/>
              <a:t> of the objects </a:t>
            </a:r>
            <a:r>
              <a:rPr lang="en-US" b="1" dirty="0"/>
              <a:t>matters</a:t>
            </a:r>
            <a:r>
              <a:rPr lang="en-US" dirty="0"/>
              <a:t>. </a:t>
            </a:r>
          </a:p>
          <a:p>
            <a:r>
              <a:rPr lang="en-US" b="1" dirty="0"/>
              <a:t>Combination</a:t>
            </a:r>
            <a:r>
              <a:rPr lang="en-US" dirty="0"/>
              <a:t> refers to arrangement/selection of objects when </a:t>
            </a:r>
            <a:r>
              <a:rPr lang="en-US" b="1" dirty="0"/>
              <a:t>order</a:t>
            </a:r>
            <a:r>
              <a:rPr lang="en-US" dirty="0"/>
              <a:t> of the objects </a:t>
            </a:r>
            <a:r>
              <a:rPr lang="en-US" b="1" dirty="0"/>
              <a:t>does not matter</a:t>
            </a:r>
            <a:r>
              <a:rPr lang="en-US" dirty="0"/>
              <a:t>.  </a:t>
            </a:r>
          </a:p>
          <a:p>
            <a:r>
              <a:rPr lang="en-US" dirty="0"/>
              <a:t>For example we have 3 objects (A, B, C) from which we have to select 2 objects. If the order does not matter, the combinations are AB, BC, and AC. If the order does matter, then the permutations are AB, BA, BC, CB, AC, and CA.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09800"/>
            <a:ext cx="5562600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many ways are there to select</a:t>
            </a:r>
          </a:p>
          <a:p>
            <a:pPr marL="0" indent="0">
              <a:buNone/>
            </a:pPr>
            <a:r>
              <a:rPr lang="en-US" dirty="0"/>
              <a:t>    (a) 3 persons </a:t>
            </a:r>
          </a:p>
          <a:p>
            <a:pPr marL="0" indent="0">
              <a:buNone/>
            </a:pPr>
            <a:r>
              <a:rPr lang="en-US" dirty="0"/>
              <a:t>    (b) 3 prize winners (1st/2nd/3rd position) </a:t>
            </a:r>
          </a:p>
          <a:p>
            <a:pPr marL="0" indent="0">
              <a:buNone/>
            </a:pPr>
            <a:r>
              <a:rPr lang="en-US" dirty="0"/>
              <a:t>    from 100 people?</a:t>
            </a:r>
          </a:p>
          <a:p>
            <a:r>
              <a:rPr lang="en-US" b="1" dirty="0"/>
              <a:t>Answer. 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dirty="0"/>
              <a:t>(a) </a:t>
            </a:r>
            <a:r>
              <a:rPr lang="en-US" baseline="30000" dirty="0"/>
              <a:t>100</a:t>
            </a:r>
            <a:r>
              <a:rPr lang="en-US" dirty="0"/>
              <a:t>C</a:t>
            </a:r>
            <a:r>
              <a:rPr lang="en-US" baseline="-25000" dirty="0"/>
              <a:t>3</a:t>
            </a:r>
            <a:endParaRPr lang="en-US" dirty="0"/>
          </a:p>
          <a:p>
            <a:pPr marL="0" indent="0">
              <a:buNone/>
            </a:pPr>
            <a:r>
              <a:rPr lang="en-US" baseline="30000" dirty="0"/>
              <a:t>     </a:t>
            </a:r>
            <a:r>
              <a:rPr lang="en-US" dirty="0"/>
              <a:t>(b) </a:t>
            </a:r>
            <a:r>
              <a:rPr lang="en-US" baseline="30000" dirty="0"/>
              <a:t>100</a:t>
            </a:r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how many ways can a team of 11 cricketers be chosen from 6 bowlers, 4 wicket-keepers and 11 batsmen to give a majority of batsmen, if it at least 4 bowlers are to be included and there is one wicket-keeper?</a:t>
            </a:r>
          </a:p>
          <a:p>
            <a:r>
              <a:rPr lang="en-US" b="1" dirty="0"/>
              <a:t>Answer.</a:t>
            </a:r>
            <a:endParaRPr lang="en-US" dirty="0"/>
          </a:p>
          <a:p>
            <a:pPr algn="just"/>
            <a:r>
              <a:rPr lang="en-US" dirty="0"/>
              <a:t>1 wicket-keeper can be selected in </a:t>
            </a:r>
            <a:r>
              <a:rPr lang="en-US" baseline="30000" dirty="0"/>
              <a:t>4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=4 ways.</a:t>
            </a:r>
          </a:p>
          <a:p>
            <a:pPr algn="just">
              <a:buNone/>
            </a:pPr>
            <a:r>
              <a:rPr lang="en-US" dirty="0"/>
              <a:t>    As at least 4 bowlers are needed then we can have a maximum of 6 batsmen. We also need majority of batsmen, hence we can not have 5 batsmen and 5 bowlers.</a:t>
            </a:r>
          </a:p>
          <a:p>
            <a:pPr algn="just">
              <a:buNone/>
            </a:pPr>
            <a:r>
              <a:rPr lang="en-US" dirty="0"/>
              <a:t>    So, this selection can be done in </a:t>
            </a:r>
            <a:r>
              <a:rPr lang="en-US" baseline="30000" dirty="0"/>
              <a:t>6</a:t>
            </a:r>
            <a:r>
              <a:rPr lang="en-US" dirty="0"/>
              <a:t>C</a:t>
            </a:r>
            <a:r>
              <a:rPr lang="en-US" baseline="-25000" dirty="0"/>
              <a:t>4</a:t>
            </a:r>
            <a:r>
              <a:rPr lang="en-US" dirty="0"/>
              <a:t>·</a:t>
            </a:r>
            <a:r>
              <a:rPr lang="en-US" baseline="30000" dirty="0"/>
              <a:t>11</a:t>
            </a:r>
            <a:r>
              <a:rPr lang="en-US" dirty="0"/>
              <a:t>C</a:t>
            </a:r>
            <a:r>
              <a:rPr lang="en-US" baseline="-25000" dirty="0"/>
              <a:t>6</a:t>
            </a:r>
            <a:r>
              <a:rPr lang="en-US" dirty="0"/>
              <a:t>=6930 ways.</a:t>
            </a:r>
          </a:p>
          <a:p>
            <a:pPr algn="just">
              <a:buNone/>
            </a:pPr>
            <a:r>
              <a:rPr lang="en-US" dirty="0"/>
              <a:t>    Hence, the total number of ways= 4·6930 = 27720.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how man ways can 10 people sit around a table?</a:t>
            </a:r>
          </a:p>
          <a:p>
            <a:pPr marL="0" indent="0">
              <a:buNone/>
            </a:pPr>
            <a:r>
              <a:rPr lang="en-US" dirty="0"/>
              <a:t>    Answer: 9!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there are 7 boys and 5 girls, how many circular arrangements are possible if the ladies do not sit adjacent to each other?</a:t>
            </a:r>
          </a:p>
          <a:p>
            <a:pPr marL="0" indent="0">
              <a:buNone/>
            </a:pPr>
            <a:r>
              <a:rPr lang="en-US" dirty="0"/>
              <a:t>   Answer: 6! * </a:t>
            </a:r>
            <a:r>
              <a:rPr lang="en-US" baseline="30000" dirty="0"/>
              <a:t>7</a:t>
            </a:r>
            <a:r>
              <a:rPr lang="en-US" dirty="0"/>
              <a:t>P</a:t>
            </a:r>
            <a:r>
              <a:rPr lang="en-US" baseline="-250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Binomial Theorem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33525"/>
            <a:ext cx="8534399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Let X</a:t>
            </a:r>
            <a:r>
              <a:rPr lang="en-US" i="1" dirty="0"/>
              <a:t> </a:t>
            </a:r>
            <a:r>
              <a:rPr lang="en-US" dirty="0"/>
              <a:t>and Y</a:t>
            </a:r>
            <a:r>
              <a:rPr lang="en-US" i="1" dirty="0"/>
              <a:t> </a:t>
            </a:r>
            <a:r>
              <a:rPr lang="en-US" dirty="0"/>
              <a:t>be two non-empty sets. 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i="1" dirty="0"/>
              <a:t> </a:t>
            </a:r>
            <a:r>
              <a:rPr lang="en-US" dirty="0"/>
              <a:t>“f”</a:t>
            </a:r>
            <a:r>
              <a:rPr lang="en-US" i="1" dirty="0"/>
              <a:t> </a:t>
            </a:r>
            <a:r>
              <a:rPr lang="en-US" dirty="0"/>
              <a:t>denoted by </a:t>
            </a:r>
            <a:r>
              <a:rPr lang="en-US" b="1" dirty="0"/>
              <a:t>f : X → Y </a:t>
            </a:r>
            <a:r>
              <a:rPr lang="en-US" dirty="0"/>
              <a:t>is the mapping of </a:t>
            </a:r>
            <a:r>
              <a:rPr lang="en-US" b="1" dirty="0"/>
              <a:t>exactly one member</a:t>
            </a:r>
            <a:r>
              <a:rPr lang="en-US" dirty="0"/>
              <a:t> of Y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dirty="0"/>
              <a:t>every member</a:t>
            </a:r>
            <a:r>
              <a:rPr lang="en-US" dirty="0"/>
              <a:t> of X, and </a:t>
            </a:r>
            <a:r>
              <a:rPr lang="en-US" b="1" dirty="0"/>
              <a:t>f(x) = y</a:t>
            </a:r>
            <a:r>
              <a:rPr lang="en-US" i="1" dirty="0"/>
              <a:t> </a:t>
            </a:r>
            <a:r>
              <a:rPr lang="en-US" dirty="0"/>
              <a:t>denotes mapping of </a:t>
            </a:r>
            <a:r>
              <a:rPr lang="en-US" dirty="0" err="1"/>
              <a:t>x∈X</a:t>
            </a:r>
            <a:r>
              <a:rPr lang="en-US" dirty="0"/>
              <a:t> to </a:t>
            </a:r>
            <a:r>
              <a:rPr lang="en-US" dirty="0" err="1"/>
              <a:t>y∈Y</a:t>
            </a:r>
            <a:r>
              <a:rPr lang="en-US" dirty="0"/>
              <a:t>.     </a:t>
            </a:r>
          </a:p>
          <a:p>
            <a:pPr algn="just"/>
            <a:r>
              <a:rPr lang="en-US" dirty="0"/>
              <a:t>X is called as the </a:t>
            </a:r>
            <a:r>
              <a:rPr lang="en-US" b="1" dirty="0"/>
              <a:t>domain</a:t>
            </a:r>
            <a:r>
              <a:rPr lang="en-US" dirty="0"/>
              <a:t> and Y as the </a:t>
            </a:r>
            <a:r>
              <a:rPr lang="en-US" b="1" dirty="0"/>
              <a:t>co-domain</a:t>
            </a:r>
            <a:r>
              <a:rPr lang="en-US" dirty="0"/>
              <a:t> of f : X → Y, whereas “x” is called as </a:t>
            </a:r>
            <a:r>
              <a:rPr lang="en-US" b="1" dirty="0"/>
              <a:t>pre-image</a:t>
            </a:r>
            <a:r>
              <a:rPr lang="en-US" dirty="0"/>
              <a:t> and “y” is called the </a:t>
            </a:r>
            <a:r>
              <a:rPr lang="en-US" b="1" dirty="0"/>
              <a:t>image</a:t>
            </a:r>
            <a:r>
              <a:rPr lang="en-US" dirty="0"/>
              <a:t> of f(x) = y. The range of “f” is the set of all images. 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One-to-One / Injective</a:t>
            </a:r>
          </a:p>
          <a:p>
            <a:r>
              <a:rPr lang="en-US" dirty="0"/>
              <a:t>Onto / </a:t>
            </a:r>
            <a:r>
              <a:rPr lang="en-US" dirty="0" err="1"/>
              <a:t>Surjective</a:t>
            </a:r>
            <a:endParaRPr lang="en-US" dirty="0"/>
          </a:p>
          <a:p>
            <a:r>
              <a:rPr lang="en-US" dirty="0"/>
              <a:t>One-to-One Correspondence / </a:t>
            </a:r>
            <a:r>
              <a:rPr lang="en-US" dirty="0" err="1"/>
              <a:t>Bijective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Unit-1: Propositional Logic</a:t>
            </a:r>
          </a:p>
          <a:p>
            <a:r>
              <a:rPr lang="en-US" dirty="0"/>
              <a:t>Unit-2: Sets, Functions, Relations, Lattices</a:t>
            </a:r>
          </a:p>
          <a:p>
            <a:r>
              <a:rPr lang="en-US" dirty="0"/>
              <a:t>Unit-3: Recurrence Relations, Graphs</a:t>
            </a:r>
          </a:p>
          <a:p>
            <a:r>
              <a:rPr lang="en-US" dirty="0"/>
              <a:t>Unit-4: Groups, Boolean Algebra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function is said to be </a:t>
            </a:r>
            <a:r>
              <a:rPr lang="en-US" b="1" dirty="0"/>
              <a:t>one-to-one </a:t>
            </a:r>
            <a:r>
              <a:rPr lang="en-US" dirty="0"/>
              <a:t>mapping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/>
              <a:t>injective </a:t>
            </a:r>
            <a:r>
              <a:rPr lang="en-US" dirty="0"/>
              <a:t>mapping if </a:t>
            </a:r>
            <a:r>
              <a:rPr lang="en-US" b="1" dirty="0"/>
              <a:t>each pre-image is mapped only to one image in the function</a:t>
            </a:r>
            <a:endParaRPr lang="en-US" dirty="0"/>
          </a:p>
          <a:p>
            <a:pPr algn="just">
              <a:buNone/>
            </a:pPr>
            <a:r>
              <a:rPr lang="en-US" dirty="0"/>
              <a:t>   i.e. f(x)=f(y) implies x=y. </a:t>
            </a:r>
          </a:p>
          <a:p>
            <a:pPr algn="just">
              <a:buNone/>
            </a:pPr>
            <a:r>
              <a:rPr lang="en-US" dirty="0"/>
              <a:t>   In simple terms, unique input has unique output.</a:t>
            </a:r>
          </a:p>
          <a:p>
            <a:pPr algn="just">
              <a:buNone/>
            </a:pPr>
            <a:endParaRPr lang="en-US" dirty="0"/>
          </a:p>
          <a:p>
            <a:r>
              <a:rPr lang="en-US" dirty="0"/>
              <a:t>g(x)=x</a:t>
            </a:r>
            <a:r>
              <a:rPr lang="en-US" baseline="30000" dirty="0"/>
              <a:t>2</a:t>
            </a:r>
            <a:r>
              <a:rPr lang="en-US" dirty="0"/>
              <a:t> is not one-to-one as </a:t>
            </a:r>
          </a:p>
          <a:p>
            <a:pPr>
              <a:buNone/>
            </a:pPr>
            <a:r>
              <a:rPr lang="en-US" dirty="0"/>
              <a:t>   g(2)=4 as well as g(-2)=4.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function is said to be </a:t>
            </a:r>
            <a:r>
              <a:rPr lang="en-US" b="1" dirty="0"/>
              <a:t>onto </a:t>
            </a:r>
            <a:r>
              <a:rPr lang="en-US" dirty="0"/>
              <a:t>mapping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 err="1"/>
              <a:t>surjective</a:t>
            </a:r>
            <a:r>
              <a:rPr lang="en-US" b="1" dirty="0"/>
              <a:t> </a:t>
            </a:r>
            <a:r>
              <a:rPr lang="en-US" dirty="0"/>
              <a:t>mapping if </a:t>
            </a:r>
            <a:r>
              <a:rPr lang="en-US" b="1" dirty="0"/>
              <a:t>every image has a pre-image in the function </a:t>
            </a:r>
            <a:r>
              <a:rPr lang="en-US" dirty="0"/>
              <a:t>(multiple pre-images also allowed). i.e. </a:t>
            </a:r>
          </a:p>
          <a:p>
            <a:pPr marL="0" indent="0">
              <a:buNone/>
            </a:pPr>
            <a:r>
              <a:rPr lang="en-US" dirty="0"/>
              <a:t>   all elements of set Y has a pre-image in X. </a:t>
            </a:r>
          </a:p>
          <a:p>
            <a:r>
              <a:rPr lang="en-US" dirty="0"/>
              <a:t>The function f(x)=x</a:t>
            </a:r>
            <a:r>
              <a:rPr lang="en-US" baseline="30000" dirty="0"/>
              <a:t>2</a:t>
            </a:r>
            <a:r>
              <a:rPr lang="en-US" dirty="0"/>
              <a:t> from </a:t>
            </a:r>
          </a:p>
          <a:p>
            <a:pPr marL="0" indent="0">
              <a:buNone/>
            </a:pPr>
            <a:r>
              <a:rPr lang="en-US" dirty="0"/>
              <a:t>    X = set of integers to the Y=set of integers </a:t>
            </a:r>
          </a:p>
          <a:p>
            <a:pPr marL="0" indent="0">
              <a:buNone/>
            </a:pPr>
            <a:r>
              <a:rPr lang="en-US" dirty="0"/>
              <a:t>    is “not onto” as only elements </a:t>
            </a:r>
          </a:p>
          <a:p>
            <a:pPr marL="0" indent="0">
              <a:buNone/>
            </a:pPr>
            <a:r>
              <a:rPr lang="en-US" dirty="0"/>
              <a:t>    0, 1, 4, 9, 16, 25, … of the co-domain are mapped to </a:t>
            </a:r>
          </a:p>
          <a:p>
            <a:pPr marL="0" indent="0">
              <a:buNone/>
            </a:pPr>
            <a:r>
              <a:rPr lang="en-US" dirty="0"/>
              <a:t>    elements of the domain, rest remain unmapped.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Bijective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mapping is called </a:t>
            </a:r>
            <a:r>
              <a:rPr lang="en-US" b="1" dirty="0"/>
              <a:t>one-to-one correspondence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 err="1"/>
              <a:t>bijective</a:t>
            </a:r>
            <a:r>
              <a:rPr lang="en-US" i="1" dirty="0"/>
              <a:t> </a:t>
            </a:r>
            <a:r>
              <a:rPr lang="en-US" dirty="0"/>
              <a:t>if it is one-to-one</a:t>
            </a:r>
            <a:r>
              <a:rPr lang="en-US" b="1" dirty="0"/>
              <a:t> </a:t>
            </a:r>
            <a:r>
              <a:rPr lang="en-US" dirty="0"/>
              <a:t>as well as</a:t>
            </a:r>
            <a:r>
              <a:rPr lang="en-US" b="1" dirty="0"/>
              <a:t> </a:t>
            </a:r>
            <a:r>
              <a:rPr lang="en-US" dirty="0"/>
              <a:t>onto. </a:t>
            </a:r>
          </a:p>
          <a:p>
            <a:pPr algn="just"/>
            <a:r>
              <a:rPr lang="en-US" dirty="0"/>
              <a:t>An </a:t>
            </a:r>
            <a:r>
              <a:rPr lang="en-US" b="1" dirty="0"/>
              <a:t>inverse function can be defined only for a </a:t>
            </a:r>
            <a:r>
              <a:rPr lang="en-US" b="1" dirty="0" err="1"/>
              <a:t>bijective</a:t>
            </a:r>
            <a:r>
              <a:rPr lang="en-US" b="1" dirty="0"/>
              <a:t> function</a:t>
            </a:r>
            <a:r>
              <a:rPr lang="en-US" dirty="0"/>
              <a:t>, where the inverse of a function f : X → Y is defined to be the function f</a:t>
            </a:r>
            <a:r>
              <a:rPr lang="en-US" baseline="30000" dirty="0"/>
              <a:t>-1</a:t>
            </a:r>
            <a:r>
              <a:rPr lang="en-US" dirty="0"/>
              <a:t> : Y → X i.e. if f(x)=y then f</a:t>
            </a:r>
            <a:r>
              <a:rPr lang="en-US" baseline="30000" dirty="0"/>
              <a:t>-1</a:t>
            </a:r>
            <a:r>
              <a:rPr lang="en-US" dirty="0"/>
              <a:t>(y)=x. </a:t>
            </a:r>
          </a:p>
          <a:p>
            <a:pPr algn="just"/>
            <a:r>
              <a:rPr lang="en-US" dirty="0"/>
              <a:t>The inverse function is also </a:t>
            </a:r>
            <a:r>
              <a:rPr lang="en-US" dirty="0" err="1"/>
              <a:t>bijective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“g”</a:t>
            </a:r>
            <a:r>
              <a:rPr lang="en-US" i="1" dirty="0"/>
              <a:t> </a:t>
            </a:r>
            <a:r>
              <a:rPr lang="en-US" dirty="0"/>
              <a:t>be a function from the set X</a:t>
            </a:r>
            <a:r>
              <a:rPr lang="en-US" i="1" dirty="0"/>
              <a:t> </a:t>
            </a:r>
            <a:r>
              <a:rPr lang="en-US" dirty="0"/>
              <a:t>to the set Y</a:t>
            </a:r>
            <a:r>
              <a:rPr lang="en-US" i="1" dirty="0"/>
              <a:t> </a:t>
            </a:r>
            <a:r>
              <a:rPr lang="en-US" dirty="0"/>
              <a:t>and let “f”</a:t>
            </a:r>
            <a:r>
              <a:rPr lang="en-US" i="1" dirty="0"/>
              <a:t> </a:t>
            </a:r>
            <a:r>
              <a:rPr lang="en-US" dirty="0"/>
              <a:t>be a function from the set Y</a:t>
            </a:r>
            <a:r>
              <a:rPr lang="en-US" i="1" dirty="0"/>
              <a:t> </a:t>
            </a:r>
            <a:r>
              <a:rPr lang="en-US" dirty="0"/>
              <a:t>to the set Z. The </a:t>
            </a:r>
            <a:r>
              <a:rPr lang="en-US" b="1" dirty="0"/>
              <a:t>composition</a:t>
            </a:r>
            <a:r>
              <a:rPr lang="en-US" i="1" dirty="0"/>
              <a:t> </a:t>
            </a:r>
            <a:r>
              <a:rPr lang="en-US" dirty="0"/>
              <a:t>of the functions “f”</a:t>
            </a:r>
            <a:r>
              <a:rPr lang="en-US" i="1" dirty="0"/>
              <a:t> </a:t>
            </a:r>
            <a:r>
              <a:rPr lang="en-US" dirty="0"/>
              <a:t>and “g”, denoted for all </a:t>
            </a:r>
            <a:r>
              <a:rPr lang="en-US" i="1" dirty="0" err="1"/>
              <a:t>a</a:t>
            </a:r>
            <a:r>
              <a:rPr lang="en-US" dirty="0" err="1"/>
              <a:t>∈</a:t>
            </a:r>
            <a:r>
              <a:rPr lang="en-US" i="1" dirty="0" err="1"/>
              <a:t>A</a:t>
            </a:r>
            <a:r>
              <a:rPr lang="en-US" i="1" dirty="0"/>
              <a:t> </a:t>
            </a:r>
            <a:r>
              <a:rPr lang="en-US" dirty="0"/>
              <a:t>by </a:t>
            </a:r>
            <a:r>
              <a:rPr lang="en-US" dirty="0" err="1"/>
              <a:t>f◦g</a:t>
            </a:r>
            <a:r>
              <a:rPr lang="en-US" dirty="0"/>
              <a:t>, is defined by (</a:t>
            </a:r>
            <a:r>
              <a:rPr lang="en-US" dirty="0" err="1"/>
              <a:t>f◦g</a:t>
            </a:r>
            <a:r>
              <a:rPr lang="en-US" dirty="0"/>
              <a:t>)(a)=f(g(a))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 f(x) = 4</a:t>
            </a:r>
            <a:r>
              <a:rPr lang="en-US" i="1" dirty="0"/>
              <a:t>x </a:t>
            </a:r>
            <a:r>
              <a:rPr lang="en-US" dirty="0"/>
              <a:t>+ 3 and g(x)</a:t>
            </a:r>
            <a:r>
              <a:rPr lang="en-US" i="1" dirty="0"/>
              <a:t> </a:t>
            </a:r>
            <a:r>
              <a:rPr lang="en-US" dirty="0"/>
              <a:t>= 3</a:t>
            </a:r>
            <a:r>
              <a:rPr lang="en-US" i="1" dirty="0"/>
              <a:t>x </a:t>
            </a:r>
            <a:r>
              <a:rPr lang="en-US" dirty="0"/>
              <a:t>+ 1</a:t>
            </a:r>
          </a:p>
          <a:p>
            <a:r>
              <a:rPr lang="en-US" sz="2400" i="1" dirty="0"/>
              <a:t>(f </a:t>
            </a:r>
            <a:r>
              <a:rPr lang="en-US" sz="2400" dirty="0"/>
              <a:t>◦ </a:t>
            </a:r>
            <a:r>
              <a:rPr lang="en-US" sz="2400" i="1" dirty="0"/>
              <a:t>g)(x) </a:t>
            </a:r>
            <a:r>
              <a:rPr lang="en-US" sz="2400" dirty="0"/>
              <a:t>= </a:t>
            </a:r>
            <a:r>
              <a:rPr lang="en-US" sz="2400" i="1" dirty="0"/>
              <a:t>f (g(x)) </a:t>
            </a:r>
            <a:r>
              <a:rPr lang="en-US" sz="2400" dirty="0"/>
              <a:t>= </a:t>
            </a:r>
            <a:r>
              <a:rPr lang="en-US" sz="2400" i="1" dirty="0"/>
              <a:t>f (</a:t>
            </a:r>
            <a:r>
              <a:rPr lang="en-US" sz="2400" dirty="0"/>
              <a:t>3</a:t>
            </a:r>
            <a:r>
              <a:rPr lang="en-US" sz="2400" i="1" dirty="0"/>
              <a:t>x </a:t>
            </a:r>
            <a:r>
              <a:rPr lang="en-US" sz="2400" dirty="0"/>
              <a:t>+ 1</a:t>
            </a:r>
            <a:r>
              <a:rPr lang="en-US" sz="2400" i="1" dirty="0"/>
              <a:t>) </a:t>
            </a:r>
            <a:r>
              <a:rPr lang="en-US" sz="2400" dirty="0"/>
              <a:t>= 4</a:t>
            </a:r>
            <a:r>
              <a:rPr lang="en-US" sz="2400" i="1" dirty="0"/>
              <a:t>(</a:t>
            </a:r>
            <a:r>
              <a:rPr lang="en-US" sz="2400" dirty="0"/>
              <a:t>3</a:t>
            </a:r>
            <a:r>
              <a:rPr lang="en-US" sz="2400" i="1" dirty="0"/>
              <a:t>x </a:t>
            </a:r>
            <a:r>
              <a:rPr lang="en-US" sz="2400" dirty="0"/>
              <a:t>+ 1</a:t>
            </a:r>
            <a:r>
              <a:rPr lang="en-US" sz="2400" i="1" dirty="0"/>
              <a:t>) </a:t>
            </a:r>
            <a:r>
              <a:rPr lang="en-US" sz="2400" dirty="0"/>
              <a:t>+ 3 = 12</a:t>
            </a:r>
            <a:r>
              <a:rPr lang="en-US" sz="2400" i="1" dirty="0"/>
              <a:t>x </a:t>
            </a:r>
            <a:r>
              <a:rPr lang="en-US" sz="2400" dirty="0"/>
              <a:t>+ 7</a:t>
            </a:r>
          </a:p>
          <a:p>
            <a:r>
              <a:rPr lang="en-US" sz="2400" i="1" dirty="0"/>
              <a:t>(g </a:t>
            </a:r>
            <a:r>
              <a:rPr lang="en-US" sz="2400" dirty="0"/>
              <a:t>◦ </a:t>
            </a:r>
            <a:r>
              <a:rPr lang="en-US" sz="2400" i="1" dirty="0"/>
              <a:t>f )(x) </a:t>
            </a:r>
            <a:r>
              <a:rPr lang="en-US" sz="2400" dirty="0"/>
              <a:t>= </a:t>
            </a:r>
            <a:r>
              <a:rPr lang="en-US" sz="2400" i="1" dirty="0"/>
              <a:t>g(f (x)) </a:t>
            </a:r>
            <a:r>
              <a:rPr lang="en-US" sz="2400" dirty="0"/>
              <a:t>= </a:t>
            </a:r>
            <a:r>
              <a:rPr lang="en-US" sz="2400" i="1" dirty="0"/>
              <a:t>g(</a:t>
            </a:r>
            <a:r>
              <a:rPr lang="en-US" sz="2400" dirty="0"/>
              <a:t>4</a:t>
            </a:r>
            <a:r>
              <a:rPr lang="en-US" sz="2400" i="1" dirty="0"/>
              <a:t>x </a:t>
            </a:r>
            <a:r>
              <a:rPr lang="en-US" sz="2400" dirty="0"/>
              <a:t>+ 3</a:t>
            </a:r>
            <a:r>
              <a:rPr lang="en-US" sz="2400" i="1" dirty="0"/>
              <a:t>) </a:t>
            </a:r>
            <a:r>
              <a:rPr lang="en-US" sz="2400" dirty="0"/>
              <a:t>= 3</a:t>
            </a:r>
            <a:r>
              <a:rPr lang="en-US" sz="2400" i="1" dirty="0"/>
              <a:t>(</a:t>
            </a:r>
            <a:r>
              <a:rPr lang="en-US" sz="2400" dirty="0"/>
              <a:t>4</a:t>
            </a:r>
            <a:r>
              <a:rPr lang="en-US" sz="2400" i="1" dirty="0"/>
              <a:t>x </a:t>
            </a:r>
            <a:r>
              <a:rPr lang="en-US" sz="2400" dirty="0"/>
              <a:t>+ 3</a:t>
            </a:r>
            <a:r>
              <a:rPr lang="en-US" sz="2400" i="1" dirty="0"/>
              <a:t>) </a:t>
            </a:r>
            <a:r>
              <a:rPr lang="en-US" sz="2400" dirty="0"/>
              <a:t>+ 1 = 12</a:t>
            </a:r>
            <a:r>
              <a:rPr lang="en-US" sz="2400" i="1" dirty="0"/>
              <a:t>x </a:t>
            </a:r>
            <a:r>
              <a:rPr lang="en-US" sz="2400" dirty="0"/>
              <a:t>+ 10</a:t>
            </a:r>
            <a:r>
              <a:rPr lang="en-US" sz="2400" i="1" dirty="0"/>
              <a:t>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&amp; Ceiling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floor function assigns to a real number x the largest integer that is less than or equal to x. </a:t>
            </a:r>
          </a:p>
          <a:p>
            <a:r>
              <a:rPr lang="en-US" dirty="0"/>
              <a:t>The ceiling function assigns to a real number x the smallest integer that is greater than or equal to x.</a:t>
            </a:r>
          </a:p>
          <a:p>
            <a:r>
              <a:rPr lang="en-US" dirty="0"/>
              <a:t> The floor function is denoted by ⌊x⌋, whereas ceiling function is denoted by ⌈x⌉.</a:t>
            </a:r>
          </a:p>
          <a:p>
            <a:r>
              <a:rPr lang="en-US" dirty="0"/>
              <a:t>e.g. ⌊3.1⌋=3,⌊3.9⌋=3, ⌈3.1⌉=4, ⌈3.9⌉=4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250" y="2967335"/>
            <a:ext cx="4049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Continuous: any value (always infinite)</a:t>
            </a:r>
          </a:p>
          <a:p>
            <a:r>
              <a:rPr lang="en-US" dirty="0"/>
              <a:t>Discrete: a pre-defined set of values  (can be infinite)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set</a:t>
            </a:r>
            <a:r>
              <a:rPr lang="en-US" i="1" dirty="0"/>
              <a:t> </a:t>
            </a:r>
            <a:r>
              <a:rPr lang="en-US" dirty="0"/>
              <a:t>is an </a:t>
            </a:r>
            <a:r>
              <a:rPr lang="en-US" b="1" dirty="0"/>
              <a:t>unordered</a:t>
            </a:r>
            <a:r>
              <a:rPr lang="en-US" dirty="0"/>
              <a:t> collection of objects, called the </a:t>
            </a:r>
            <a:r>
              <a:rPr lang="en-US" b="1" dirty="0"/>
              <a:t>elements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/>
              <a:t>members</a:t>
            </a:r>
            <a:r>
              <a:rPr lang="en-US" i="1" dirty="0"/>
              <a:t> </a:t>
            </a:r>
            <a:r>
              <a:rPr lang="en-US" dirty="0"/>
              <a:t>of the set. </a:t>
            </a:r>
          </a:p>
          <a:p>
            <a:pPr algn="just"/>
            <a:r>
              <a:rPr lang="en-US" dirty="0"/>
              <a:t>The elements of a set are enclosed under curly braces e.g. {</a:t>
            </a:r>
            <a:r>
              <a:rPr lang="en-US" dirty="0" err="1"/>
              <a:t>a,e,i,o,u</a:t>
            </a:r>
            <a:r>
              <a:rPr lang="en-US" dirty="0"/>
              <a:t>} is a set of all vowels in the English alphabet.</a:t>
            </a:r>
          </a:p>
          <a:p>
            <a:pPr algn="just"/>
            <a:r>
              <a:rPr lang="en-US" dirty="0"/>
              <a:t>A set is usually denoted by an uppercase letter e.g. V={</a:t>
            </a:r>
            <a:r>
              <a:rPr lang="en-US" dirty="0" err="1"/>
              <a:t>a,e,i,o,u</a:t>
            </a:r>
            <a:r>
              <a:rPr lang="en-US" dirty="0"/>
              <a:t>} .</a:t>
            </a:r>
          </a:p>
          <a:p>
            <a:pPr algn="just"/>
            <a:r>
              <a:rPr lang="en-US" dirty="0"/>
              <a:t>A set is said to contain</a:t>
            </a:r>
            <a:r>
              <a:rPr lang="en-US" i="1" dirty="0"/>
              <a:t> </a:t>
            </a:r>
            <a:r>
              <a:rPr lang="en-US" dirty="0"/>
              <a:t>its elements. We write </a:t>
            </a:r>
            <a:r>
              <a:rPr lang="en-US" b="1" dirty="0" err="1"/>
              <a:t>e∈V</a:t>
            </a:r>
            <a:r>
              <a:rPr lang="en-US" i="1" dirty="0"/>
              <a:t> </a:t>
            </a:r>
            <a:r>
              <a:rPr lang="en-US" dirty="0"/>
              <a:t>to denote that </a:t>
            </a:r>
            <a:r>
              <a:rPr lang="en-US" b="1" dirty="0"/>
              <a:t>element e belongs to set V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Roster/Tabular method</a:t>
            </a:r>
            <a:r>
              <a:rPr lang="en-US" dirty="0"/>
              <a:t>:   </a:t>
            </a:r>
          </a:p>
          <a:p>
            <a:pPr>
              <a:buNone/>
            </a:pPr>
            <a:r>
              <a:rPr lang="en-US" dirty="0"/>
              <a:t>    N = {1, 3, 5, 7, 9}</a:t>
            </a:r>
          </a:p>
          <a:p>
            <a:r>
              <a:rPr lang="en-US" b="1" dirty="0"/>
              <a:t>Set-Builder method</a:t>
            </a:r>
            <a:r>
              <a:rPr lang="en-US" dirty="0"/>
              <a:t>:         </a:t>
            </a:r>
          </a:p>
          <a:p>
            <a:pPr>
              <a:buNone/>
            </a:pPr>
            <a:r>
              <a:rPr lang="en-US" dirty="0"/>
              <a:t>   N = {x</a:t>
            </a:r>
            <a:r>
              <a:rPr lang="en-US" i="1" dirty="0"/>
              <a:t> </a:t>
            </a:r>
            <a:r>
              <a:rPr lang="en-US" dirty="0"/>
              <a:t>| x</a:t>
            </a:r>
            <a:r>
              <a:rPr lang="en-US" i="1" dirty="0"/>
              <a:t> </a:t>
            </a:r>
            <a:r>
              <a:rPr lang="en-US" dirty="0"/>
              <a:t>is an odd positive integer less than 10}</a:t>
            </a:r>
          </a:p>
          <a:p>
            <a:pPr>
              <a:buNone/>
            </a:pPr>
            <a:endParaRPr lang="en-US" dirty="0"/>
          </a:p>
          <a:p>
            <a:pPr algn="just"/>
            <a:r>
              <a:rPr lang="en-US" dirty="0"/>
              <a:t>In roster method, all elements of the set are listed. </a:t>
            </a:r>
          </a:p>
          <a:p>
            <a:pPr algn="just"/>
            <a:r>
              <a:rPr lang="en-US" dirty="0"/>
              <a:t>In set builder</a:t>
            </a:r>
            <a:r>
              <a:rPr lang="en-US" b="1" dirty="0"/>
              <a:t> </a:t>
            </a:r>
            <a:r>
              <a:rPr lang="en-US" dirty="0"/>
              <a:t>notation the property or properties fulfilled by elements of the set is/are stated.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Two sets are said to be </a:t>
            </a:r>
            <a:r>
              <a:rPr lang="en-US" b="1" dirty="0"/>
              <a:t>equal</a:t>
            </a:r>
            <a:r>
              <a:rPr lang="en-US" i="1" dirty="0"/>
              <a:t> </a:t>
            </a:r>
            <a:r>
              <a:rPr lang="en-US" dirty="0"/>
              <a:t>if and only if they have the same elements. The order of the elements and the duplicate elements do not matter.</a:t>
            </a:r>
          </a:p>
          <a:p>
            <a:pPr algn="just"/>
            <a:r>
              <a:rPr lang="en-US" dirty="0"/>
              <a:t>The sets {2, 4, 6, 8} and {6, 4, 2, 8} are equal.  </a:t>
            </a:r>
          </a:p>
          <a:p>
            <a:pPr algn="just"/>
            <a:r>
              <a:rPr lang="en-US" dirty="0"/>
              <a:t>The set </a:t>
            </a:r>
            <a:r>
              <a:rPr lang="en-US" b="1" dirty="0"/>
              <a:t>{1</a:t>
            </a:r>
            <a:r>
              <a:rPr lang="en-US" b="1" i="1" dirty="0"/>
              <a:t>, </a:t>
            </a:r>
            <a:r>
              <a:rPr lang="en-US" b="1" dirty="0"/>
              <a:t>5</a:t>
            </a:r>
            <a:r>
              <a:rPr lang="en-US" b="1" i="1" dirty="0"/>
              <a:t>, </a:t>
            </a:r>
            <a:r>
              <a:rPr lang="en-US" b="1" dirty="0"/>
              <a:t>5</a:t>
            </a:r>
            <a:r>
              <a:rPr lang="en-US" b="1" i="1" dirty="0"/>
              <a:t>, </a:t>
            </a:r>
            <a:r>
              <a:rPr lang="en-US" b="1" dirty="0"/>
              <a:t>5</a:t>
            </a:r>
            <a:r>
              <a:rPr lang="en-US" b="1" i="1" dirty="0"/>
              <a:t>, </a:t>
            </a:r>
            <a:r>
              <a:rPr lang="en-US" b="1" dirty="0"/>
              <a:t>5, 3, 3, 3} </a:t>
            </a:r>
            <a:r>
              <a:rPr lang="en-US" dirty="0"/>
              <a:t>is equal to the set</a:t>
            </a:r>
            <a:r>
              <a:rPr lang="en-US" b="1" dirty="0"/>
              <a:t>    {1</a:t>
            </a:r>
            <a:r>
              <a:rPr lang="en-US" b="1" i="1" dirty="0"/>
              <a:t>, </a:t>
            </a:r>
            <a:r>
              <a:rPr lang="en-US" b="1" dirty="0"/>
              <a:t>3</a:t>
            </a:r>
            <a:r>
              <a:rPr lang="en-US" b="1" i="1" dirty="0"/>
              <a:t>, </a:t>
            </a:r>
            <a:r>
              <a:rPr lang="en-US" b="1" dirty="0"/>
              <a:t>5}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We write A=B</a:t>
            </a:r>
            <a:r>
              <a:rPr lang="en-US" i="1" dirty="0"/>
              <a:t> </a:t>
            </a:r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equal sets.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special set that has no elements. This set is called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Null/Empty set is denoted by ϕ (phi) or { }.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with one element is called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 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 and {ϕ} are often confused  to be the same, but ϕ has cardinality  0 whereas {ϕ} has cardinality 1.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{ϕ} is a set containing the empty set. It is equivalent to an empty directory in a computer.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Let X</a:t>
            </a:r>
            <a:r>
              <a:rPr lang="en-US" i="1" dirty="0"/>
              <a:t> </a:t>
            </a:r>
            <a:r>
              <a:rPr lang="en-US" dirty="0"/>
              <a:t>be a set. If there are  “n” distinct elements in X, we say that X</a:t>
            </a:r>
            <a:r>
              <a:rPr lang="en-US" i="1" dirty="0"/>
              <a:t> </a:t>
            </a:r>
            <a:r>
              <a:rPr lang="en-US" dirty="0"/>
              <a:t>is a finite</a:t>
            </a:r>
            <a:r>
              <a:rPr lang="en-US" i="1" dirty="0"/>
              <a:t> </a:t>
            </a:r>
            <a:r>
              <a:rPr lang="en-US" dirty="0"/>
              <a:t>set</a:t>
            </a:r>
            <a:r>
              <a:rPr lang="en-US" i="1" dirty="0"/>
              <a:t> </a:t>
            </a:r>
            <a:r>
              <a:rPr lang="en-US" dirty="0"/>
              <a:t>and that “n”</a:t>
            </a:r>
            <a:r>
              <a:rPr lang="en-US" i="1" dirty="0"/>
              <a:t> </a:t>
            </a:r>
            <a:r>
              <a:rPr lang="en-US" dirty="0"/>
              <a:t>is the </a:t>
            </a:r>
            <a:r>
              <a:rPr lang="en-US" b="1" dirty="0"/>
              <a:t>cardinality</a:t>
            </a:r>
            <a:r>
              <a:rPr lang="en-US" i="1" dirty="0"/>
              <a:t> </a:t>
            </a:r>
            <a:r>
              <a:rPr lang="en-US" dirty="0"/>
              <a:t>of X. </a:t>
            </a:r>
          </a:p>
          <a:p>
            <a:pPr algn="just"/>
            <a:r>
              <a:rPr lang="en-US" dirty="0"/>
              <a:t>The cardinality of X</a:t>
            </a:r>
            <a:r>
              <a:rPr lang="en-US" i="1" dirty="0"/>
              <a:t> </a:t>
            </a:r>
            <a:r>
              <a:rPr lang="en-US" dirty="0"/>
              <a:t>is denoted by </a:t>
            </a:r>
            <a:r>
              <a:rPr lang="en-US" b="1" dirty="0"/>
              <a:t>|X|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cardinality of set </a:t>
            </a:r>
            <a:r>
              <a:rPr lang="en-US" b="1" dirty="0"/>
              <a:t>V={</a:t>
            </a:r>
            <a:r>
              <a:rPr lang="en-US" b="1" dirty="0" err="1"/>
              <a:t>a,e,i,o,u</a:t>
            </a:r>
            <a:r>
              <a:rPr lang="en-US" b="1" dirty="0"/>
              <a:t>}</a:t>
            </a:r>
            <a:r>
              <a:rPr lang="en-US" dirty="0"/>
              <a:t> is 5 i.e. </a:t>
            </a:r>
            <a:r>
              <a:rPr lang="en-US" b="1" dirty="0"/>
              <a:t>|V|=5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cardinality of set {1</a:t>
            </a:r>
            <a:r>
              <a:rPr lang="en-US" i="1" dirty="0"/>
              <a:t>, </a:t>
            </a:r>
            <a:r>
              <a:rPr lang="en-US" dirty="0"/>
              <a:t>7</a:t>
            </a:r>
            <a:r>
              <a:rPr lang="en-US" i="1" dirty="0"/>
              <a:t>, </a:t>
            </a:r>
            <a:r>
              <a:rPr lang="en-US" dirty="0"/>
              <a:t>7</a:t>
            </a:r>
            <a:r>
              <a:rPr lang="en-US" i="1" dirty="0"/>
              <a:t>, </a:t>
            </a:r>
            <a:r>
              <a:rPr lang="en-US" dirty="0"/>
              <a:t>7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5} is 3 as the count of distinct elements is 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9CE633DA53E4DBFD35DB75BE7B650" ma:contentTypeVersion="4" ma:contentTypeDescription="Create a new document." ma:contentTypeScope="" ma:versionID="7da755664fb1c95fe0fcda36fd76b4ec">
  <xsd:schema xmlns:xsd="http://www.w3.org/2001/XMLSchema" xmlns:xs="http://www.w3.org/2001/XMLSchema" xmlns:p="http://schemas.microsoft.com/office/2006/metadata/properties" xmlns:ns2="7a2f9791-72e9-42aa-b7a6-508feb9d3b97" targetNamespace="http://schemas.microsoft.com/office/2006/metadata/properties" ma:root="true" ma:fieldsID="2fbb6a2d0528c737030c0e6eb8b3d66d" ns2:_="">
    <xsd:import namespace="7a2f9791-72e9-42aa-b7a6-508feb9d3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f9791-72e9-42aa-b7a6-508feb9d3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D0308F-87FD-432D-8593-A83B8771C1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f9791-72e9-42aa-b7a6-508feb9d3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AECC1E-E3CA-4471-92E9-B342C15350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36728F-B8AC-4EC2-978B-A55A3637C7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9241</Words>
  <Application>Microsoft Office PowerPoint</Application>
  <PresentationFormat>On-screen Show (4:3)</PresentationFormat>
  <Paragraphs>259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Foundations of  Computer Science</vt:lpstr>
      <vt:lpstr>Book</vt:lpstr>
      <vt:lpstr>Syllabus</vt:lpstr>
      <vt:lpstr>Discrete Mathematics</vt:lpstr>
      <vt:lpstr>1. Sets</vt:lpstr>
      <vt:lpstr>Set Representation</vt:lpstr>
      <vt:lpstr>Equal Sets</vt:lpstr>
      <vt:lpstr>NULL set</vt:lpstr>
      <vt:lpstr>Cardinality</vt:lpstr>
      <vt:lpstr>Subsets</vt:lpstr>
      <vt:lpstr>Power Set</vt:lpstr>
      <vt:lpstr>Question</vt:lpstr>
      <vt:lpstr>Set Operations</vt:lpstr>
      <vt:lpstr>Union and Intersection</vt:lpstr>
      <vt:lpstr>Set Difference</vt:lpstr>
      <vt:lpstr>Cartesian product</vt:lpstr>
      <vt:lpstr>Venn diagrams for Set operations</vt:lpstr>
      <vt:lpstr>Principle of Inclusion-Exclusion</vt:lpstr>
      <vt:lpstr>Proof of PIE</vt:lpstr>
      <vt:lpstr>Extended PIE</vt:lpstr>
      <vt:lpstr>Question</vt:lpstr>
      <vt:lpstr>2. Permutation &amp; Combination</vt:lpstr>
      <vt:lpstr>Formulas</vt:lpstr>
      <vt:lpstr>Question</vt:lpstr>
      <vt:lpstr>Question</vt:lpstr>
      <vt:lpstr>Circular Permutation</vt:lpstr>
      <vt:lpstr>3. Binomial Theorem</vt:lpstr>
      <vt:lpstr>4. Functions</vt:lpstr>
      <vt:lpstr>Types of Functions</vt:lpstr>
      <vt:lpstr>One-to-One function</vt:lpstr>
      <vt:lpstr>Onto function</vt:lpstr>
      <vt:lpstr>Mappings</vt:lpstr>
      <vt:lpstr>Bijective Function</vt:lpstr>
      <vt:lpstr>Composition of Functions</vt:lpstr>
      <vt:lpstr>Floor &amp; Ceiling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 Computer Science</dc:title>
  <dc:creator>Lg-12-09</dc:creator>
  <cp:lastModifiedBy>Asus</cp:lastModifiedBy>
  <cp:revision>141</cp:revision>
  <dcterms:created xsi:type="dcterms:W3CDTF">2020-08-08T04:44:00Z</dcterms:created>
  <dcterms:modified xsi:type="dcterms:W3CDTF">2020-10-15T17:28:11Z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  <property fmtid="{D5CDD505-2E9C-101B-9397-08002B2CF9AE}" pid="3" name="ContentTypeId">
    <vt:lpwstr>0x01010022A9CE633DA53E4DBFD35DB75BE7B650</vt:lpwstr>
  </property>
</Properties>
</file>