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a64ed1f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a64ed1f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a64ed1f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a64ed1f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 of the routers have any new shortest-paths to broadcast. Therefore, none of the routers receive any new information that might change their routing tables. So the algorithm comes to a stop.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64ed1f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64ed1f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a64ed1f9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a64ed1f9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11fba835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11fba835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Exterior - for routing across autonomous systems.</a:t>
            </a:r>
            <a:endParaRPr/>
          </a:p>
          <a:p>
            <a:pPr indent="0" lvl="0" marL="0" rtl="0" algn="l">
              <a:spcBef>
                <a:spcPts val="0"/>
              </a:spcBef>
              <a:spcAft>
                <a:spcPts val="0"/>
              </a:spcAft>
              <a:buNone/>
            </a:pPr>
            <a:r>
              <a:rPr lang="en"/>
              <a:t>Interior - for routing within autonomous systems.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1fba835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11fba835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11fba83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11fba83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11fba835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11fba835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11fba835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11fba835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11fba835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11fba835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11fba83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11fba83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64ed1f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a64ed1f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561038"/>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Distance Vector Routing (DVR) in C++</a:t>
            </a:r>
            <a:endParaRPr/>
          </a:p>
        </p:txBody>
      </p:sp>
      <p:sp>
        <p:nvSpPr>
          <p:cNvPr id="87" name="Google Shape;87;p13"/>
          <p:cNvSpPr txBox="1"/>
          <p:nvPr>
            <p:ph idx="1" type="subTitle"/>
          </p:nvPr>
        </p:nvSpPr>
        <p:spPr>
          <a:xfrm>
            <a:off x="1317677" y="3499625"/>
            <a:ext cx="16788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Submitted By :</a:t>
            </a:r>
            <a:endParaRPr/>
          </a:p>
        </p:txBody>
      </p:sp>
      <p:sp>
        <p:nvSpPr>
          <p:cNvPr id="88" name="Google Shape;88;p13"/>
          <p:cNvSpPr txBox="1"/>
          <p:nvPr/>
        </p:nvSpPr>
        <p:spPr>
          <a:xfrm>
            <a:off x="1977000" y="1073500"/>
            <a:ext cx="25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IT303 Computer Networks</a:t>
            </a:r>
            <a:endParaRPr b="1">
              <a:latin typeface="Raleway"/>
              <a:ea typeface="Raleway"/>
              <a:cs typeface="Raleway"/>
              <a:sym typeface="Raleway"/>
            </a:endParaRPr>
          </a:p>
        </p:txBody>
      </p:sp>
      <p:sp>
        <p:nvSpPr>
          <p:cNvPr id="89" name="Google Shape;89;p13"/>
          <p:cNvSpPr txBox="1"/>
          <p:nvPr/>
        </p:nvSpPr>
        <p:spPr>
          <a:xfrm>
            <a:off x="2996475" y="3313100"/>
            <a:ext cx="5227500" cy="915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900">
                <a:solidFill>
                  <a:srgbClr val="0B5394"/>
                </a:solidFill>
                <a:latin typeface="Raleway"/>
                <a:ea typeface="Raleway"/>
                <a:cs typeface="Raleway"/>
                <a:sym typeface="Raleway"/>
              </a:rPr>
              <a:t>ADITYA SINGH 2K19/EP/005</a:t>
            </a:r>
            <a:endParaRPr b="1" sz="1900">
              <a:solidFill>
                <a:srgbClr val="0B5394"/>
              </a:solidFill>
              <a:latin typeface="Raleway"/>
              <a:ea typeface="Raleway"/>
              <a:cs typeface="Raleway"/>
              <a:sym typeface="Raleway"/>
            </a:endParaRPr>
          </a:p>
          <a:p>
            <a:pPr indent="0" lvl="0" marL="0" rtl="0" algn="ctr">
              <a:lnSpc>
                <a:spcPct val="150000"/>
              </a:lnSpc>
              <a:spcBef>
                <a:spcPts val="0"/>
              </a:spcBef>
              <a:spcAft>
                <a:spcPts val="0"/>
              </a:spcAft>
              <a:buNone/>
            </a:pPr>
            <a:r>
              <a:rPr b="1" lang="en" sz="1900">
                <a:solidFill>
                  <a:srgbClr val="0B5394"/>
                </a:solidFill>
                <a:latin typeface="Raleway"/>
                <a:ea typeface="Raleway"/>
                <a:cs typeface="Raleway"/>
                <a:sym typeface="Raleway"/>
              </a:rPr>
              <a:t>ARKAJYOTI CHAKRABORTY 2K19/EP/022</a:t>
            </a:r>
            <a:endParaRPr b="1" sz="1900">
              <a:solidFill>
                <a:srgbClr val="0B5394"/>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787175" y="1468600"/>
            <a:ext cx="3219450" cy="3076575"/>
          </a:xfrm>
          <a:prstGeom prst="rect">
            <a:avLst/>
          </a:prstGeom>
          <a:noFill/>
          <a:ln>
            <a:noFill/>
          </a:ln>
        </p:spPr>
      </p:pic>
      <p:sp>
        <p:nvSpPr>
          <p:cNvPr id="146" name="Google Shape;146;p22"/>
          <p:cNvSpPr txBox="1"/>
          <p:nvPr/>
        </p:nvSpPr>
        <p:spPr>
          <a:xfrm>
            <a:off x="2380400" y="955175"/>
            <a:ext cx="5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T=2</a:t>
            </a:r>
            <a:endParaRPr/>
          </a:p>
        </p:txBody>
      </p:sp>
      <p:pic>
        <p:nvPicPr>
          <p:cNvPr id="147" name="Google Shape;147;p22"/>
          <p:cNvPicPr preferRelativeResize="0"/>
          <p:nvPr/>
        </p:nvPicPr>
        <p:blipFill>
          <a:blip r:embed="rId4">
            <a:alphaModFix/>
          </a:blip>
          <a:stretch>
            <a:fillRect/>
          </a:stretch>
        </p:blipFill>
        <p:spPr>
          <a:xfrm>
            <a:off x="4887163" y="1011200"/>
            <a:ext cx="3505200" cy="1685925"/>
          </a:xfrm>
          <a:prstGeom prst="rect">
            <a:avLst/>
          </a:prstGeom>
          <a:noFill/>
          <a:ln>
            <a:noFill/>
          </a:ln>
        </p:spPr>
      </p:pic>
      <p:pic>
        <p:nvPicPr>
          <p:cNvPr id="148" name="Google Shape;148;p22"/>
          <p:cNvPicPr preferRelativeResize="0"/>
          <p:nvPr/>
        </p:nvPicPr>
        <p:blipFill>
          <a:blip r:embed="rId5">
            <a:alphaModFix/>
          </a:blip>
          <a:stretch>
            <a:fillRect/>
          </a:stretch>
        </p:blipFill>
        <p:spPr>
          <a:xfrm>
            <a:off x="4887175" y="2924200"/>
            <a:ext cx="3505200" cy="170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87175" y="1468600"/>
            <a:ext cx="3219450" cy="3076575"/>
          </a:xfrm>
          <a:prstGeom prst="rect">
            <a:avLst/>
          </a:prstGeom>
          <a:noFill/>
          <a:ln>
            <a:noFill/>
          </a:ln>
        </p:spPr>
      </p:pic>
      <p:sp>
        <p:nvSpPr>
          <p:cNvPr id="154" name="Google Shape;154;p23"/>
          <p:cNvSpPr txBox="1"/>
          <p:nvPr/>
        </p:nvSpPr>
        <p:spPr>
          <a:xfrm>
            <a:off x="2380400" y="955175"/>
            <a:ext cx="5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T=3</a:t>
            </a:r>
            <a:endParaRPr/>
          </a:p>
        </p:txBody>
      </p:sp>
      <p:pic>
        <p:nvPicPr>
          <p:cNvPr id="155" name="Google Shape;155;p23"/>
          <p:cNvPicPr preferRelativeResize="0"/>
          <p:nvPr/>
        </p:nvPicPr>
        <p:blipFill>
          <a:blip r:embed="rId4">
            <a:alphaModFix/>
          </a:blip>
          <a:stretch>
            <a:fillRect/>
          </a:stretch>
        </p:blipFill>
        <p:spPr>
          <a:xfrm>
            <a:off x="4896700" y="955175"/>
            <a:ext cx="3486150" cy="1752600"/>
          </a:xfrm>
          <a:prstGeom prst="rect">
            <a:avLst/>
          </a:prstGeom>
          <a:noFill/>
          <a:ln>
            <a:noFill/>
          </a:ln>
        </p:spPr>
      </p:pic>
      <p:pic>
        <p:nvPicPr>
          <p:cNvPr id="156" name="Google Shape;156;p23"/>
          <p:cNvPicPr preferRelativeResize="0"/>
          <p:nvPr/>
        </p:nvPicPr>
        <p:blipFill>
          <a:blip r:embed="rId5">
            <a:alphaModFix/>
          </a:blip>
          <a:stretch>
            <a:fillRect/>
          </a:stretch>
        </p:blipFill>
        <p:spPr>
          <a:xfrm>
            <a:off x="4896700" y="2916200"/>
            <a:ext cx="3486150" cy="172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729450" y="1530925"/>
            <a:ext cx="7688700" cy="314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Distance Vector routing –</a:t>
            </a:r>
            <a:endParaRPr/>
          </a:p>
          <a:p>
            <a:pPr indent="-311150" lvl="0" marL="457200" rtl="0" algn="l">
              <a:spcBef>
                <a:spcPts val="1200"/>
              </a:spcBef>
              <a:spcAft>
                <a:spcPts val="0"/>
              </a:spcAft>
              <a:buSzPts val="1300"/>
              <a:buChar char="●"/>
            </a:pPr>
            <a:r>
              <a:rPr lang="en"/>
              <a:t>It is simpler to configure and maintain than link state routing.</a:t>
            </a:r>
            <a:endParaRPr/>
          </a:p>
          <a:p>
            <a:pPr indent="0" lvl="0" marL="0" rtl="0" algn="l">
              <a:spcBef>
                <a:spcPts val="1200"/>
              </a:spcBef>
              <a:spcAft>
                <a:spcPts val="0"/>
              </a:spcAft>
              <a:buNone/>
            </a:pPr>
            <a:r>
              <a:rPr lang="en"/>
              <a:t>Disadvantages of Distance Vector routing –</a:t>
            </a:r>
            <a:endParaRPr/>
          </a:p>
          <a:p>
            <a:pPr indent="-311150" lvl="0" marL="457200" rtl="0" algn="l">
              <a:spcBef>
                <a:spcPts val="1200"/>
              </a:spcBef>
              <a:spcAft>
                <a:spcPts val="0"/>
              </a:spcAft>
              <a:buSzPts val="1300"/>
              <a:buChar char="●"/>
            </a:pPr>
            <a:r>
              <a:rPr lang="en"/>
              <a:t>It is slower to converge than link state.</a:t>
            </a:r>
            <a:endParaRPr/>
          </a:p>
          <a:p>
            <a:pPr indent="-311150" lvl="0" marL="457200" rtl="0" algn="l">
              <a:spcBef>
                <a:spcPts val="0"/>
              </a:spcBef>
              <a:spcAft>
                <a:spcPts val="0"/>
              </a:spcAft>
              <a:buSzPts val="1300"/>
              <a:buChar char="●"/>
            </a:pPr>
            <a:r>
              <a:rPr lang="en"/>
              <a:t>It is at risk from the count-to-infinity problem.</a:t>
            </a:r>
            <a:endParaRPr/>
          </a:p>
          <a:p>
            <a:pPr indent="-311150" lvl="0" marL="457200" rtl="0" algn="l">
              <a:spcBef>
                <a:spcPts val="0"/>
              </a:spcBef>
              <a:spcAft>
                <a:spcPts val="0"/>
              </a:spcAft>
              <a:buSzPts val="1300"/>
              <a:buChar char="●"/>
            </a:pPr>
            <a:r>
              <a:rPr lang="en"/>
              <a:t>It creates more traffic than link state since a hop count change must be propagated to all routers and processed on each router. Hop count updates take place on a periodic basis, even if there are no changes in the network topology, so bandwidth-wasting broadcasts still occur.</a:t>
            </a:r>
            <a:endParaRPr/>
          </a:p>
          <a:p>
            <a:pPr indent="-311150" lvl="0" marL="457200" rtl="0" algn="l">
              <a:spcBef>
                <a:spcPts val="0"/>
              </a:spcBef>
              <a:spcAft>
                <a:spcPts val="0"/>
              </a:spcAft>
              <a:buSzPts val="1300"/>
              <a:buChar char="●"/>
            </a:pPr>
            <a:r>
              <a:rPr lang="en"/>
              <a:t>For larger networks, distance vector routing results in larger routing tables than link state since each router must know about all other routers. This can also lead to congestion on WAN links.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38775" y="1458675"/>
            <a:ext cx="2509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7650" y="1393325"/>
            <a:ext cx="5629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r>
              <a:rPr lang="en"/>
              <a:t> of Routing Algorithms</a:t>
            </a:r>
            <a:endParaRPr/>
          </a:p>
        </p:txBody>
      </p:sp>
      <p:sp>
        <p:nvSpPr>
          <p:cNvPr id="95" name="Google Shape;95;p14"/>
          <p:cNvSpPr txBox="1"/>
          <p:nvPr>
            <p:ph idx="1" type="body"/>
          </p:nvPr>
        </p:nvSpPr>
        <p:spPr>
          <a:xfrm>
            <a:off x="729450" y="2078875"/>
            <a:ext cx="7688700" cy="255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routing algorithm is a procedure that lays down the route or path to transfer data packets from source to the destination. They help in directing Internet traffic efficiently. After a data packet leaves its source, it can choose among the many different paths to reach its destination. </a:t>
            </a:r>
            <a:endParaRPr/>
          </a:p>
          <a:p>
            <a:pPr indent="0" lvl="0" marL="0" rtl="0" algn="l">
              <a:spcBef>
                <a:spcPts val="1200"/>
              </a:spcBef>
              <a:spcAft>
                <a:spcPts val="0"/>
              </a:spcAft>
              <a:buNone/>
            </a:pPr>
            <a:r>
              <a:rPr lang="en"/>
              <a:t>Routing algorithm mathematically computes the best path, i.e. “least – cost path” that the packet can be routed through.</a:t>
            </a:r>
            <a:endParaRPr/>
          </a:p>
          <a:p>
            <a:pPr indent="0" lvl="0" marL="0" rtl="0" algn="l">
              <a:spcBef>
                <a:spcPts val="1200"/>
              </a:spcBef>
              <a:spcAft>
                <a:spcPts val="0"/>
              </a:spcAft>
              <a:buNone/>
            </a:pPr>
            <a:r>
              <a:rPr lang="en"/>
              <a:t>Exterior Gateway Protocols : Path Vector -&gt; </a:t>
            </a:r>
            <a:r>
              <a:rPr lang="en">
                <a:solidFill>
                  <a:srgbClr val="3D85C6"/>
                </a:solidFill>
              </a:rPr>
              <a:t>BGP</a:t>
            </a:r>
            <a:endParaRPr>
              <a:solidFill>
                <a:srgbClr val="3D85C6"/>
              </a:solidFill>
            </a:endParaRPr>
          </a:p>
          <a:p>
            <a:pPr indent="0" lvl="0" marL="0" rtl="0" algn="l">
              <a:spcBef>
                <a:spcPts val="1200"/>
              </a:spcBef>
              <a:spcAft>
                <a:spcPts val="0"/>
              </a:spcAft>
              <a:buNone/>
            </a:pPr>
            <a:r>
              <a:rPr lang="en"/>
              <a:t>Interior Gateway Protocols : Distance Vector -&gt; </a:t>
            </a:r>
            <a:r>
              <a:rPr lang="en">
                <a:solidFill>
                  <a:srgbClr val="3D85C6"/>
                </a:solidFill>
              </a:rPr>
              <a:t>RIP, EIGRP</a:t>
            </a:r>
            <a:endParaRPr>
              <a:solidFill>
                <a:srgbClr val="3D85C6"/>
              </a:solidFill>
            </a:endParaRPr>
          </a:p>
          <a:p>
            <a:pPr indent="0" lvl="0" marL="0" rtl="0" algn="l">
              <a:spcBef>
                <a:spcPts val="1200"/>
              </a:spcBef>
              <a:spcAft>
                <a:spcPts val="1200"/>
              </a:spcAft>
              <a:buNone/>
            </a:pPr>
            <a:r>
              <a:rPr lang="en"/>
              <a:t>				        Link State -&gt;</a:t>
            </a:r>
            <a:r>
              <a:rPr lang="en">
                <a:solidFill>
                  <a:srgbClr val="3D85C6"/>
                </a:solidFill>
              </a:rPr>
              <a:t> IS-IS, OSPF</a:t>
            </a:r>
            <a:endParaRPr>
              <a:solidFill>
                <a:srgbClr val="3D85C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430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Decide Cost of Links</a:t>
            </a:r>
            <a:endParaRPr/>
          </a:p>
        </p:txBody>
      </p:sp>
      <p:sp>
        <p:nvSpPr>
          <p:cNvPr id="101" name="Google Shape;101;p15"/>
          <p:cNvSpPr txBox="1"/>
          <p:nvPr>
            <p:ph idx="1" type="body"/>
          </p:nvPr>
        </p:nvSpPr>
        <p:spPr>
          <a:xfrm>
            <a:off x="729450" y="2209550"/>
            <a:ext cx="7688700" cy="2093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Bandwidth</a:t>
            </a:r>
            <a:endParaRPr sz="1500"/>
          </a:p>
          <a:p>
            <a:pPr indent="-323850" lvl="0" marL="457200" rtl="0" algn="l">
              <a:spcBef>
                <a:spcPts val="0"/>
              </a:spcBef>
              <a:spcAft>
                <a:spcPts val="0"/>
              </a:spcAft>
              <a:buSzPts val="1500"/>
              <a:buChar char="●"/>
            </a:pPr>
            <a:r>
              <a:rPr lang="en" sz="1500"/>
              <a:t>Network Delay</a:t>
            </a:r>
            <a:endParaRPr sz="1500"/>
          </a:p>
          <a:p>
            <a:pPr indent="-323850" lvl="0" marL="457200" rtl="0" algn="l">
              <a:spcBef>
                <a:spcPts val="0"/>
              </a:spcBef>
              <a:spcAft>
                <a:spcPts val="0"/>
              </a:spcAft>
              <a:buSzPts val="1500"/>
              <a:buChar char="●"/>
            </a:pPr>
            <a:r>
              <a:rPr lang="en" sz="1500"/>
              <a:t>Hop Count</a:t>
            </a:r>
            <a:endParaRPr sz="1500"/>
          </a:p>
          <a:p>
            <a:pPr indent="-323850" lvl="0" marL="457200" rtl="0" algn="l">
              <a:spcBef>
                <a:spcPts val="0"/>
              </a:spcBef>
              <a:spcAft>
                <a:spcPts val="0"/>
              </a:spcAft>
              <a:buSzPts val="1500"/>
              <a:buChar char="●"/>
            </a:pPr>
            <a:r>
              <a:rPr lang="en" sz="1500"/>
              <a:t>Path Cost</a:t>
            </a:r>
            <a:endParaRPr sz="1500"/>
          </a:p>
          <a:p>
            <a:pPr indent="-323850" lvl="0" marL="457200" rtl="0" algn="l">
              <a:spcBef>
                <a:spcPts val="0"/>
              </a:spcBef>
              <a:spcAft>
                <a:spcPts val="0"/>
              </a:spcAft>
              <a:buSzPts val="1500"/>
              <a:buChar char="●"/>
            </a:pPr>
            <a:r>
              <a:rPr lang="en" sz="1500"/>
              <a:t>Load</a:t>
            </a:r>
            <a:endParaRPr sz="1500"/>
          </a:p>
          <a:p>
            <a:pPr indent="-323850" lvl="0" marL="457200" rtl="0" algn="l">
              <a:spcBef>
                <a:spcPts val="0"/>
              </a:spcBef>
              <a:spcAft>
                <a:spcPts val="0"/>
              </a:spcAft>
              <a:buSzPts val="1500"/>
              <a:buChar char="●"/>
            </a:pPr>
            <a:r>
              <a:rPr lang="en" sz="1500"/>
              <a:t>Maximum Transaction Unit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1440025"/>
            <a:ext cx="5496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of Routing Algorithms</a:t>
            </a:r>
            <a:endParaRPr/>
          </a:p>
        </p:txBody>
      </p:sp>
      <p:sp>
        <p:nvSpPr>
          <p:cNvPr id="107" name="Google Shape;107;p16"/>
          <p:cNvSpPr txBox="1"/>
          <p:nvPr>
            <p:ph idx="1" type="body"/>
          </p:nvPr>
        </p:nvSpPr>
        <p:spPr>
          <a:xfrm>
            <a:off x="727650" y="2125550"/>
            <a:ext cx="7688700" cy="2429700"/>
          </a:xfrm>
          <a:prstGeom prst="rect">
            <a:avLst/>
          </a:prstGeom>
        </p:spPr>
        <p:txBody>
          <a:bodyPr anchorCtr="0" anchor="t" bIns="91425" lIns="91425" spcFirstLastPara="1" rIns="91425" wrap="square" tIns="91425">
            <a:normAutofit lnSpcReduction="20000"/>
          </a:bodyPr>
          <a:lstStyle/>
          <a:p>
            <a:pPr indent="-317500" lvl="0" marL="457200" rtl="0" algn="l">
              <a:lnSpc>
                <a:spcPct val="150000"/>
              </a:lnSpc>
              <a:spcBef>
                <a:spcPts val="0"/>
              </a:spcBef>
              <a:spcAft>
                <a:spcPts val="0"/>
              </a:spcAft>
              <a:buSzPts val="1400"/>
              <a:buChar char="➔"/>
            </a:pPr>
            <a:r>
              <a:rPr lang="en" sz="1400"/>
              <a:t>Should correctly deliver.</a:t>
            </a:r>
            <a:endParaRPr sz="1400"/>
          </a:p>
          <a:p>
            <a:pPr indent="-317500" lvl="0" marL="457200" rtl="0" algn="l">
              <a:lnSpc>
                <a:spcPct val="150000"/>
              </a:lnSpc>
              <a:spcBef>
                <a:spcPts val="0"/>
              </a:spcBef>
              <a:spcAft>
                <a:spcPts val="0"/>
              </a:spcAft>
              <a:buSzPts val="1400"/>
              <a:buChar char="➔"/>
            </a:pPr>
            <a:r>
              <a:rPr lang="en" sz="1400"/>
              <a:t>Efficient utilization of bandwidth</a:t>
            </a:r>
            <a:endParaRPr sz="1400"/>
          </a:p>
          <a:p>
            <a:pPr indent="-317500" lvl="0" marL="457200" rtl="0" algn="l">
              <a:lnSpc>
                <a:spcPct val="150000"/>
              </a:lnSpc>
              <a:spcBef>
                <a:spcPts val="0"/>
              </a:spcBef>
              <a:spcAft>
                <a:spcPts val="0"/>
              </a:spcAft>
              <a:buSzPts val="1400"/>
              <a:buChar char="➔"/>
            </a:pPr>
            <a:r>
              <a:rPr lang="en" sz="1400"/>
              <a:t>Should not starve a node.</a:t>
            </a:r>
            <a:endParaRPr sz="1400"/>
          </a:p>
          <a:p>
            <a:pPr indent="-317500" lvl="0" marL="457200" rtl="0" algn="l">
              <a:lnSpc>
                <a:spcPct val="150000"/>
              </a:lnSpc>
              <a:spcBef>
                <a:spcPts val="0"/>
              </a:spcBef>
              <a:spcAft>
                <a:spcPts val="0"/>
              </a:spcAft>
              <a:buSzPts val="1400"/>
              <a:buChar char="➔"/>
            </a:pPr>
            <a:r>
              <a:rPr lang="en" sz="1400"/>
              <a:t>Should handle the changes well (fast convergence)</a:t>
            </a:r>
            <a:endParaRPr sz="1400"/>
          </a:p>
          <a:p>
            <a:pPr indent="-317500" lvl="1" marL="914400" rtl="0" algn="l">
              <a:lnSpc>
                <a:spcPct val="150000"/>
              </a:lnSpc>
              <a:spcBef>
                <a:spcPts val="0"/>
              </a:spcBef>
              <a:spcAft>
                <a:spcPts val="0"/>
              </a:spcAft>
              <a:buSzPts val="1400"/>
              <a:buChar char="◆"/>
            </a:pPr>
            <a:r>
              <a:rPr lang="en" sz="1400"/>
              <a:t>Router goes down,</a:t>
            </a:r>
            <a:endParaRPr sz="1400"/>
          </a:p>
          <a:p>
            <a:pPr indent="-317500" lvl="1" marL="914400" rtl="0" algn="l">
              <a:lnSpc>
                <a:spcPct val="150000"/>
              </a:lnSpc>
              <a:spcBef>
                <a:spcPts val="0"/>
              </a:spcBef>
              <a:spcAft>
                <a:spcPts val="0"/>
              </a:spcAft>
              <a:buSzPts val="1400"/>
              <a:buChar char="◆"/>
            </a:pPr>
            <a:r>
              <a:rPr lang="en" sz="1400"/>
              <a:t>Link goes down,</a:t>
            </a:r>
            <a:endParaRPr sz="1400"/>
          </a:p>
          <a:p>
            <a:pPr indent="-317500" lvl="1" marL="914400" rtl="0" algn="l">
              <a:lnSpc>
                <a:spcPct val="150000"/>
              </a:lnSpc>
              <a:spcBef>
                <a:spcPts val="0"/>
              </a:spcBef>
              <a:spcAft>
                <a:spcPts val="0"/>
              </a:spcAft>
              <a:buSzPts val="1400"/>
              <a:buChar char="◆"/>
            </a:pPr>
            <a:r>
              <a:rPr lang="en" sz="1400"/>
              <a:t>Lost changes,</a:t>
            </a:r>
            <a:endParaRPr sz="1400"/>
          </a:p>
          <a:p>
            <a:pPr indent="-317500" lvl="1" marL="914400" rtl="0" algn="l">
              <a:lnSpc>
                <a:spcPct val="150000"/>
              </a:lnSpc>
              <a:spcBef>
                <a:spcPts val="0"/>
              </a:spcBef>
              <a:spcAft>
                <a:spcPts val="0"/>
              </a:spcAft>
              <a:buSzPts val="1400"/>
              <a:buChar char="◆"/>
            </a:pPr>
            <a:r>
              <a:rPr lang="en" sz="1400"/>
              <a:t>New router added.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65300"/>
            <a:ext cx="505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Distance Vector Routing (DVR)</a:t>
            </a:r>
            <a:endParaRPr/>
          </a:p>
        </p:txBody>
      </p:sp>
      <p:sp>
        <p:nvSpPr>
          <p:cNvPr id="113" name="Google Shape;113;p17"/>
          <p:cNvSpPr txBox="1"/>
          <p:nvPr>
            <p:ph idx="1" type="body"/>
          </p:nvPr>
        </p:nvSpPr>
        <p:spPr>
          <a:xfrm>
            <a:off x="729450" y="2078875"/>
            <a:ext cx="7688700" cy="25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distance-vector routing (DVR) protocol requires that a router inform its neighbors of topology changes periodically. Historically known as the old ARPANET routing algorithm.</a:t>
            </a:r>
            <a:endParaRPr/>
          </a:p>
          <a:p>
            <a:pPr indent="0" lvl="0" marL="0" rtl="0" algn="l">
              <a:spcBef>
                <a:spcPts val="1200"/>
              </a:spcBef>
              <a:spcAft>
                <a:spcPts val="0"/>
              </a:spcAft>
              <a:buNone/>
            </a:pPr>
            <a:r>
              <a:rPr lang="en"/>
              <a:t>Based on </a:t>
            </a:r>
            <a:r>
              <a:rPr lang="en">
                <a:solidFill>
                  <a:srgbClr val="3D85C6"/>
                </a:solidFill>
              </a:rPr>
              <a:t>Bellman-Ford</a:t>
            </a:r>
            <a:r>
              <a:rPr lang="en"/>
              <a:t> Shortest Path Algorithm.</a:t>
            </a:r>
            <a:endParaRPr/>
          </a:p>
          <a:p>
            <a:pPr indent="0" lvl="0" marL="0" rtl="0" algn="l">
              <a:spcBef>
                <a:spcPts val="1200"/>
              </a:spcBef>
              <a:spcAft>
                <a:spcPts val="0"/>
              </a:spcAft>
              <a:buNone/>
            </a:pPr>
            <a:r>
              <a:rPr lang="en"/>
              <a:t>Does have count to </a:t>
            </a:r>
            <a:r>
              <a:rPr lang="en"/>
              <a:t>infinity</a:t>
            </a:r>
            <a:r>
              <a:rPr lang="en"/>
              <a:t> problem (very slow convergence in case of failures).</a:t>
            </a:r>
            <a:endParaRPr/>
          </a:p>
          <a:p>
            <a:pPr indent="0" lvl="0" marL="0" rtl="0" algn="l">
              <a:spcBef>
                <a:spcPts val="1200"/>
              </a:spcBef>
              <a:spcAft>
                <a:spcPts val="0"/>
              </a:spcAft>
              <a:buNone/>
            </a:pPr>
            <a:r>
              <a:rPr lang="en"/>
              <a:t>Comes under </a:t>
            </a:r>
            <a:r>
              <a:rPr lang="en">
                <a:solidFill>
                  <a:srgbClr val="3D85C6"/>
                </a:solidFill>
              </a:rPr>
              <a:t>Network Layer</a:t>
            </a:r>
            <a:r>
              <a:rPr lang="en"/>
              <a:t> according to OSI Model. Distance Vector routing uses </a:t>
            </a:r>
            <a:r>
              <a:rPr lang="en">
                <a:solidFill>
                  <a:srgbClr val="3D85C6"/>
                </a:solidFill>
              </a:rPr>
              <a:t>UDP </a:t>
            </a:r>
            <a:r>
              <a:rPr lang="en"/>
              <a:t>(User datagram protocol) for transportation.</a:t>
            </a:r>
            <a:endParaRPr/>
          </a:p>
          <a:p>
            <a:pPr indent="0" lvl="0" marL="0" rtl="0" algn="l">
              <a:spcBef>
                <a:spcPts val="1200"/>
              </a:spcBef>
              <a:spcAft>
                <a:spcPts val="1200"/>
              </a:spcAft>
              <a:buNone/>
            </a:pPr>
            <a:r>
              <a:rPr lang="en"/>
              <a:t>Compared to Link State, requires less computations and message overhead.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1412000"/>
            <a:ext cx="3482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19" name="Google Shape;119;p18"/>
          <p:cNvSpPr txBox="1"/>
          <p:nvPr>
            <p:ph idx="1" type="body"/>
          </p:nvPr>
        </p:nvSpPr>
        <p:spPr>
          <a:xfrm>
            <a:off x="729450" y="2218900"/>
            <a:ext cx="7688700" cy="2075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Each node mai</a:t>
            </a:r>
            <a:r>
              <a:rPr lang="en" sz="1600"/>
              <a:t>ntains vector of distances and next hop for all destinations.</a:t>
            </a:r>
            <a:endParaRPr sz="1600"/>
          </a:p>
          <a:p>
            <a:pPr indent="-330200" lvl="0" marL="457200" rtl="0" algn="l">
              <a:lnSpc>
                <a:spcPct val="150000"/>
              </a:lnSpc>
              <a:spcBef>
                <a:spcPts val="0"/>
              </a:spcBef>
              <a:spcAft>
                <a:spcPts val="0"/>
              </a:spcAft>
              <a:buSzPts val="1600"/>
              <a:buChar char="➔"/>
            </a:pPr>
            <a:r>
              <a:rPr lang="en" sz="1600"/>
              <a:t>Nodes periodically send vectors to neighbors.</a:t>
            </a:r>
            <a:endParaRPr sz="1600"/>
          </a:p>
          <a:p>
            <a:pPr indent="-330200" lvl="0" marL="457200" rtl="0" algn="l">
              <a:lnSpc>
                <a:spcPct val="150000"/>
              </a:lnSpc>
              <a:spcBef>
                <a:spcPts val="0"/>
              </a:spcBef>
              <a:spcAft>
                <a:spcPts val="0"/>
              </a:spcAft>
              <a:buSzPts val="1600"/>
              <a:buChar char="➔"/>
            </a:pPr>
            <a:r>
              <a:rPr lang="en" sz="1600"/>
              <a:t>After receiving a distance vector, a node simply updates shortest distances (if needed).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787175" y="1468600"/>
            <a:ext cx="3219450" cy="3076575"/>
          </a:xfrm>
          <a:prstGeom prst="rect">
            <a:avLst/>
          </a:prstGeom>
          <a:noFill/>
          <a:ln>
            <a:noFill/>
          </a:ln>
        </p:spPr>
      </p:pic>
      <p:pic>
        <p:nvPicPr>
          <p:cNvPr id="125" name="Google Shape;125;p19"/>
          <p:cNvPicPr preferRelativeResize="0"/>
          <p:nvPr/>
        </p:nvPicPr>
        <p:blipFill>
          <a:blip r:embed="rId4">
            <a:alphaModFix/>
          </a:blip>
          <a:stretch>
            <a:fillRect/>
          </a:stretch>
        </p:blipFill>
        <p:spPr>
          <a:xfrm>
            <a:off x="4910975" y="913675"/>
            <a:ext cx="3457575" cy="1695450"/>
          </a:xfrm>
          <a:prstGeom prst="rect">
            <a:avLst/>
          </a:prstGeom>
          <a:noFill/>
          <a:ln>
            <a:noFill/>
          </a:ln>
        </p:spPr>
      </p:pic>
      <p:pic>
        <p:nvPicPr>
          <p:cNvPr id="126" name="Google Shape;126;p19"/>
          <p:cNvPicPr preferRelativeResize="0"/>
          <p:nvPr/>
        </p:nvPicPr>
        <p:blipFill>
          <a:blip r:embed="rId5">
            <a:alphaModFix/>
          </a:blip>
          <a:stretch>
            <a:fillRect/>
          </a:stretch>
        </p:blipFill>
        <p:spPr>
          <a:xfrm>
            <a:off x="4887150" y="2873500"/>
            <a:ext cx="3505200" cy="17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93325"/>
            <a:ext cx="2248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Calculation</a:t>
            </a:r>
            <a:endParaRPr/>
          </a:p>
        </p:txBody>
      </p:sp>
      <p:sp>
        <p:nvSpPr>
          <p:cNvPr id="132" name="Google Shape;132;p20"/>
          <p:cNvSpPr txBox="1"/>
          <p:nvPr>
            <p:ph idx="1" type="body"/>
          </p:nvPr>
        </p:nvSpPr>
        <p:spPr>
          <a:xfrm>
            <a:off x="727650" y="2209575"/>
            <a:ext cx="7688700" cy="21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a:t>
            </a:r>
            <a:r>
              <a:rPr lang="en" sz="1400"/>
              <a:t>(x, y) = Estimate of least cost from x to y</a:t>
            </a:r>
            <a:endParaRPr sz="1400"/>
          </a:p>
          <a:p>
            <a:pPr indent="0" lvl="0" marL="0" rtl="0" algn="l">
              <a:spcBef>
                <a:spcPts val="1200"/>
              </a:spcBef>
              <a:spcAft>
                <a:spcPts val="0"/>
              </a:spcAft>
              <a:buNone/>
            </a:pPr>
            <a:r>
              <a:rPr lang="en" sz="1400"/>
              <a:t>Updated as : </a:t>
            </a:r>
            <a:r>
              <a:rPr lang="en" sz="1400"/>
              <a:t>d(x, y) = min ( d(x, y) , d(x, z) + d(z, y) )</a:t>
            </a:r>
            <a:endParaRPr sz="1400"/>
          </a:p>
          <a:p>
            <a:pPr indent="0" lvl="0" marL="0" rtl="0" algn="l">
              <a:spcBef>
                <a:spcPts val="1200"/>
              </a:spcBef>
              <a:spcAft>
                <a:spcPts val="0"/>
              </a:spcAft>
              <a:buNone/>
            </a:pPr>
            <a:r>
              <a:rPr lang="en" sz="1400"/>
              <a:t>After every router has exchanged 1st (initial) </a:t>
            </a:r>
            <a:r>
              <a:rPr lang="en" sz="1400"/>
              <a:t>distance vector and have updated distances, every router knows shortest distance with at most one immediate hop,</a:t>
            </a:r>
            <a:endParaRPr sz="1400"/>
          </a:p>
          <a:p>
            <a:pPr indent="0" lvl="0" marL="0" rtl="0" algn="ctr">
              <a:spcBef>
                <a:spcPts val="1200"/>
              </a:spcBef>
              <a:spcAft>
                <a:spcPts val="1200"/>
              </a:spcAft>
              <a:buNone/>
            </a:pPr>
            <a:r>
              <a:rPr lang="en" sz="1400"/>
              <a:t>d(A, z) = min ( d(A, z) , d(A, C) + d(C, z)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787175" y="1468600"/>
            <a:ext cx="3219450" cy="3076575"/>
          </a:xfrm>
          <a:prstGeom prst="rect">
            <a:avLst/>
          </a:prstGeom>
          <a:noFill/>
          <a:ln>
            <a:noFill/>
          </a:ln>
        </p:spPr>
      </p:pic>
      <p:pic>
        <p:nvPicPr>
          <p:cNvPr id="138" name="Google Shape;138;p21"/>
          <p:cNvPicPr preferRelativeResize="0"/>
          <p:nvPr/>
        </p:nvPicPr>
        <p:blipFill>
          <a:blip r:embed="rId4">
            <a:alphaModFix/>
          </a:blip>
          <a:stretch>
            <a:fillRect/>
          </a:stretch>
        </p:blipFill>
        <p:spPr>
          <a:xfrm>
            <a:off x="4915725" y="955175"/>
            <a:ext cx="3448050" cy="1704975"/>
          </a:xfrm>
          <a:prstGeom prst="rect">
            <a:avLst/>
          </a:prstGeom>
          <a:noFill/>
          <a:ln>
            <a:noFill/>
          </a:ln>
        </p:spPr>
      </p:pic>
      <p:sp>
        <p:nvSpPr>
          <p:cNvPr id="139" name="Google Shape;139;p21"/>
          <p:cNvSpPr txBox="1"/>
          <p:nvPr/>
        </p:nvSpPr>
        <p:spPr>
          <a:xfrm>
            <a:off x="2380400" y="955175"/>
            <a:ext cx="5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pic>
        <p:nvPicPr>
          <p:cNvPr id="140" name="Google Shape;140;p21"/>
          <p:cNvPicPr preferRelativeResize="0"/>
          <p:nvPr/>
        </p:nvPicPr>
        <p:blipFill>
          <a:blip r:embed="rId5">
            <a:alphaModFix/>
          </a:blip>
          <a:stretch>
            <a:fillRect/>
          </a:stretch>
        </p:blipFill>
        <p:spPr>
          <a:xfrm>
            <a:off x="4891913" y="2896575"/>
            <a:ext cx="3495675" cy="17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