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Montserrat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11" Type="http://schemas.openxmlformats.org/officeDocument/2006/relationships/slide" Target="slides/slide6.xml"/><Relationship Id="rId22" Type="http://schemas.openxmlformats.org/officeDocument/2006/relationships/font" Target="fonts/MontserratMedium-italic.fntdata"/><Relationship Id="rId10" Type="http://schemas.openxmlformats.org/officeDocument/2006/relationships/slide" Target="slides/slide5.xml"/><Relationship Id="rId21" Type="http://schemas.openxmlformats.org/officeDocument/2006/relationships/font" Target="fonts/MontserratMedium-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Montserrat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a2d1456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a2d1456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a2d1456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a2d1456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a2d1456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a2d1456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a2d14565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a2d14565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a2d14565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a2d14565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ournals.plos.org/plosone/article?id=10.1371/journal.pone.020640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lab.research.google.com/drive/1Bh2F2pbiFyoW6_bReC9VcG-ue6qLk_nU?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DNA Sequencing Using Machine Learning</a:t>
            </a:r>
            <a:endParaRPr/>
          </a:p>
        </p:txBody>
      </p:sp>
      <p:sp>
        <p:nvSpPr>
          <p:cNvPr id="87" name="Google Shape;87;p13"/>
          <p:cNvSpPr txBox="1"/>
          <p:nvPr>
            <p:ph idx="1" type="subTitle"/>
          </p:nvPr>
        </p:nvSpPr>
        <p:spPr>
          <a:xfrm>
            <a:off x="818300" y="3269650"/>
            <a:ext cx="4607400" cy="111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EP-305 BIOPHYSICS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Aditya Singh 2K19/EP/005</a:t>
            </a:r>
            <a:endParaRPr/>
          </a:p>
          <a:p>
            <a:pPr indent="0" lvl="0" marL="0" rtl="0" algn="l">
              <a:spcBef>
                <a:spcPts val="0"/>
              </a:spcBef>
              <a:spcAft>
                <a:spcPts val="0"/>
              </a:spcAft>
              <a:buNone/>
            </a:pPr>
            <a:r>
              <a:rPr lang="en"/>
              <a:t>Arkajyoti Chakraborty 2K19/EP/022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927775"/>
            <a:ext cx="7688700" cy="2772900"/>
          </a:xfrm>
          <a:prstGeom prst="rect">
            <a:avLst/>
          </a:prstGeom>
        </p:spPr>
        <p:txBody>
          <a:bodyPr anchorCtr="0" anchor="t" bIns="91425" lIns="91425" spcFirstLastPara="1" rIns="91425" wrap="square" tIns="91425">
            <a:normAutofit/>
          </a:bodyPr>
          <a:lstStyle/>
          <a:p>
            <a:pPr indent="0" lvl="0" marL="0" rtl="0" algn="l">
              <a:lnSpc>
                <a:spcPct val="170000"/>
              </a:lnSpc>
              <a:spcBef>
                <a:spcPts val="0"/>
              </a:spcBef>
              <a:spcAft>
                <a:spcPts val="0"/>
              </a:spcAft>
              <a:buNone/>
            </a:pPr>
            <a:r>
              <a:rPr lang="en" sz="1200">
                <a:solidFill>
                  <a:srgbClr val="000000"/>
                </a:solidFill>
                <a:latin typeface="Montserrat Medium"/>
                <a:ea typeface="Montserrat Medium"/>
                <a:cs typeface="Montserrat Medium"/>
                <a:sym typeface="Montserrat Medium"/>
              </a:rPr>
              <a:t>A genome is a complete collection of DNA in an organism. All living species possess a genome, but they differ considerably in size.</a:t>
            </a:r>
            <a:endParaRPr sz="1200">
              <a:solidFill>
                <a:srgbClr val="000000"/>
              </a:solidFill>
              <a:latin typeface="Montserrat Medium"/>
              <a:ea typeface="Montserrat Medium"/>
              <a:cs typeface="Montserrat Medium"/>
              <a:sym typeface="Montserrat Medium"/>
            </a:endParaRPr>
          </a:p>
          <a:p>
            <a:pPr indent="0" lvl="0" marL="0" rtl="0" algn="l">
              <a:lnSpc>
                <a:spcPct val="170000"/>
              </a:lnSpc>
              <a:spcBef>
                <a:spcPts val="1200"/>
              </a:spcBef>
              <a:spcAft>
                <a:spcPts val="0"/>
              </a:spcAft>
              <a:buNone/>
            </a:pPr>
            <a:r>
              <a:rPr lang="en" sz="1200">
                <a:solidFill>
                  <a:srgbClr val="000000"/>
                </a:solidFill>
                <a:latin typeface="Montserrat Medium"/>
                <a:ea typeface="Montserrat Medium"/>
                <a:cs typeface="Montserrat Medium"/>
                <a:sym typeface="Montserrat Medium"/>
              </a:rPr>
              <a:t>A human genome has about 6 billion characters or letters. If you think the genome(the complete DNA sequence) is like a book, it is a book about 6 billion letters of “A”, “C”, “G” and “T”.</a:t>
            </a:r>
            <a:endParaRPr sz="1200">
              <a:solidFill>
                <a:srgbClr val="000000"/>
              </a:solidFill>
              <a:latin typeface="Montserrat Medium"/>
              <a:ea typeface="Montserrat Medium"/>
              <a:cs typeface="Montserrat Medium"/>
              <a:sym typeface="Montserrat Medium"/>
            </a:endParaRPr>
          </a:p>
          <a:p>
            <a:pPr indent="0" lvl="0" marL="0" rtl="0" algn="l">
              <a:lnSpc>
                <a:spcPct val="170000"/>
              </a:lnSpc>
              <a:spcBef>
                <a:spcPts val="1200"/>
              </a:spcBef>
              <a:spcAft>
                <a:spcPts val="1200"/>
              </a:spcAft>
              <a:buNone/>
            </a:pPr>
            <a:r>
              <a:rPr lang="en" sz="1200">
                <a:solidFill>
                  <a:srgbClr val="000000"/>
                </a:solidFill>
                <a:latin typeface="Montserrat Medium"/>
                <a:ea typeface="Montserrat Medium"/>
                <a:cs typeface="Montserrat Medium"/>
                <a:sym typeface="Montserrat Medium"/>
              </a:rPr>
              <a:t>The ability to extract new insights from the exponentially increasing volume of genomics data requires more powerful machine learning models. So we will try to interpret a DNA structure and apply machine learning algorithms to build a prediction model on DNA sequence data.</a:t>
            </a:r>
            <a:endParaRPr sz="12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3298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DNA</a:t>
            </a:r>
            <a:endParaRPr/>
          </a:p>
        </p:txBody>
      </p:sp>
      <p:sp>
        <p:nvSpPr>
          <p:cNvPr id="99" name="Google Shape;99;p15"/>
          <p:cNvSpPr txBox="1"/>
          <p:nvPr>
            <p:ph idx="1" type="body"/>
          </p:nvPr>
        </p:nvSpPr>
        <p:spPr>
          <a:xfrm>
            <a:off x="668450" y="1985200"/>
            <a:ext cx="4356600" cy="2682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lang="en" sz="1100">
                <a:solidFill>
                  <a:srgbClr val="000000"/>
                </a:solidFill>
                <a:latin typeface="Montserrat Medium"/>
                <a:ea typeface="Montserrat Medium"/>
                <a:cs typeface="Montserrat Medium"/>
                <a:sym typeface="Montserrat Medium"/>
              </a:rPr>
              <a:t>The double-helix is the correct chemical representation..</a:t>
            </a:r>
            <a:endParaRPr sz="1100">
              <a:solidFill>
                <a:srgbClr val="000000"/>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1018"/>
              <a:buNone/>
            </a:pPr>
            <a:r>
              <a:rPr lang="en" sz="1100">
                <a:solidFill>
                  <a:srgbClr val="000000"/>
                </a:solidFill>
                <a:latin typeface="Montserrat Medium"/>
                <a:ea typeface="Montserrat Medium"/>
                <a:cs typeface="Montserrat Medium"/>
                <a:sym typeface="Montserrat Medium"/>
              </a:rPr>
              <a:t>These four chemicals link together via hydrogen bonds making a chain. And the second thread balances the first. So if you have A on the first thread, you have to have T on the second.</a:t>
            </a:r>
            <a:endParaRPr sz="1100">
              <a:solidFill>
                <a:srgbClr val="000000"/>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1018"/>
              <a:buNone/>
            </a:pPr>
            <a:r>
              <a:rPr lang="en" sz="1100">
                <a:solidFill>
                  <a:srgbClr val="000000"/>
                </a:solidFill>
                <a:latin typeface="Montserrat Medium"/>
                <a:ea typeface="Montserrat Medium"/>
                <a:cs typeface="Montserrat Medium"/>
                <a:sym typeface="Montserrat Medium"/>
              </a:rPr>
              <a:t>Similarly, C and G always balance each other. So once you identify one thread of the helix, you can always spell the other.</a:t>
            </a:r>
            <a:endParaRPr sz="1100">
              <a:solidFill>
                <a:srgbClr val="000000"/>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1018"/>
              <a:buNone/>
            </a:pPr>
            <a:r>
              <a:rPr lang="en" sz="1100">
                <a:solidFill>
                  <a:srgbClr val="000000"/>
                </a:solidFill>
                <a:latin typeface="Montserrat Medium"/>
                <a:ea typeface="Montserrat Medium"/>
                <a:cs typeface="Montserrat Medium"/>
                <a:sym typeface="Montserrat Medium"/>
              </a:rPr>
              <a:t>The order, or sequence, of these bases, determines what biological instructions are contained in a strand of DNA.</a:t>
            </a:r>
            <a:endParaRPr sz="1100">
              <a:solidFill>
                <a:srgbClr val="000000"/>
              </a:solidFill>
              <a:latin typeface="Montserrat Medium"/>
              <a:ea typeface="Montserrat Medium"/>
              <a:cs typeface="Montserrat Medium"/>
              <a:sym typeface="Montserrat Medium"/>
            </a:endParaRPr>
          </a:p>
        </p:txBody>
      </p:sp>
      <p:pic>
        <p:nvPicPr>
          <p:cNvPr id="100" name="Google Shape;100;p15"/>
          <p:cNvPicPr preferRelativeResize="0"/>
          <p:nvPr/>
        </p:nvPicPr>
        <p:blipFill rotWithShape="1">
          <a:blip r:embed="rId3">
            <a:alphaModFix/>
          </a:blip>
          <a:srcRect b="2733" l="0" r="0" t="0"/>
          <a:stretch/>
        </p:blipFill>
        <p:spPr>
          <a:xfrm>
            <a:off x="5025050" y="890700"/>
            <a:ext cx="3864600" cy="387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362225"/>
            <a:ext cx="4686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Machine Learning</a:t>
            </a:r>
            <a:endParaRPr/>
          </a:p>
        </p:txBody>
      </p:sp>
      <p:sp>
        <p:nvSpPr>
          <p:cNvPr id="106" name="Google Shape;106;p16"/>
          <p:cNvSpPr txBox="1"/>
          <p:nvPr>
            <p:ph idx="1" type="body"/>
          </p:nvPr>
        </p:nvSpPr>
        <p:spPr>
          <a:xfrm>
            <a:off x="727650" y="2119000"/>
            <a:ext cx="7688700" cy="2499300"/>
          </a:xfrm>
          <a:prstGeom prst="rect">
            <a:avLst/>
          </a:prstGeom>
        </p:spPr>
        <p:txBody>
          <a:bodyPr anchorCtr="0" anchor="t" bIns="91425" lIns="91425" spcFirstLastPara="1" rIns="91425" wrap="square" tIns="91425">
            <a:normAutofit lnSpcReduction="20000"/>
          </a:bodyPr>
          <a:lstStyle/>
          <a:p>
            <a:pPr indent="0" lvl="0" marL="0" rtl="0" algn="l">
              <a:lnSpc>
                <a:spcPct val="170000"/>
              </a:lnSpc>
              <a:spcBef>
                <a:spcPts val="0"/>
              </a:spcBef>
              <a:spcAft>
                <a:spcPts val="0"/>
              </a:spcAft>
              <a:buNone/>
            </a:pPr>
            <a:r>
              <a:rPr lang="en" sz="1100">
                <a:solidFill>
                  <a:srgbClr val="000000"/>
                </a:solidFill>
                <a:latin typeface="Montserrat Medium"/>
                <a:ea typeface="Montserrat Medium"/>
                <a:cs typeface="Montserrat Medium"/>
                <a:sym typeface="Montserrat Medium"/>
              </a:rPr>
              <a:t>We will use Bio.SeqIO from Biopython for parsing DNA sequence data(fasta). It provides a simple uniform interface to input and output assorted sequence file formats.</a:t>
            </a:r>
            <a:endParaRPr sz="1100">
              <a:solidFill>
                <a:srgbClr val="000000"/>
              </a:solidFill>
              <a:latin typeface="Montserrat Medium"/>
              <a:ea typeface="Montserrat Medium"/>
              <a:cs typeface="Montserrat Medium"/>
              <a:sym typeface="Montserrat Medium"/>
            </a:endParaRPr>
          </a:p>
          <a:p>
            <a:pPr indent="0" lvl="0" marL="0" rtl="0" algn="l">
              <a:lnSpc>
                <a:spcPct val="170000"/>
              </a:lnSpc>
              <a:spcBef>
                <a:spcPts val="1200"/>
              </a:spcBef>
              <a:spcAft>
                <a:spcPts val="0"/>
              </a:spcAft>
              <a:buNone/>
            </a:pPr>
            <a:r>
              <a:rPr lang="en" sz="1100">
                <a:solidFill>
                  <a:srgbClr val="000000"/>
                </a:solidFill>
                <a:latin typeface="Montserrat Medium"/>
                <a:ea typeface="Montserrat Medium"/>
                <a:cs typeface="Montserrat Medium"/>
                <a:sym typeface="Montserrat Medium"/>
              </a:rPr>
              <a:t>There are 3 general approaches to encode sequence data:</a:t>
            </a:r>
            <a:endParaRPr sz="1100">
              <a:solidFill>
                <a:srgbClr val="000000"/>
              </a:solidFill>
              <a:latin typeface="Montserrat Medium"/>
              <a:ea typeface="Montserrat Medium"/>
              <a:cs typeface="Montserrat Medium"/>
              <a:sym typeface="Montserrat Medium"/>
            </a:endParaRPr>
          </a:p>
          <a:p>
            <a:pPr indent="-298450" lvl="0" marL="457200" rtl="0" algn="l">
              <a:spcBef>
                <a:spcPts val="120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Ordinal encoding DNA Sequence</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One-hot encoding DNA Sequence</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K-mer Language DNA Sequence</a:t>
            </a:r>
            <a:endParaRPr sz="1100">
              <a:solidFill>
                <a:srgbClr val="000000"/>
              </a:solidFill>
              <a:latin typeface="Montserrat Medium"/>
              <a:ea typeface="Montserrat Medium"/>
              <a:cs typeface="Montserrat Medium"/>
              <a:sym typeface="Montserrat Medium"/>
            </a:endParaRPr>
          </a:p>
          <a:p>
            <a:pPr indent="0" lvl="0" marL="0" rtl="0" algn="l">
              <a:lnSpc>
                <a:spcPct val="170000"/>
              </a:lnSpc>
              <a:spcBef>
                <a:spcPts val="1500"/>
              </a:spcBef>
              <a:spcAft>
                <a:spcPts val="0"/>
              </a:spcAft>
              <a:buNone/>
            </a:pPr>
            <a:r>
              <a:rPr lang="en" sz="1100">
                <a:solidFill>
                  <a:srgbClr val="000000"/>
                </a:solidFill>
                <a:latin typeface="Montserrat Medium"/>
                <a:ea typeface="Montserrat Medium"/>
                <a:cs typeface="Montserrat Medium"/>
                <a:sym typeface="Montserrat Medium"/>
              </a:rPr>
              <a:t>So we will implement each of them and see which gives us the perfect input features.</a:t>
            </a:r>
            <a:endParaRPr sz="1100">
              <a:solidFill>
                <a:srgbClr val="000000"/>
              </a:solidFill>
              <a:latin typeface="Montserrat Medium"/>
              <a:ea typeface="Montserrat Medium"/>
              <a:cs typeface="Montserrat Medium"/>
              <a:sym typeface="Montserrat Medium"/>
            </a:endParaRPr>
          </a:p>
          <a:p>
            <a:pPr indent="0" lvl="0" marL="0" rtl="0" algn="l">
              <a:lnSpc>
                <a:spcPct val="170000"/>
              </a:lnSpc>
              <a:spcBef>
                <a:spcPts val="1200"/>
              </a:spcBef>
              <a:spcAft>
                <a:spcPts val="1200"/>
              </a:spcAft>
              <a:buNone/>
            </a:pPr>
            <a:r>
              <a:rPr lang="en" sz="1100">
                <a:solidFill>
                  <a:srgbClr val="000000"/>
                </a:solidFill>
                <a:latin typeface="Montserrat Medium"/>
                <a:ea typeface="Montserrat Medium"/>
                <a:cs typeface="Montserrat Medium"/>
                <a:sym typeface="Montserrat Medium"/>
              </a:rPr>
              <a:t>A research </a:t>
            </a:r>
            <a:r>
              <a:rPr lang="en" sz="1100" u="sng">
                <a:solidFill>
                  <a:schemeClr val="hlink"/>
                </a:solidFill>
                <a:latin typeface="Montserrat Medium"/>
                <a:ea typeface="Montserrat Medium"/>
                <a:cs typeface="Montserrat Medium"/>
                <a:sym typeface="Montserrat Medium"/>
                <a:hlinkClick r:id="rId3"/>
              </a:rPr>
              <a:t>paper</a:t>
            </a:r>
            <a:r>
              <a:rPr lang="en" sz="1100">
                <a:solidFill>
                  <a:srgbClr val="000000"/>
                </a:solidFill>
                <a:latin typeface="Montserrat Medium"/>
                <a:ea typeface="Montserrat Medium"/>
                <a:cs typeface="Montserrat Medium"/>
                <a:sym typeface="Montserrat Medium"/>
              </a:rPr>
              <a:t> proves K-mer counting is the most efficient way to sequence DNA.</a:t>
            </a:r>
            <a:endParaRPr sz="11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112" name="Google Shape;112;p17"/>
          <p:cNvSpPr txBox="1"/>
          <p:nvPr>
            <p:ph idx="1" type="body"/>
          </p:nvPr>
        </p:nvSpPr>
        <p:spPr>
          <a:xfrm>
            <a:off x="729450" y="2078875"/>
            <a:ext cx="3396900" cy="2605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900"/>
              </a:spcAft>
              <a:buNone/>
            </a:pPr>
            <a:r>
              <a:rPr lang="en" sz="1200">
                <a:solidFill>
                  <a:srgbClr val="000000"/>
                </a:solidFill>
                <a:latin typeface="Montserrat Medium"/>
                <a:ea typeface="Montserrat Medium"/>
                <a:cs typeface="Montserrat Medium"/>
                <a:sym typeface="Montserrat Medium"/>
              </a:rPr>
              <a:t>Build a classification model that is trained on the human DNA sequence and can predict a gene family based on the DNA sequence of the coding sequence. To test the model, we will use the DNA sequence of humans and dogs and compare the accuracies.</a:t>
            </a:r>
            <a:endParaRPr sz="1400"/>
          </a:p>
        </p:txBody>
      </p:sp>
      <p:pic>
        <p:nvPicPr>
          <p:cNvPr id="113" name="Google Shape;113;p17"/>
          <p:cNvPicPr preferRelativeResize="0"/>
          <p:nvPr/>
        </p:nvPicPr>
        <p:blipFill>
          <a:blip r:embed="rId3">
            <a:alphaModFix/>
          </a:blip>
          <a:stretch>
            <a:fillRect/>
          </a:stretch>
        </p:blipFill>
        <p:spPr>
          <a:xfrm>
            <a:off x="4508575" y="1123850"/>
            <a:ext cx="3977650" cy="1804750"/>
          </a:xfrm>
          <a:prstGeom prst="rect">
            <a:avLst/>
          </a:prstGeom>
          <a:noFill/>
          <a:ln>
            <a:noFill/>
          </a:ln>
        </p:spPr>
      </p:pic>
      <p:sp>
        <p:nvSpPr>
          <p:cNvPr id="114" name="Google Shape;114;p17"/>
          <p:cNvSpPr txBox="1"/>
          <p:nvPr/>
        </p:nvSpPr>
        <p:spPr>
          <a:xfrm>
            <a:off x="4635425" y="3314275"/>
            <a:ext cx="38508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highlight>
                  <a:srgbClr val="FFFFFF"/>
                </a:highlight>
                <a:latin typeface="Montserrat Medium"/>
                <a:ea typeface="Montserrat Medium"/>
                <a:cs typeface="Montserrat Medium"/>
                <a:sym typeface="Montserrat Medium"/>
              </a:rPr>
              <a:t>We will see</a:t>
            </a:r>
            <a:r>
              <a:rPr lang="en" sz="1100">
                <a:highlight>
                  <a:srgbClr val="FFFFFF"/>
                </a:highlight>
                <a:latin typeface="Montserrat Medium"/>
                <a:ea typeface="Montserrat Medium"/>
                <a:cs typeface="Montserrat Medium"/>
                <a:sym typeface="Montserrat Medium"/>
              </a:rPr>
              <a:t> how our model performs on the DNA sequences from other species. First we'll try the Macaca Primates, which we would expect to be very similar to humans. Then we will try, the Dog DNA sequences.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09275" y="2571750"/>
            <a:ext cx="3109800" cy="87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 YOU</a:t>
            </a:r>
            <a:endParaRPr sz="3000"/>
          </a:p>
        </p:txBody>
      </p:sp>
      <p:sp>
        <p:nvSpPr>
          <p:cNvPr id="120" name="Google Shape;120;p18"/>
          <p:cNvSpPr txBox="1"/>
          <p:nvPr/>
        </p:nvSpPr>
        <p:spPr>
          <a:xfrm>
            <a:off x="809275" y="1689275"/>
            <a:ext cx="2876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ato"/>
                <a:ea typeface="Lato"/>
                <a:cs typeface="Lato"/>
                <a:sym typeface="Lato"/>
              </a:rPr>
              <a:t>Link to the code, </a:t>
            </a:r>
            <a:r>
              <a:rPr lang="en" sz="1900" u="sng">
                <a:solidFill>
                  <a:schemeClr val="hlink"/>
                </a:solidFill>
                <a:latin typeface="Lato"/>
                <a:ea typeface="Lato"/>
                <a:cs typeface="Lato"/>
                <a:sym typeface="Lato"/>
                <a:hlinkClick r:id="rId3"/>
              </a:rPr>
              <a:t>here</a:t>
            </a:r>
            <a:r>
              <a:rPr lang="en" sz="1900">
                <a:latin typeface="Lato"/>
                <a:ea typeface="Lato"/>
                <a:cs typeface="Lato"/>
                <a:sym typeface="Lato"/>
              </a:rPr>
              <a:t>.</a:t>
            </a:r>
            <a:endParaRPr sz="19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