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3"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6" r:id="rId26"/>
    <p:sldId id="281" r:id="rId27"/>
    <p:sldId id="282" r:id="rId28"/>
    <p:sldId id="283" r:id="rId29"/>
    <p:sldId id="284" r:id="rId30"/>
    <p:sldId id="285" r:id="rId31"/>
    <p:sldId id="2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95" autoAdjust="0"/>
    <p:restoredTop sz="93842" autoAdjust="0"/>
  </p:normalViewPr>
  <p:slideViewPr>
    <p:cSldViewPr snapToGrid="0">
      <p:cViewPr varScale="1">
        <p:scale>
          <a:sx n="64" d="100"/>
          <a:sy n="64" d="100"/>
        </p:scale>
        <p:origin x="9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8AFB-0041-4457-9C4E-CA025D21B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A2C49-E385-4181-B279-785ABC0823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CA60E0-9F6E-407A-9733-AD77D2AF80E5}"/>
              </a:ext>
            </a:extLst>
          </p:cNvPr>
          <p:cNvSpPr>
            <a:spLocks noGrp="1"/>
          </p:cNvSpPr>
          <p:nvPr>
            <p:ph type="dt" sz="half" idx="10"/>
          </p:nvPr>
        </p:nvSpPr>
        <p:spPr/>
        <p:txBody>
          <a:bodyPr/>
          <a:lstStyle/>
          <a:p>
            <a:fld id="{8AB43C0A-7F58-48FC-AD70-F440AF1A2142}" type="datetimeFigureOut">
              <a:rPr lang="en-IN" smtClean="0"/>
              <a:t>09-09-2020</a:t>
            </a:fld>
            <a:endParaRPr lang="en-IN"/>
          </a:p>
        </p:txBody>
      </p:sp>
      <p:sp>
        <p:nvSpPr>
          <p:cNvPr id="5" name="Footer Placeholder 4">
            <a:extLst>
              <a:ext uri="{FF2B5EF4-FFF2-40B4-BE49-F238E27FC236}">
                <a16:creationId xmlns:a16="http://schemas.microsoft.com/office/drawing/2014/main" id="{54283386-3E90-4512-BE85-8C2FBA9DB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17106-FC1C-466A-AC2B-6EBD142D001F}"/>
              </a:ext>
            </a:extLst>
          </p:cNvPr>
          <p:cNvSpPr>
            <a:spLocks noGrp="1"/>
          </p:cNvSpPr>
          <p:nvPr>
            <p:ph type="sldNum" sz="quarter" idx="12"/>
          </p:nvPr>
        </p:nvSpPr>
        <p:spPr/>
        <p:txBody>
          <a:bodyPr/>
          <a:lstStyle/>
          <a:p>
            <a:fld id="{C530AD24-6F2C-4035-B32E-AB5AF4F4383B}" type="slidenum">
              <a:rPr lang="en-IN" smtClean="0"/>
              <a:t>‹#›</a:t>
            </a:fld>
            <a:endParaRPr lang="en-IN"/>
          </a:p>
        </p:txBody>
      </p:sp>
    </p:spTree>
    <p:extLst>
      <p:ext uri="{BB962C8B-B14F-4D97-AF65-F5344CB8AC3E}">
        <p14:creationId xmlns:p14="http://schemas.microsoft.com/office/powerpoint/2010/main" val="1325404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AD44-EC8C-45E9-96F9-4B50A2A967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87D50-3BE6-4122-B43B-7260821E7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A25A7-818F-4156-96CD-DC73B61FFFA5}"/>
              </a:ext>
            </a:extLst>
          </p:cNvPr>
          <p:cNvSpPr>
            <a:spLocks noGrp="1"/>
          </p:cNvSpPr>
          <p:nvPr>
            <p:ph type="dt" sz="half" idx="10"/>
          </p:nvPr>
        </p:nvSpPr>
        <p:spPr/>
        <p:txBody>
          <a:bodyPr/>
          <a:lstStyle/>
          <a:p>
            <a:fld id="{8AB43C0A-7F58-48FC-AD70-F440AF1A2142}" type="datetimeFigureOut">
              <a:rPr lang="en-IN" smtClean="0"/>
              <a:t>09-09-2020</a:t>
            </a:fld>
            <a:endParaRPr lang="en-IN"/>
          </a:p>
        </p:txBody>
      </p:sp>
      <p:sp>
        <p:nvSpPr>
          <p:cNvPr id="5" name="Footer Placeholder 4">
            <a:extLst>
              <a:ext uri="{FF2B5EF4-FFF2-40B4-BE49-F238E27FC236}">
                <a16:creationId xmlns:a16="http://schemas.microsoft.com/office/drawing/2014/main" id="{143708DC-3D8D-4B7F-B70E-B43AC5A68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B3969E-97CB-414F-83D4-8EE6E8F99763}"/>
              </a:ext>
            </a:extLst>
          </p:cNvPr>
          <p:cNvSpPr>
            <a:spLocks noGrp="1"/>
          </p:cNvSpPr>
          <p:nvPr>
            <p:ph type="sldNum" sz="quarter" idx="12"/>
          </p:nvPr>
        </p:nvSpPr>
        <p:spPr/>
        <p:txBody>
          <a:bodyPr/>
          <a:lstStyle/>
          <a:p>
            <a:fld id="{C530AD24-6F2C-4035-B32E-AB5AF4F4383B}" type="slidenum">
              <a:rPr lang="en-IN" smtClean="0"/>
              <a:t>‹#›</a:t>
            </a:fld>
            <a:endParaRPr lang="en-IN"/>
          </a:p>
        </p:txBody>
      </p:sp>
    </p:spTree>
    <p:extLst>
      <p:ext uri="{BB962C8B-B14F-4D97-AF65-F5344CB8AC3E}">
        <p14:creationId xmlns:p14="http://schemas.microsoft.com/office/powerpoint/2010/main" val="33161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086138-36EC-4082-916F-FC13B85CCD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261E05-EF91-4594-90AB-E8DF6C46B7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683AC-38EF-46E9-9143-BCF7188C099D}"/>
              </a:ext>
            </a:extLst>
          </p:cNvPr>
          <p:cNvSpPr>
            <a:spLocks noGrp="1"/>
          </p:cNvSpPr>
          <p:nvPr>
            <p:ph type="dt" sz="half" idx="10"/>
          </p:nvPr>
        </p:nvSpPr>
        <p:spPr/>
        <p:txBody>
          <a:bodyPr/>
          <a:lstStyle/>
          <a:p>
            <a:fld id="{8AB43C0A-7F58-48FC-AD70-F440AF1A2142}" type="datetimeFigureOut">
              <a:rPr lang="en-IN" smtClean="0"/>
              <a:t>09-09-2020</a:t>
            </a:fld>
            <a:endParaRPr lang="en-IN"/>
          </a:p>
        </p:txBody>
      </p:sp>
      <p:sp>
        <p:nvSpPr>
          <p:cNvPr id="5" name="Footer Placeholder 4">
            <a:extLst>
              <a:ext uri="{FF2B5EF4-FFF2-40B4-BE49-F238E27FC236}">
                <a16:creationId xmlns:a16="http://schemas.microsoft.com/office/drawing/2014/main" id="{A46CB41A-69C1-476F-8A23-2190E45B5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F20230-B2F4-4117-A372-21BDC3B2A6DB}"/>
              </a:ext>
            </a:extLst>
          </p:cNvPr>
          <p:cNvSpPr>
            <a:spLocks noGrp="1"/>
          </p:cNvSpPr>
          <p:nvPr>
            <p:ph type="sldNum" sz="quarter" idx="12"/>
          </p:nvPr>
        </p:nvSpPr>
        <p:spPr/>
        <p:txBody>
          <a:bodyPr/>
          <a:lstStyle/>
          <a:p>
            <a:fld id="{C530AD24-6F2C-4035-B32E-AB5AF4F4383B}" type="slidenum">
              <a:rPr lang="en-IN" smtClean="0"/>
              <a:t>‹#›</a:t>
            </a:fld>
            <a:endParaRPr lang="en-IN"/>
          </a:p>
        </p:txBody>
      </p:sp>
    </p:spTree>
    <p:extLst>
      <p:ext uri="{BB962C8B-B14F-4D97-AF65-F5344CB8AC3E}">
        <p14:creationId xmlns:p14="http://schemas.microsoft.com/office/powerpoint/2010/main" val="226719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49E0-F9E8-4EE6-9FD0-3E19ADB2EA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D7C1C9-0975-4511-9BBD-A9B6AB6822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61887-DD7B-4073-91AA-48CF696AEB17}"/>
              </a:ext>
            </a:extLst>
          </p:cNvPr>
          <p:cNvSpPr>
            <a:spLocks noGrp="1"/>
          </p:cNvSpPr>
          <p:nvPr>
            <p:ph type="dt" sz="half" idx="10"/>
          </p:nvPr>
        </p:nvSpPr>
        <p:spPr/>
        <p:txBody>
          <a:bodyPr/>
          <a:lstStyle/>
          <a:p>
            <a:fld id="{8AB43C0A-7F58-48FC-AD70-F440AF1A2142}" type="datetimeFigureOut">
              <a:rPr lang="en-IN" smtClean="0"/>
              <a:t>09-09-2020</a:t>
            </a:fld>
            <a:endParaRPr lang="en-IN"/>
          </a:p>
        </p:txBody>
      </p:sp>
      <p:sp>
        <p:nvSpPr>
          <p:cNvPr id="5" name="Footer Placeholder 4">
            <a:extLst>
              <a:ext uri="{FF2B5EF4-FFF2-40B4-BE49-F238E27FC236}">
                <a16:creationId xmlns:a16="http://schemas.microsoft.com/office/drawing/2014/main" id="{2BC9F252-D271-4772-84F8-D4C6EC86B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F6A6C3-C16E-4CAB-96FE-82DB4F2B25DA}"/>
              </a:ext>
            </a:extLst>
          </p:cNvPr>
          <p:cNvSpPr>
            <a:spLocks noGrp="1"/>
          </p:cNvSpPr>
          <p:nvPr>
            <p:ph type="sldNum" sz="quarter" idx="12"/>
          </p:nvPr>
        </p:nvSpPr>
        <p:spPr/>
        <p:txBody>
          <a:bodyPr/>
          <a:lstStyle/>
          <a:p>
            <a:fld id="{C530AD24-6F2C-4035-B32E-AB5AF4F4383B}" type="slidenum">
              <a:rPr lang="en-IN" smtClean="0"/>
              <a:t>‹#›</a:t>
            </a:fld>
            <a:endParaRPr lang="en-IN"/>
          </a:p>
        </p:txBody>
      </p:sp>
    </p:spTree>
    <p:extLst>
      <p:ext uri="{BB962C8B-B14F-4D97-AF65-F5344CB8AC3E}">
        <p14:creationId xmlns:p14="http://schemas.microsoft.com/office/powerpoint/2010/main" val="356833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F52B-A903-465E-A2D2-EC4E46EAC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44BE5D-F868-44E3-9D6C-4EC65303D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5EEB6-C443-482B-8456-AD1635904BB9}"/>
              </a:ext>
            </a:extLst>
          </p:cNvPr>
          <p:cNvSpPr>
            <a:spLocks noGrp="1"/>
          </p:cNvSpPr>
          <p:nvPr>
            <p:ph type="dt" sz="half" idx="10"/>
          </p:nvPr>
        </p:nvSpPr>
        <p:spPr/>
        <p:txBody>
          <a:bodyPr/>
          <a:lstStyle/>
          <a:p>
            <a:fld id="{8AB43C0A-7F58-48FC-AD70-F440AF1A2142}" type="datetimeFigureOut">
              <a:rPr lang="en-IN" smtClean="0"/>
              <a:t>09-09-2020</a:t>
            </a:fld>
            <a:endParaRPr lang="en-IN"/>
          </a:p>
        </p:txBody>
      </p:sp>
      <p:sp>
        <p:nvSpPr>
          <p:cNvPr id="5" name="Footer Placeholder 4">
            <a:extLst>
              <a:ext uri="{FF2B5EF4-FFF2-40B4-BE49-F238E27FC236}">
                <a16:creationId xmlns:a16="http://schemas.microsoft.com/office/drawing/2014/main" id="{2395B437-4C34-49CE-8215-154A65988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2E115-C85A-408B-A072-7485F6FED54D}"/>
              </a:ext>
            </a:extLst>
          </p:cNvPr>
          <p:cNvSpPr>
            <a:spLocks noGrp="1"/>
          </p:cNvSpPr>
          <p:nvPr>
            <p:ph type="sldNum" sz="quarter" idx="12"/>
          </p:nvPr>
        </p:nvSpPr>
        <p:spPr/>
        <p:txBody>
          <a:bodyPr/>
          <a:lstStyle/>
          <a:p>
            <a:fld id="{C530AD24-6F2C-4035-B32E-AB5AF4F4383B}" type="slidenum">
              <a:rPr lang="en-IN" smtClean="0"/>
              <a:t>‹#›</a:t>
            </a:fld>
            <a:endParaRPr lang="en-IN"/>
          </a:p>
        </p:txBody>
      </p:sp>
    </p:spTree>
    <p:extLst>
      <p:ext uri="{BB962C8B-B14F-4D97-AF65-F5344CB8AC3E}">
        <p14:creationId xmlns:p14="http://schemas.microsoft.com/office/powerpoint/2010/main" val="3982632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D6CA-7F1C-4B20-B1A6-D40A0D57E9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E854D9-BA05-4B57-966D-088E3D000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54B4AD-8B26-4B69-B1FC-086C8384D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980D31-90B4-467E-A27D-37AA6CC35BCE}"/>
              </a:ext>
            </a:extLst>
          </p:cNvPr>
          <p:cNvSpPr>
            <a:spLocks noGrp="1"/>
          </p:cNvSpPr>
          <p:nvPr>
            <p:ph type="dt" sz="half" idx="10"/>
          </p:nvPr>
        </p:nvSpPr>
        <p:spPr/>
        <p:txBody>
          <a:bodyPr/>
          <a:lstStyle/>
          <a:p>
            <a:fld id="{8AB43C0A-7F58-48FC-AD70-F440AF1A2142}" type="datetimeFigureOut">
              <a:rPr lang="en-IN" smtClean="0"/>
              <a:t>09-09-2020</a:t>
            </a:fld>
            <a:endParaRPr lang="en-IN"/>
          </a:p>
        </p:txBody>
      </p:sp>
      <p:sp>
        <p:nvSpPr>
          <p:cNvPr id="6" name="Footer Placeholder 5">
            <a:extLst>
              <a:ext uri="{FF2B5EF4-FFF2-40B4-BE49-F238E27FC236}">
                <a16:creationId xmlns:a16="http://schemas.microsoft.com/office/drawing/2014/main" id="{0861DAFB-4C1D-494E-9818-D63A4AF39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867464-FF59-4DEA-A9F0-2D6A12E861D0}"/>
              </a:ext>
            </a:extLst>
          </p:cNvPr>
          <p:cNvSpPr>
            <a:spLocks noGrp="1"/>
          </p:cNvSpPr>
          <p:nvPr>
            <p:ph type="sldNum" sz="quarter" idx="12"/>
          </p:nvPr>
        </p:nvSpPr>
        <p:spPr/>
        <p:txBody>
          <a:bodyPr/>
          <a:lstStyle/>
          <a:p>
            <a:fld id="{C530AD24-6F2C-4035-B32E-AB5AF4F4383B}" type="slidenum">
              <a:rPr lang="en-IN" smtClean="0"/>
              <a:t>‹#›</a:t>
            </a:fld>
            <a:endParaRPr lang="en-IN"/>
          </a:p>
        </p:txBody>
      </p:sp>
    </p:spTree>
    <p:extLst>
      <p:ext uri="{BB962C8B-B14F-4D97-AF65-F5344CB8AC3E}">
        <p14:creationId xmlns:p14="http://schemas.microsoft.com/office/powerpoint/2010/main" val="86776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0C58-B10E-466C-8EF6-CAE9A53A77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16ACB6-30A0-4453-86F4-F998506D96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88D4F5-6589-4DC5-AB5C-8B4DE5464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87DF52-CE19-4C9B-BE99-60A2FB0D8D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87259F-7EF0-46CC-93B9-61F74F7A03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3F74DA-26E3-421E-8D9C-5FE56DB4DCBD}"/>
              </a:ext>
            </a:extLst>
          </p:cNvPr>
          <p:cNvSpPr>
            <a:spLocks noGrp="1"/>
          </p:cNvSpPr>
          <p:nvPr>
            <p:ph type="dt" sz="half" idx="10"/>
          </p:nvPr>
        </p:nvSpPr>
        <p:spPr/>
        <p:txBody>
          <a:bodyPr/>
          <a:lstStyle/>
          <a:p>
            <a:fld id="{8AB43C0A-7F58-48FC-AD70-F440AF1A2142}" type="datetimeFigureOut">
              <a:rPr lang="en-IN" smtClean="0"/>
              <a:t>09-09-2020</a:t>
            </a:fld>
            <a:endParaRPr lang="en-IN"/>
          </a:p>
        </p:txBody>
      </p:sp>
      <p:sp>
        <p:nvSpPr>
          <p:cNvPr id="8" name="Footer Placeholder 7">
            <a:extLst>
              <a:ext uri="{FF2B5EF4-FFF2-40B4-BE49-F238E27FC236}">
                <a16:creationId xmlns:a16="http://schemas.microsoft.com/office/drawing/2014/main" id="{42B597AF-9DFB-4C72-A3FF-8023C39FCB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1A4BD3-E4AF-48AE-AA48-E33437D22651}"/>
              </a:ext>
            </a:extLst>
          </p:cNvPr>
          <p:cNvSpPr>
            <a:spLocks noGrp="1"/>
          </p:cNvSpPr>
          <p:nvPr>
            <p:ph type="sldNum" sz="quarter" idx="12"/>
          </p:nvPr>
        </p:nvSpPr>
        <p:spPr/>
        <p:txBody>
          <a:bodyPr/>
          <a:lstStyle/>
          <a:p>
            <a:fld id="{C530AD24-6F2C-4035-B32E-AB5AF4F4383B}" type="slidenum">
              <a:rPr lang="en-IN" smtClean="0"/>
              <a:t>‹#›</a:t>
            </a:fld>
            <a:endParaRPr lang="en-IN"/>
          </a:p>
        </p:txBody>
      </p:sp>
    </p:spTree>
    <p:extLst>
      <p:ext uri="{BB962C8B-B14F-4D97-AF65-F5344CB8AC3E}">
        <p14:creationId xmlns:p14="http://schemas.microsoft.com/office/powerpoint/2010/main" val="362791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0324-5C9A-4C43-A231-EFF8A79467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3C6CB1-9087-43FC-AE49-03742AC1732E}"/>
              </a:ext>
            </a:extLst>
          </p:cNvPr>
          <p:cNvSpPr>
            <a:spLocks noGrp="1"/>
          </p:cNvSpPr>
          <p:nvPr>
            <p:ph type="dt" sz="half" idx="10"/>
          </p:nvPr>
        </p:nvSpPr>
        <p:spPr/>
        <p:txBody>
          <a:bodyPr/>
          <a:lstStyle/>
          <a:p>
            <a:fld id="{8AB43C0A-7F58-48FC-AD70-F440AF1A2142}" type="datetimeFigureOut">
              <a:rPr lang="en-IN" smtClean="0"/>
              <a:t>09-09-2020</a:t>
            </a:fld>
            <a:endParaRPr lang="en-IN"/>
          </a:p>
        </p:txBody>
      </p:sp>
      <p:sp>
        <p:nvSpPr>
          <p:cNvPr id="4" name="Footer Placeholder 3">
            <a:extLst>
              <a:ext uri="{FF2B5EF4-FFF2-40B4-BE49-F238E27FC236}">
                <a16:creationId xmlns:a16="http://schemas.microsoft.com/office/drawing/2014/main" id="{C93B98B3-4C4E-4EBE-A1C2-C62F74AB6D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B5D1CB-B890-401F-985B-092620C4BB56}"/>
              </a:ext>
            </a:extLst>
          </p:cNvPr>
          <p:cNvSpPr>
            <a:spLocks noGrp="1"/>
          </p:cNvSpPr>
          <p:nvPr>
            <p:ph type="sldNum" sz="quarter" idx="12"/>
          </p:nvPr>
        </p:nvSpPr>
        <p:spPr/>
        <p:txBody>
          <a:bodyPr/>
          <a:lstStyle/>
          <a:p>
            <a:fld id="{C530AD24-6F2C-4035-B32E-AB5AF4F4383B}" type="slidenum">
              <a:rPr lang="en-IN" smtClean="0"/>
              <a:t>‹#›</a:t>
            </a:fld>
            <a:endParaRPr lang="en-IN"/>
          </a:p>
        </p:txBody>
      </p:sp>
    </p:spTree>
    <p:extLst>
      <p:ext uri="{BB962C8B-B14F-4D97-AF65-F5344CB8AC3E}">
        <p14:creationId xmlns:p14="http://schemas.microsoft.com/office/powerpoint/2010/main" val="269610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71881-B3D6-4382-A666-867946173CDD}"/>
              </a:ext>
            </a:extLst>
          </p:cNvPr>
          <p:cNvSpPr>
            <a:spLocks noGrp="1"/>
          </p:cNvSpPr>
          <p:nvPr>
            <p:ph type="dt" sz="half" idx="10"/>
          </p:nvPr>
        </p:nvSpPr>
        <p:spPr/>
        <p:txBody>
          <a:bodyPr/>
          <a:lstStyle/>
          <a:p>
            <a:fld id="{8AB43C0A-7F58-48FC-AD70-F440AF1A2142}" type="datetimeFigureOut">
              <a:rPr lang="en-IN" smtClean="0"/>
              <a:t>09-09-2020</a:t>
            </a:fld>
            <a:endParaRPr lang="en-IN"/>
          </a:p>
        </p:txBody>
      </p:sp>
      <p:sp>
        <p:nvSpPr>
          <p:cNvPr id="3" name="Footer Placeholder 2">
            <a:extLst>
              <a:ext uri="{FF2B5EF4-FFF2-40B4-BE49-F238E27FC236}">
                <a16:creationId xmlns:a16="http://schemas.microsoft.com/office/drawing/2014/main" id="{4270EB53-FBBD-40B1-A926-252390838A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8FBB4F-A871-4844-9D89-C2981FDF49BB}"/>
              </a:ext>
            </a:extLst>
          </p:cNvPr>
          <p:cNvSpPr>
            <a:spLocks noGrp="1"/>
          </p:cNvSpPr>
          <p:nvPr>
            <p:ph type="sldNum" sz="quarter" idx="12"/>
          </p:nvPr>
        </p:nvSpPr>
        <p:spPr/>
        <p:txBody>
          <a:bodyPr/>
          <a:lstStyle/>
          <a:p>
            <a:fld id="{C530AD24-6F2C-4035-B32E-AB5AF4F4383B}" type="slidenum">
              <a:rPr lang="en-IN" smtClean="0"/>
              <a:t>‹#›</a:t>
            </a:fld>
            <a:endParaRPr lang="en-IN"/>
          </a:p>
        </p:txBody>
      </p:sp>
    </p:spTree>
    <p:extLst>
      <p:ext uri="{BB962C8B-B14F-4D97-AF65-F5344CB8AC3E}">
        <p14:creationId xmlns:p14="http://schemas.microsoft.com/office/powerpoint/2010/main" val="38053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163C-736D-453C-BC68-3A789BD9C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9F8E27-9102-4E8C-971D-7710E527E3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CA6D49-65C1-4896-876F-06348DB03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0349F3-860B-4CDD-9E37-C4F6F0B9B6D1}"/>
              </a:ext>
            </a:extLst>
          </p:cNvPr>
          <p:cNvSpPr>
            <a:spLocks noGrp="1"/>
          </p:cNvSpPr>
          <p:nvPr>
            <p:ph type="dt" sz="half" idx="10"/>
          </p:nvPr>
        </p:nvSpPr>
        <p:spPr/>
        <p:txBody>
          <a:bodyPr/>
          <a:lstStyle/>
          <a:p>
            <a:fld id="{8AB43C0A-7F58-48FC-AD70-F440AF1A2142}" type="datetimeFigureOut">
              <a:rPr lang="en-IN" smtClean="0"/>
              <a:t>09-09-2020</a:t>
            </a:fld>
            <a:endParaRPr lang="en-IN"/>
          </a:p>
        </p:txBody>
      </p:sp>
      <p:sp>
        <p:nvSpPr>
          <p:cNvPr id="6" name="Footer Placeholder 5">
            <a:extLst>
              <a:ext uri="{FF2B5EF4-FFF2-40B4-BE49-F238E27FC236}">
                <a16:creationId xmlns:a16="http://schemas.microsoft.com/office/drawing/2014/main" id="{18A50061-BD73-48C0-83B8-6424947479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6A951-D34C-4C67-A9AF-CD15075FF7E6}"/>
              </a:ext>
            </a:extLst>
          </p:cNvPr>
          <p:cNvSpPr>
            <a:spLocks noGrp="1"/>
          </p:cNvSpPr>
          <p:nvPr>
            <p:ph type="sldNum" sz="quarter" idx="12"/>
          </p:nvPr>
        </p:nvSpPr>
        <p:spPr/>
        <p:txBody>
          <a:bodyPr/>
          <a:lstStyle/>
          <a:p>
            <a:fld id="{C530AD24-6F2C-4035-B32E-AB5AF4F4383B}" type="slidenum">
              <a:rPr lang="en-IN" smtClean="0"/>
              <a:t>‹#›</a:t>
            </a:fld>
            <a:endParaRPr lang="en-IN"/>
          </a:p>
        </p:txBody>
      </p:sp>
    </p:spTree>
    <p:extLst>
      <p:ext uri="{BB962C8B-B14F-4D97-AF65-F5344CB8AC3E}">
        <p14:creationId xmlns:p14="http://schemas.microsoft.com/office/powerpoint/2010/main" val="428021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E918-F827-4F33-8BE8-5E7FBF0B9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159342-7E72-41CC-8CDE-5D62567D31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C5B27B-4C0A-4E6F-9D20-F1586660F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75C69-3F7C-4C55-8B78-663DA9FA3599}"/>
              </a:ext>
            </a:extLst>
          </p:cNvPr>
          <p:cNvSpPr>
            <a:spLocks noGrp="1"/>
          </p:cNvSpPr>
          <p:nvPr>
            <p:ph type="dt" sz="half" idx="10"/>
          </p:nvPr>
        </p:nvSpPr>
        <p:spPr/>
        <p:txBody>
          <a:bodyPr/>
          <a:lstStyle/>
          <a:p>
            <a:fld id="{8AB43C0A-7F58-48FC-AD70-F440AF1A2142}" type="datetimeFigureOut">
              <a:rPr lang="en-IN" smtClean="0"/>
              <a:t>09-09-2020</a:t>
            </a:fld>
            <a:endParaRPr lang="en-IN"/>
          </a:p>
        </p:txBody>
      </p:sp>
      <p:sp>
        <p:nvSpPr>
          <p:cNvPr id="6" name="Footer Placeholder 5">
            <a:extLst>
              <a:ext uri="{FF2B5EF4-FFF2-40B4-BE49-F238E27FC236}">
                <a16:creationId xmlns:a16="http://schemas.microsoft.com/office/drawing/2014/main" id="{665A2F89-976B-4934-901E-435760FBD2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295579-C134-4C31-8C3F-8E15EC525E45}"/>
              </a:ext>
            </a:extLst>
          </p:cNvPr>
          <p:cNvSpPr>
            <a:spLocks noGrp="1"/>
          </p:cNvSpPr>
          <p:nvPr>
            <p:ph type="sldNum" sz="quarter" idx="12"/>
          </p:nvPr>
        </p:nvSpPr>
        <p:spPr/>
        <p:txBody>
          <a:bodyPr/>
          <a:lstStyle/>
          <a:p>
            <a:fld id="{C530AD24-6F2C-4035-B32E-AB5AF4F4383B}" type="slidenum">
              <a:rPr lang="en-IN" smtClean="0"/>
              <a:t>‹#›</a:t>
            </a:fld>
            <a:endParaRPr lang="en-IN"/>
          </a:p>
        </p:txBody>
      </p:sp>
    </p:spTree>
    <p:extLst>
      <p:ext uri="{BB962C8B-B14F-4D97-AF65-F5344CB8AC3E}">
        <p14:creationId xmlns:p14="http://schemas.microsoft.com/office/powerpoint/2010/main" val="236770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3F8152-AD24-46BA-AC01-335F8757F5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9AA45F-9D10-4E33-B111-F75A78A72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DA6666-A5B0-4043-A8C6-1F5111FA6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43C0A-7F58-48FC-AD70-F440AF1A2142}" type="datetimeFigureOut">
              <a:rPr lang="en-IN" smtClean="0"/>
              <a:t>09-09-2020</a:t>
            </a:fld>
            <a:endParaRPr lang="en-IN"/>
          </a:p>
        </p:txBody>
      </p:sp>
      <p:sp>
        <p:nvSpPr>
          <p:cNvPr id="5" name="Footer Placeholder 4">
            <a:extLst>
              <a:ext uri="{FF2B5EF4-FFF2-40B4-BE49-F238E27FC236}">
                <a16:creationId xmlns:a16="http://schemas.microsoft.com/office/drawing/2014/main" id="{F17431FE-5E4C-4762-BAEC-7276F8256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C24BDF-1D29-45BF-8BEA-9E7F91830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0AD24-6F2C-4035-B32E-AB5AF4F4383B}" type="slidenum">
              <a:rPr lang="en-IN" smtClean="0"/>
              <a:t>‹#›</a:t>
            </a:fld>
            <a:endParaRPr lang="en-IN"/>
          </a:p>
        </p:txBody>
      </p:sp>
    </p:spTree>
    <p:extLst>
      <p:ext uri="{BB962C8B-B14F-4D97-AF65-F5344CB8AC3E}">
        <p14:creationId xmlns:p14="http://schemas.microsoft.com/office/powerpoint/2010/main" val="524132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news.stanford.edu/features/2015/decisions/group-dynamic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time_continue=1&amp;v=ISk64bJ35yM&amp;feature=emb_log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6BBE-8E8C-46FC-AF9F-445B18835C07}"/>
              </a:ext>
            </a:extLst>
          </p:cNvPr>
          <p:cNvSpPr>
            <a:spLocks noGrp="1"/>
          </p:cNvSpPr>
          <p:nvPr>
            <p:ph type="ctrTitle"/>
          </p:nvPr>
        </p:nvSpPr>
        <p:spPr/>
        <p:txBody>
          <a:bodyPr/>
          <a:lstStyle/>
          <a:p>
            <a:r>
              <a:rPr lang="en-IN" dirty="0"/>
              <a:t>Fundamentals of Management</a:t>
            </a:r>
          </a:p>
        </p:txBody>
      </p:sp>
      <p:sp>
        <p:nvSpPr>
          <p:cNvPr id="3" name="Subtitle 2">
            <a:extLst>
              <a:ext uri="{FF2B5EF4-FFF2-40B4-BE49-F238E27FC236}">
                <a16:creationId xmlns:a16="http://schemas.microsoft.com/office/drawing/2014/main" id="{1B9AD45F-145D-46BA-BA2A-C095617B4A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2942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643C-73CE-4BFA-B002-FA26639490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9E8E54-9593-420E-BC78-4CD6CAE73437}"/>
              </a:ext>
            </a:extLst>
          </p:cNvPr>
          <p:cNvSpPr>
            <a:spLocks noGrp="1"/>
          </p:cNvSpPr>
          <p:nvPr>
            <p:ph idx="1"/>
          </p:nvPr>
        </p:nvSpPr>
        <p:spPr/>
        <p:txBody>
          <a:bodyPr>
            <a:normAutofit fontScale="77500" lnSpcReduction="20000"/>
          </a:bodyPr>
          <a:lstStyle/>
          <a:p>
            <a:pPr algn="just">
              <a:lnSpc>
                <a:spcPct val="115000"/>
              </a:lnSpc>
              <a:spcAft>
                <a:spcPts val="1000"/>
              </a:spcAft>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Positive impacts of this principle: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No misuse of authority.</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Helps to complete job effectively and efficiently.</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Individuals can be held accountable.</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Systematized and effective achievement of organizational objectives.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Consequences of violation of this principle: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Misuse of authority.</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Responsibility can’t be discharged effectively.</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No one can be held accountable.</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Conflicts between management and employees.</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6714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A91C-EC6D-4A02-B131-E430DDFFEBA9}"/>
              </a:ext>
            </a:extLst>
          </p:cNvPr>
          <p:cNvSpPr>
            <a:spLocks noGrp="1"/>
          </p:cNvSpPr>
          <p:nvPr>
            <p:ph type="title"/>
          </p:nvPr>
        </p:nvSpPr>
        <p:spPr/>
        <p:txBody>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Accountability</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CDC6FB2-C68C-475A-B5FB-D7EE167E3CC7}"/>
              </a:ext>
            </a:extLst>
          </p:cNvPr>
          <p:cNvSpPr>
            <a:spLocks noGrp="1"/>
          </p:cNvSpPr>
          <p:nvPr>
            <p:ph idx="1"/>
          </p:nvPr>
        </p:nvSpPr>
        <p:spPr/>
        <p:txBody>
          <a:bodyPr>
            <a:normAutofit/>
          </a:bodyPr>
          <a:lstStyle/>
          <a:p>
            <a:pPr marL="0" indent="0" algn="just">
              <a:lnSpc>
                <a:spcPct val="115000"/>
              </a:lnSpc>
              <a:spcAft>
                <a:spcPts val="10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Every employee/manager is accountable for the job assigned to him. He is supposed to complete the job as per the expectations and inform his superior accordingly. Accountability is the liability created for the use of authority. It is the answerability for performance of the assigned duties.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Definition of Accountability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According, to McFarland, "accountability is the obligation of an individual to report formally to his superior about the work he has done to discharge the responsibility."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88820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8CD6-52D2-49F5-994C-18EEDC3F9B77}"/>
              </a:ext>
            </a:extLst>
          </p:cNvPr>
          <p:cNvSpPr>
            <a:spLocks noGrp="1"/>
          </p:cNvSpPr>
          <p:nvPr>
            <p:ph type="title"/>
          </p:nvPr>
        </p:nvSpPr>
        <p:spPr/>
        <p:txBody>
          <a:bodyPr/>
          <a:lstStyle/>
          <a:p>
            <a:r>
              <a:rPr lang="en-IN" dirty="0"/>
              <a:t>Management Theory</a:t>
            </a:r>
            <a:br>
              <a:rPr lang="en-IN" dirty="0"/>
            </a:br>
            <a:endParaRPr lang="en-IN" dirty="0"/>
          </a:p>
        </p:txBody>
      </p:sp>
      <p:sp>
        <p:nvSpPr>
          <p:cNvPr id="3" name="Content Placeholder 2">
            <a:extLst>
              <a:ext uri="{FF2B5EF4-FFF2-40B4-BE49-F238E27FC236}">
                <a16:creationId xmlns:a16="http://schemas.microsoft.com/office/drawing/2014/main" id="{20856FFA-6162-4F60-86E5-FCC6DF7CF61B}"/>
              </a:ext>
            </a:extLst>
          </p:cNvPr>
          <p:cNvSpPr>
            <a:spLocks noGrp="1"/>
          </p:cNvSpPr>
          <p:nvPr>
            <p:ph idx="1"/>
          </p:nvPr>
        </p:nvSpPr>
        <p:spPr/>
        <p:txBody>
          <a:bodyPr>
            <a:normAutofit/>
          </a:bodyPr>
          <a:lstStyle/>
          <a:p>
            <a:endParaRPr lang="en-IN" sz="2000" dirty="0"/>
          </a:p>
          <a:p>
            <a:r>
              <a:rPr lang="en-IN" sz="2000" dirty="0"/>
              <a:t>Classical Approach — F. W. Taylor (Scientific Principles of Management)</a:t>
            </a:r>
          </a:p>
          <a:p>
            <a:endParaRPr lang="en-IN" sz="2000" dirty="0"/>
          </a:p>
          <a:p>
            <a:r>
              <a:rPr lang="en-IN" sz="2000" dirty="0"/>
              <a:t>Henri Fayol’s Principles of Management</a:t>
            </a:r>
          </a:p>
          <a:p>
            <a:endParaRPr lang="en-IN" sz="2000" dirty="0"/>
          </a:p>
          <a:p>
            <a:r>
              <a:rPr lang="en-IN" sz="2000" dirty="0"/>
              <a:t>Max Weber Bureaucracy Theory (not to be covered for test 1)</a:t>
            </a:r>
          </a:p>
          <a:p>
            <a:endParaRPr lang="en-IN" sz="2000" dirty="0"/>
          </a:p>
          <a:p>
            <a:r>
              <a:rPr lang="en-IN" sz="2000" dirty="0" err="1"/>
              <a:t>Behavioral</a:t>
            </a:r>
            <a:r>
              <a:rPr lang="en-IN" sz="2000" dirty="0"/>
              <a:t> Approach (</a:t>
            </a:r>
            <a:r>
              <a:rPr lang="en-IN" sz="2000" dirty="0" err="1"/>
              <a:t>Hawthrone</a:t>
            </a:r>
            <a:r>
              <a:rPr lang="en-IN" sz="2000" dirty="0"/>
              <a:t> Experiment and McGregor’s theory X and Y)</a:t>
            </a:r>
          </a:p>
          <a:p>
            <a:endParaRPr lang="en-IN" sz="2000" dirty="0"/>
          </a:p>
          <a:p>
            <a:r>
              <a:rPr lang="en-IN" sz="2000" dirty="0"/>
              <a:t>Contemporary Approach (</a:t>
            </a:r>
            <a:r>
              <a:rPr lang="en-IN" sz="2000" dirty="0" err="1"/>
              <a:t>Ouchi’s</a:t>
            </a:r>
            <a:r>
              <a:rPr lang="en-IN" sz="2000" dirty="0"/>
              <a:t> Z Theory and Contingency Management)</a:t>
            </a:r>
          </a:p>
          <a:p>
            <a:endParaRPr lang="en-IN" sz="2000" dirty="0"/>
          </a:p>
          <a:p>
            <a:endParaRPr lang="en-IN" sz="2000" dirty="0"/>
          </a:p>
        </p:txBody>
      </p:sp>
    </p:spTree>
    <p:extLst>
      <p:ext uri="{BB962C8B-B14F-4D97-AF65-F5344CB8AC3E}">
        <p14:creationId xmlns:p14="http://schemas.microsoft.com/office/powerpoint/2010/main" val="302173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AF5C-6033-4D81-AC06-820D87E2BA26}"/>
              </a:ext>
            </a:extLst>
          </p:cNvPr>
          <p:cNvSpPr>
            <a:spLocks noGrp="1"/>
          </p:cNvSpPr>
          <p:nvPr>
            <p:ph type="title"/>
          </p:nvPr>
        </p:nvSpPr>
        <p:spPr/>
        <p:txBody>
          <a:bodyPr>
            <a:normAutofit/>
          </a:bodyPr>
          <a:lstStyle/>
          <a:p>
            <a:r>
              <a:rPr lang="en-US" sz="4000" dirty="0"/>
              <a:t>Scientific Principles of Management by F. W. Taylor</a:t>
            </a:r>
            <a:endParaRPr lang="en-IN" sz="4000" dirty="0"/>
          </a:p>
        </p:txBody>
      </p:sp>
      <p:sp>
        <p:nvSpPr>
          <p:cNvPr id="3" name="Content Placeholder 2">
            <a:extLst>
              <a:ext uri="{FF2B5EF4-FFF2-40B4-BE49-F238E27FC236}">
                <a16:creationId xmlns:a16="http://schemas.microsoft.com/office/drawing/2014/main" id="{B3ED9081-E69A-4F51-AA41-9A0DADE320E7}"/>
              </a:ext>
            </a:extLst>
          </p:cNvPr>
          <p:cNvSpPr>
            <a:spLocks noGrp="1"/>
          </p:cNvSpPr>
          <p:nvPr>
            <p:ph idx="1"/>
          </p:nvPr>
        </p:nvSpPr>
        <p:spPr/>
        <p:txBody>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 summed up his approach in these 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Science, not rule of thumb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Harmony, not discord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Co-operation, not individualism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Maximum output, in place of restricted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development of each man to his greatest efficiency and prosperity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01389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05B1-257A-4BEA-9277-91857BFC1AF5}"/>
              </a:ext>
            </a:extLst>
          </p:cNvPr>
          <p:cNvSpPr>
            <a:spLocks noGrp="1"/>
          </p:cNvSpPr>
          <p:nvPr>
            <p:ph type="title"/>
          </p:nvPr>
        </p:nvSpPr>
        <p:spPr>
          <a:xfrm>
            <a:off x="838200" y="365125"/>
            <a:ext cx="10515600" cy="1171067"/>
          </a:xfrm>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techniques which Taylor regarded as its essential elements or features may be classified as under:</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4C8A01EA-0A10-42F1-A62A-11FF6D8C4DE6}"/>
              </a:ext>
            </a:extLst>
          </p:cNvPr>
          <p:cNvSpPr>
            <a:spLocks noGrp="1"/>
          </p:cNvSpPr>
          <p:nvPr>
            <p:ph idx="1"/>
          </p:nvPr>
        </p:nvSpPr>
        <p:spPr/>
        <p:txBody>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Scientific Task and Rate-setting, work improvement,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Planning the Task.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Vocational Selection and Training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Standardization (of working conditions, material equipment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Specialization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Mental Revolution.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6466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F7D8-0757-411D-90DA-7CE7B4A1F255}"/>
              </a:ext>
            </a:extLst>
          </p:cNvPr>
          <p:cNvSpPr>
            <a:spLocks noGrp="1"/>
          </p:cNvSpPr>
          <p:nvPr>
            <p:ph type="title"/>
          </p:nvPr>
        </p:nvSpPr>
        <p:spPr/>
        <p:txBody>
          <a:bodyPr/>
          <a:lstStyle/>
          <a:p>
            <a:r>
              <a:rPr lang="en-US" dirty="0"/>
              <a:t>Scientific Task and Rate-Setting (work study)</a:t>
            </a:r>
            <a:endParaRPr lang="en-IN" dirty="0"/>
          </a:p>
        </p:txBody>
      </p:sp>
      <p:sp>
        <p:nvSpPr>
          <p:cNvPr id="3" name="Content Placeholder 2">
            <a:extLst>
              <a:ext uri="{FF2B5EF4-FFF2-40B4-BE49-F238E27FC236}">
                <a16:creationId xmlns:a16="http://schemas.microsoft.com/office/drawing/2014/main" id="{147F06C5-B36A-43D4-83DF-4DAC80D2921D}"/>
              </a:ext>
            </a:extLst>
          </p:cNvPr>
          <p:cNvSpPr>
            <a:spLocks noGrp="1"/>
          </p:cNvSpPr>
          <p:nvPr>
            <p:ph idx="1"/>
          </p:nvPr>
        </p:nvSpPr>
        <p:spPr>
          <a:xfrm>
            <a:off x="838200" y="1499616"/>
            <a:ext cx="10515600" cy="4993259"/>
          </a:xfrm>
        </p:spPr>
        <p:txBody>
          <a:bodyPr>
            <a:normAutofit fontScale="70000" lnSpcReduction="20000"/>
          </a:bodyPr>
          <a:lstStyle/>
          <a:p>
            <a:pPr marL="45720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600" u="sng" dirty="0">
                <a:effectLst/>
                <a:latin typeface="Times New Roman" panose="02020603050405020304" pitchFamily="18" charset="0"/>
                <a:ea typeface="Calibri" panose="020F0502020204030204" pitchFamily="34" charset="0"/>
                <a:cs typeface="Times New Roman" panose="02020603050405020304" pitchFamily="18" charset="0"/>
              </a:rPr>
              <a:t>Methods Study: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The management should try to ensure that the plant is laid out in the best manner and is equipped with the best tools and machinery. The possibilities of eliminating or combining certain operations may be studied.</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2600" u="sng" dirty="0">
                <a:effectLst/>
                <a:latin typeface="Times New Roman" panose="02020603050405020304" pitchFamily="18" charset="0"/>
                <a:ea typeface="Calibri" panose="020F0502020204030204" pitchFamily="34" charset="0"/>
                <a:cs typeface="Times New Roman" panose="02020603050405020304" pitchFamily="18" charset="0"/>
              </a:rPr>
              <a:t>Motion Study: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It is a study of the movement, of an operator (or even of a machine) in performing an operation with the purpose of eliminating useless motions.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2600" u="sng" dirty="0">
                <a:effectLst/>
                <a:latin typeface="Times New Roman" panose="02020603050405020304" pitchFamily="18" charset="0"/>
                <a:ea typeface="Calibri" panose="020F0502020204030204" pitchFamily="34" charset="0"/>
                <a:cs typeface="Times New Roman" panose="02020603050405020304" pitchFamily="18" charset="0"/>
              </a:rPr>
              <a:t>Time Study (work measurement):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The basic purpose of time study is to determine the proper time for performing the operation. Such study may be conducted after the motion study. Both time study and motion study help in determining the best method of doing a job and the standard time allowed for it.</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(d) </a:t>
            </a:r>
            <a:r>
              <a:rPr lang="en-US" sz="2600" u="sng" dirty="0">
                <a:effectLst/>
                <a:latin typeface="Times New Roman" panose="02020603050405020304" pitchFamily="18" charset="0"/>
                <a:ea typeface="Calibri" panose="020F0502020204030204" pitchFamily="34" charset="0"/>
                <a:cs typeface="Times New Roman" panose="02020603050405020304" pitchFamily="18" charset="0"/>
              </a:rPr>
              <a:t>Fatigue Study: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If, a standard task is set without providing for measures to eliminate fatigue, it may either be beyond the workers or the workers may over strain themselves to attain it. It is necessary, therefore, to regulate the working hours and provide for rest pauses at scientifically determined intervals.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2600" u="sng" dirty="0">
                <a:effectLst/>
                <a:latin typeface="Times New Roman" panose="02020603050405020304" pitchFamily="18" charset="0"/>
                <a:ea typeface="Calibri" panose="020F0502020204030204" pitchFamily="34" charset="0"/>
                <a:cs typeface="Times New Roman" panose="02020603050405020304" pitchFamily="18" charset="0"/>
              </a:rPr>
              <a:t>Rate-setting: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Taylor recommended the differential piece wage system, under which workers performing the standard task within prescribed time are paid a much higher rate per unit than inefficient workers who are not able to come up to the standard set.</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4669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874E-713E-4CDC-B048-D795504F16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C51486-39BE-4E19-AB80-2CD231B15FC9}"/>
              </a:ext>
            </a:extLst>
          </p:cNvPr>
          <p:cNvSpPr>
            <a:spLocks noGrp="1"/>
          </p:cNvSpPr>
          <p:nvPr>
            <p:ph idx="1"/>
          </p:nvPr>
        </p:nvSpPr>
        <p:spPr/>
        <p:txBody>
          <a:bodyPr/>
          <a:lstStyle/>
          <a:p>
            <a:pPr algn="just">
              <a:lnSpc>
                <a:spcPct val="115000"/>
              </a:lnSpc>
              <a:spcAft>
                <a:spcPts val="1000"/>
              </a:spcAft>
            </a:pP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Planning the Task: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Having set the task which an average worker must strive to perform to get wages at the higher piece-rate, necessary steps have to be taken to plan the production thoroughly so that there is no bottle neck and the work goes on systematically.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Selection and Training: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Scientific Management requires a radical change in the methods and procedures of selecting workers. It is therefore necessary to entrust the task of selection to a central personnel department. The procedure of selection will also have to be systematized. Proper attention has also to be devoted to the training of the workers in the correct methods of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92574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D363-071F-4D22-B763-3DA9906D44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88786C-11F0-4E85-A506-A730242FF9B3}"/>
              </a:ext>
            </a:extLst>
          </p:cNvPr>
          <p:cNvSpPr>
            <a:spLocks noGrp="1"/>
          </p:cNvSpPr>
          <p:nvPr>
            <p:ph idx="1"/>
          </p:nvPr>
        </p:nvSpPr>
        <p:spPr/>
        <p:txBody>
          <a:bodyPr>
            <a:normAutofit lnSpcReduction="10000"/>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Standardization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Standardization may be introduced in respect of the following: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Tools and equipment: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By standardization is meant the process of bringing about uniformity. The management must select and store standard tools and implements which will be nearly the best or the best of their kind.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Speed: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 is usually an optimum speed for every machine. If it is exceeded, it is likely to result in damage to machinery.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Conditions of Work: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attain standard performance, the maintenance of standard conditions of ventilation, heating, cooling, humidity, floor space, safety etc., is very essential.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Materials: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efficiency of a worker depends on the quality of materials and the method of handling materials.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607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B37E-EC8C-49A6-BA5F-77FBB9B4D9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350A26B-D78A-4BC6-AF87-4444DEB92E89}"/>
              </a:ext>
            </a:extLst>
          </p:cNvPr>
          <p:cNvSpPr>
            <a:spLocks noGrp="1"/>
          </p:cNvSpPr>
          <p:nvPr>
            <p:ph idx="1"/>
          </p:nvPr>
        </p:nvSpPr>
        <p:spPr/>
        <p:txBody>
          <a:bodyPr>
            <a:normAutofit fontScale="92500" lnSpcReduction="1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Specialization: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Scientific management will not be complete without the introduction of specialization. Under this plan, the two functions of 'planning' and 'doing' are separated in the organization of the plant. The `functional foremen' are specialists who join their heads to give thought to the planning of the performance of operations in the workshop. Taylor suggested eight functional foremen under his scheme of functional foremanship.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Route Clerk:</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lay down the sequence of operations and instruct the workers concerned about it.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Instruction Card Clerk:</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prepare detailed instructions regarding different aspects of work.</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Time and Cost Clerk</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send all information relating to their pay to the workers and to secure proper returns of work from them.</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 </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Shop Disciplinarian: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deal with cases of breach of discipline and absenteeism.</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Gang Boss: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assemble and set up tools and machines and to teach the workers to make all their personal motions in the quickest and best way.</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Speed Boss</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ensure that machines are run at their best speeds and proper tools are used by the workers.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 </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Repair Boss</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ensure that each worker keeps his machine in good order and maintains cleanliness around him and his machines.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Inspector</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show to the worker how to do the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561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1923-1F98-40AD-BFB6-CCDDE8E227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C0866B-0482-4C39-918F-5983B9761482}"/>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Mental Revolution: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present, industry is divided into two groups – management and labor. The major problem between these two groups is the division of surplus. The management wants the maximum possible share of the surplus as profit; the workers want, as large share in the form of wages. Taylor has in mind the enormous gain that arises from higher productivity. Such gains can be shared both by the management and workers in the form of increased profits and increased wages.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8308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4BBB-B012-4C13-9528-CBFD06777B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2EB350-399B-417E-8F45-42BE4585E93C}"/>
              </a:ext>
            </a:extLst>
          </p:cNvPr>
          <p:cNvSpPr>
            <a:spLocks noGrp="1"/>
          </p:cNvSpPr>
          <p:nvPr>
            <p:ph idx="1"/>
          </p:nvPr>
        </p:nvSpPr>
        <p:spPr/>
        <p:txBody>
          <a:bodyPr>
            <a:normAutofit lnSpcReduction="10000"/>
          </a:bodyPr>
          <a:lstStyle/>
          <a:p>
            <a:pPr algn="just"/>
            <a:r>
              <a:rPr lang="en-US"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According to Peter Drucker, "Management is a multi-purpose organ that manages business and manages managers and manages workers and work.“</a:t>
            </a:r>
          </a:p>
          <a:p>
            <a:pPr algn="just"/>
            <a:r>
              <a:rPr lang="en-US"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In simple words, "Management is the art of getting things done through people."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rPr>
              <a:t>The organization resources consist of </a:t>
            </a:r>
            <a:r>
              <a:rPr lang="en-US" dirty="0">
                <a:solidFill>
                  <a:srgbClr val="00B050"/>
                </a:solidFill>
                <a:effectLst/>
                <a:latin typeface="Times New Roman" panose="02020603050405020304" pitchFamily="18" charset="0"/>
                <a:ea typeface="Calibri" panose="020F0502020204030204" pitchFamily="34" charset="0"/>
              </a:rPr>
              <a:t>five M’s —</a:t>
            </a:r>
          </a:p>
          <a:p>
            <a:pPr lvl="1" algn="just"/>
            <a:r>
              <a:rPr lang="en-US" sz="2800" dirty="0">
                <a:solidFill>
                  <a:srgbClr val="00B050"/>
                </a:solidFill>
                <a:effectLst/>
                <a:latin typeface="Times New Roman" panose="02020603050405020304" pitchFamily="18" charset="0"/>
                <a:ea typeface="Calibri" panose="020F0502020204030204" pitchFamily="34" charset="0"/>
              </a:rPr>
              <a:t> Man, </a:t>
            </a:r>
          </a:p>
          <a:p>
            <a:pPr lvl="1" algn="just"/>
            <a:r>
              <a:rPr lang="en-US" sz="2800" dirty="0">
                <a:solidFill>
                  <a:srgbClr val="00B050"/>
                </a:solidFill>
                <a:effectLst/>
                <a:latin typeface="Times New Roman" panose="02020603050405020304" pitchFamily="18" charset="0"/>
                <a:ea typeface="Calibri" panose="020F0502020204030204" pitchFamily="34" charset="0"/>
              </a:rPr>
              <a:t>Material,</a:t>
            </a:r>
          </a:p>
          <a:p>
            <a:pPr lvl="1" algn="just"/>
            <a:r>
              <a:rPr lang="en-US" sz="2800" dirty="0">
                <a:solidFill>
                  <a:srgbClr val="00B050"/>
                </a:solidFill>
                <a:effectLst/>
                <a:latin typeface="Times New Roman" panose="02020603050405020304" pitchFamily="18" charset="0"/>
                <a:ea typeface="Calibri" panose="020F0502020204030204" pitchFamily="34" charset="0"/>
              </a:rPr>
              <a:t> Money, </a:t>
            </a:r>
            <a:endParaRPr lang="en-US" sz="2800" dirty="0">
              <a:solidFill>
                <a:srgbClr val="00B050"/>
              </a:solidFill>
              <a:latin typeface="Times New Roman" panose="02020603050405020304" pitchFamily="18" charset="0"/>
              <a:ea typeface="Calibri" panose="020F0502020204030204" pitchFamily="34" charset="0"/>
            </a:endParaRPr>
          </a:p>
          <a:p>
            <a:pPr lvl="1" algn="just"/>
            <a:r>
              <a:rPr lang="en-US" sz="2800" dirty="0">
                <a:solidFill>
                  <a:srgbClr val="00B050"/>
                </a:solidFill>
                <a:effectLst/>
                <a:latin typeface="Times New Roman" panose="02020603050405020304" pitchFamily="18" charset="0"/>
                <a:ea typeface="Calibri" panose="020F0502020204030204" pitchFamily="34" charset="0"/>
              </a:rPr>
              <a:t>Machine </a:t>
            </a:r>
          </a:p>
          <a:p>
            <a:pPr lvl="1" algn="just"/>
            <a:r>
              <a:rPr lang="en-US" sz="2800" dirty="0">
                <a:solidFill>
                  <a:srgbClr val="00B050"/>
                </a:solidFill>
                <a:effectLst/>
                <a:latin typeface="Times New Roman" panose="02020603050405020304" pitchFamily="18" charset="0"/>
                <a:ea typeface="Calibri" panose="020F0502020204030204" pitchFamily="34" charset="0"/>
              </a:rPr>
              <a:t> Methods. </a:t>
            </a:r>
          </a:p>
          <a:p>
            <a:pPr algn="just"/>
            <a:r>
              <a:rPr lang="en-US" sz="3200" dirty="0">
                <a:solidFill>
                  <a:srgbClr val="00B050"/>
                </a:solidFill>
                <a:latin typeface="Times New Roman" panose="02020603050405020304" pitchFamily="18" charset="0"/>
              </a:rPr>
              <a:t>5Ms are to be managed effectively and efficiently</a:t>
            </a:r>
            <a:endParaRPr lang="en-IN" sz="3200" dirty="0"/>
          </a:p>
        </p:txBody>
      </p:sp>
    </p:spTree>
    <p:extLst>
      <p:ext uri="{BB962C8B-B14F-4D97-AF65-F5344CB8AC3E}">
        <p14:creationId xmlns:p14="http://schemas.microsoft.com/office/powerpoint/2010/main" val="256436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4FCA-2AA4-4B8B-8E64-44E329C31A0E}"/>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Critiques of Taylor</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D1EAE50-D67B-4FB3-B5CB-389223CEE538}"/>
              </a:ext>
            </a:extLst>
          </p:cNvPr>
          <p:cNvSpPr>
            <a:spLocks noGrp="1"/>
          </p:cNvSpPr>
          <p:nvPr>
            <p:ph idx="1"/>
          </p:nvPr>
        </p:nvSpPr>
        <p:spPr/>
        <p:txBody>
          <a:bodyPr>
            <a:normAutofit fontScale="92500"/>
          </a:bodyPr>
          <a:lstStyle/>
          <a:p>
            <a:pPr marL="342900" indent="-342900" algn="just">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Taylor promoted the idea that there is "one right way" to do something. This approach is at odds with the current approaches. Taylor’s approach promotes tightly controlled procedures and environment and provides no flexibility to the employees. Rigid, rules-driven organizations really struggle to adapt in rapidly changing environment.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Taylor breaks tasks down into tiny steps, and focuses on how each person can do his or her specific series of steps best. Modern methodologies prefer to examine work systems more holistically in order to evaluate efficiency and maximize productivity. The extreme specialization that Taylorism promotes is contrary to modern ideals of how to provide a motivating and satisfying workplace.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Taylor’s approach separates manual from mental work, modern productivity enhancement practices seek to incorporate worker's ideas, experience and knowledge into best practice.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Scientific management in its pure form focuses too much on the mechanics, and fails to value the people side of work, whereby motivation and workplace satisfaction are key elements in an efficient and productive organization.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3100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847B-C39F-41FD-BCD9-764951C9AE60}"/>
              </a:ext>
            </a:extLst>
          </p:cNvPr>
          <p:cNvSpPr>
            <a:spLocks noGrp="1"/>
          </p:cNvSpPr>
          <p:nvPr>
            <p:ph type="title"/>
          </p:nvPr>
        </p:nvSpPr>
        <p:spPr/>
        <p:txBody>
          <a:bodyPr/>
          <a:lstStyle/>
          <a:p>
            <a:r>
              <a:rPr lang="en-IN" dirty="0"/>
              <a:t>Henry Fayol’s principles of management</a:t>
            </a:r>
          </a:p>
        </p:txBody>
      </p:sp>
      <p:sp>
        <p:nvSpPr>
          <p:cNvPr id="3" name="Content Placeholder 2">
            <a:extLst>
              <a:ext uri="{FF2B5EF4-FFF2-40B4-BE49-F238E27FC236}">
                <a16:creationId xmlns:a16="http://schemas.microsoft.com/office/drawing/2014/main" id="{D53F7D0F-E87B-4053-BE8F-A04ABE23C861}"/>
              </a:ext>
            </a:extLst>
          </p:cNvPr>
          <p:cNvSpPr>
            <a:spLocks noGrp="1"/>
          </p:cNvSpPr>
          <p:nvPr>
            <p:ph idx="1"/>
          </p:nvPr>
        </p:nvSpPr>
        <p:spPr>
          <a:xfrm>
            <a:off x="5897217" y="1737209"/>
            <a:ext cx="4171122" cy="4351338"/>
          </a:xfrm>
        </p:spPr>
        <p:txBody>
          <a:bodyPr>
            <a:normAutofit/>
          </a:bodyPr>
          <a:lstStyle/>
          <a:p>
            <a:pPr marL="514350" indent="-514350">
              <a:buFont typeface="+mj-lt"/>
              <a:buAutoNum type="arabicPeriod" startAt="10"/>
            </a:pPr>
            <a:r>
              <a:rPr lang="en-IN" dirty="0"/>
              <a:t>Order</a:t>
            </a:r>
          </a:p>
          <a:p>
            <a:pPr marL="514350" indent="-514350">
              <a:buFont typeface="+mj-lt"/>
              <a:buAutoNum type="arabicPeriod" startAt="10"/>
            </a:pPr>
            <a:r>
              <a:rPr lang="en-IN" dirty="0"/>
              <a:t>Equity</a:t>
            </a:r>
          </a:p>
          <a:p>
            <a:pPr marL="514350" indent="-514350">
              <a:buFont typeface="+mj-lt"/>
              <a:buAutoNum type="arabicPeriod" startAt="10"/>
            </a:pPr>
            <a:r>
              <a:rPr lang="en-IN" dirty="0"/>
              <a:t>Stability of tenure of personnel</a:t>
            </a:r>
          </a:p>
          <a:p>
            <a:pPr marL="514350" indent="-514350">
              <a:buFont typeface="+mj-lt"/>
              <a:buAutoNum type="arabicPeriod" startAt="10"/>
            </a:pPr>
            <a:r>
              <a:rPr lang="en-IN" dirty="0"/>
              <a:t>Initiative</a:t>
            </a:r>
          </a:p>
          <a:p>
            <a:pPr marL="514350" indent="-514350">
              <a:buFont typeface="+mj-lt"/>
              <a:buAutoNum type="arabicPeriod" startAt="10"/>
            </a:pPr>
            <a:r>
              <a:rPr lang="en-IN" dirty="0" err="1"/>
              <a:t>Espirit</a:t>
            </a:r>
            <a:r>
              <a:rPr lang="en-IN" dirty="0"/>
              <a:t> de corps</a:t>
            </a:r>
          </a:p>
        </p:txBody>
      </p:sp>
      <p:sp>
        <p:nvSpPr>
          <p:cNvPr id="4" name="Content Placeholder 2">
            <a:extLst>
              <a:ext uri="{FF2B5EF4-FFF2-40B4-BE49-F238E27FC236}">
                <a16:creationId xmlns:a16="http://schemas.microsoft.com/office/drawing/2014/main" id="{726B7A1A-3039-4777-93D1-129DC8E8BBA3}"/>
              </a:ext>
            </a:extLst>
          </p:cNvPr>
          <p:cNvSpPr txBox="1">
            <a:spLocks/>
          </p:cNvSpPr>
          <p:nvPr/>
        </p:nvSpPr>
        <p:spPr>
          <a:xfrm>
            <a:off x="980661" y="1737209"/>
            <a:ext cx="4171122"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IN" dirty="0"/>
              <a:t>Division of work</a:t>
            </a:r>
          </a:p>
          <a:p>
            <a:pPr marL="514350" indent="-514350">
              <a:buFont typeface="+mj-lt"/>
              <a:buAutoNum type="arabicPeriod"/>
            </a:pPr>
            <a:endParaRPr lang="en-IN" dirty="0"/>
          </a:p>
          <a:p>
            <a:pPr marL="514350" indent="-514350">
              <a:buFont typeface="+mj-lt"/>
              <a:buAutoNum type="arabicPeriod"/>
            </a:pPr>
            <a:r>
              <a:rPr lang="en-IN" dirty="0"/>
              <a:t>Authority</a:t>
            </a:r>
          </a:p>
          <a:p>
            <a:pPr marL="514350" indent="-514350">
              <a:buFont typeface="+mj-lt"/>
              <a:buAutoNum type="arabicPeriod"/>
            </a:pPr>
            <a:r>
              <a:rPr lang="en-IN" dirty="0"/>
              <a:t>Discipline</a:t>
            </a:r>
          </a:p>
          <a:p>
            <a:pPr marL="514350" indent="-514350">
              <a:buFont typeface="+mj-lt"/>
              <a:buAutoNum type="arabicPeriod"/>
            </a:pPr>
            <a:r>
              <a:rPr lang="en-IN" dirty="0"/>
              <a:t>Unity of command </a:t>
            </a:r>
          </a:p>
          <a:p>
            <a:pPr marL="514350" indent="-514350">
              <a:buFont typeface="+mj-lt"/>
              <a:buAutoNum type="arabicPeriod"/>
            </a:pPr>
            <a:r>
              <a:rPr lang="en-IN" dirty="0"/>
              <a:t>Unity of direction</a:t>
            </a:r>
          </a:p>
          <a:p>
            <a:pPr marL="514350" indent="-514350">
              <a:buFont typeface="+mj-lt"/>
              <a:buAutoNum type="arabicPeriod"/>
            </a:pPr>
            <a:r>
              <a:rPr lang="en-IN" dirty="0"/>
              <a:t>Subordination of individual interest to the general interest</a:t>
            </a:r>
          </a:p>
          <a:p>
            <a:pPr marL="514350" indent="-514350">
              <a:buFont typeface="+mj-lt"/>
              <a:buAutoNum type="arabicPeriod"/>
            </a:pPr>
            <a:r>
              <a:rPr lang="en-IN" dirty="0"/>
              <a:t>Remuneration</a:t>
            </a:r>
          </a:p>
          <a:p>
            <a:pPr marL="514350" indent="-514350">
              <a:buFont typeface="+mj-lt"/>
              <a:buAutoNum type="arabicPeriod"/>
            </a:pPr>
            <a:r>
              <a:rPr lang="en-IN" dirty="0"/>
              <a:t>Centralization</a:t>
            </a:r>
          </a:p>
          <a:p>
            <a:pPr marL="514350" indent="-514350">
              <a:buFont typeface="+mj-lt"/>
              <a:buAutoNum type="arabicPeriod"/>
            </a:pPr>
            <a:r>
              <a:rPr lang="en-IN" dirty="0"/>
              <a:t>Scalar chain</a:t>
            </a:r>
          </a:p>
        </p:txBody>
      </p:sp>
    </p:spTree>
    <p:extLst>
      <p:ext uri="{BB962C8B-B14F-4D97-AF65-F5344CB8AC3E}">
        <p14:creationId xmlns:p14="http://schemas.microsoft.com/office/powerpoint/2010/main" val="284944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847B-C39F-41FD-BCD9-764951C9AE60}"/>
              </a:ext>
            </a:extLst>
          </p:cNvPr>
          <p:cNvSpPr>
            <a:spLocks noGrp="1"/>
          </p:cNvSpPr>
          <p:nvPr>
            <p:ph type="title"/>
          </p:nvPr>
        </p:nvSpPr>
        <p:spPr/>
        <p:txBody>
          <a:bodyPr/>
          <a:lstStyle/>
          <a:p>
            <a:r>
              <a:rPr lang="en-IN" dirty="0"/>
              <a:t>Henry Fayol’s principles of management</a:t>
            </a:r>
          </a:p>
        </p:txBody>
      </p:sp>
      <p:sp>
        <p:nvSpPr>
          <p:cNvPr id="4" name="Content Placeholder 2">
            <a:extLst>
              <a:ext uri="{FF2B5EF4-FFF2-40B4-BE49-F238E27FC236}">
                <a16:creationId xmlns:a16="http://schemas.microsoft.com/office/drawing/2014/main" id="{726B7A1A-3039-4777-93D1-129DC8E8BBA3}"/>
              </a:ext>
            </a:extLst>
          </p:cNvPr>
          <p:cNvSpPr txBox="1">
            <a:spLocks/>
          </p:cNvSpPr>
          <p:nvPr/>
        </p:nvSpPr>
        <p:spPr>
          <a:xfrm>
            <a:off x="980660" y="1737209"/>
            <a:ext cx="9833113" cy="4351338"/>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IN" dirty="0"/>
              <a:t>Division of work</a:t>
            </a:r>
          </a:p>
          <a:p>
            <a:pPr lvl="1"/>
            <a:r>
              <a:rPr lang="en-US" sz="1800" dirty="0">
                <a:effectLst/>
                <a:latin typeface="Times New Roman" panose="02020603050405020304" pitchFamily="18" charset="0"/>
                <a:ea typeface="Calibri" panose="020F0502020204030204" pitchFamily="34" charset="0"/>
              </a:rPr>
              <a:t>Work should be divided among individuals and groups to ensure that effort and attention are focused on special portions of the task. </a:t>
            </a:r>
          </a:p>
          <a:p>
            <a:pPr lvl="1"/>
            <a:r>
              <a:rPr lang="en-US" sz="1800" dirty="0">
                <a:effectLst/>
                <a:latin typeface="Times New Roman" panose="02020603050405020304" pitchFamily="18" charset="0"/>
                <a:ea typeface="Calibri" panose="020F0502020204030204" pitchFamily="34" charset="0"/>
              </a:rPr>
              <a:t>When employees are specialized, output can increase because they become increasingly skilled and efficient</a:t>
            </a:r>
            <a:endParaRPr lang="en-IN" dirty="0"/>
          </a:p>
          <a:p>
            <a:pPr marL="514350" indent="-514350">
              <a:buFont typeface="+mj-lt"/>
              <a:buAutoNum type="arabicPeriod"/>
            </a:pPr>
            <a:r>
              <a:rPr lang="en-IN" dirty="0"/>
              <a:t>Authority</a:t>
            </a:r>
          </a:p>
          <a:p>
            <a:pPr lvl="1"/>
            <a:r>
              <a:rPr lang="en-US" sz="1800" dirty="0">
                <a:effectLst/>
                <a:latin typeface="Times New Roman" panose="02020603050405020304" pitchFamily="18" charset="0"/>
                <a:ea typeface="Calibri" panose="020F0502020204030204" pitchFamily="34" charset="0"/>
              </a:rPr>
              <a:t>the right to give orders and the power to exact obedience.</a:t>
            </a:r>
            <a:endParaRPr lang="en-IN" dirty="0"/>
          </a:p>
          <a:p>
            <a:pPr marL="514350" indent="-514350">
              <a:buFont typeface="+mj-lt"/>
              <a:buAutoNum type="arabicPeriod"/>
            </a:pPr>
            <a:r>
              <a:rPr lang="en-IN" dirty="0"/>
              <a:t>Discipline</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successful organization requires the common effort of workers. Penalties should be applied judiciously to encourage this common effort.</a:t>
            </a:r>
            <a:endParaRPr lang="en-IN" dirty="0"/>
          </a:p>
          <a:p>
            <a:pPr marL="514350" indent="-514350">
              <a:buFont typeface="+mj-lt"/>
              <a:buAutoNum type="arabicPeriod"/>
            </a:pPr>
            <a:r>
              <a:rPr lang="en-IN" dirty="0"/>
              <a:t>Unity of command </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Workers should receive orders from only one manager. That is, employees should have only one direct supervisor.</a:t>
            </a:r>
            <a:endParaRPr lang="en-IN" dirty="0"/>
          </a:p>
          <a:p>
            <a:pPr marL="514350" indent="-514350">
              <a:buFont typeface="+mj-lt"/>
              <a:buAutoNum type="arabicPeriod"/>
            </a:pPr>
            <a:r>
              <a:rPr lang="en-IN" dirty="0"/>
              <a:t>Unity of direction</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entire organization should be moving towards a common objective in a common direction. Teams with the same objective should be working under the direction of one manager, using one plan. This will ensure that action is properly coordinated.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IN" dirty="0"/>
          </a:p>
          <a:p>
            <a:pPr marL="514350" indent="-514350">
              <a:buFont typeface="+mj-lt"/>
              <a:buAutoNum type="arabicPeriod"/>
            </a:pPr>
            <a:r>
              <a:rPr lang="en-IN" dirty="0"/>
              <a:t>Subordination of individual interest to the general interest</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interests of one person should not take priority over the interests of the organization as a whole. The interests of one employee should not be allowed to become more important than those of the group. This includes managers.</a:t>
            </a:r>
            <a:endParaRPr lang="en-IN" dirty="0"/>
          </a:p>
          <a:p>
            <a:pPr marL="514350" indent="-514350">
              <a:buFont typeface="+mj-lt"/>
              <a:buAutoNum type="arabicPeriod"/>
            </a:pPr>
            <a:r>
              <a:rPr lang="en-IN" dirty="0"/>
              <a:t>Remuneration</a:t>
            </a:r>
          </a:p>
          <a:p>
            <a:pPr lvl="1"/>
            <a:r>
              <a:rPr lang="en-US" sz="1800" dirty="0">
                <a:effectLst/>
                <a:latin typeface="Times New Roman" panose="02020603050405020304" pitchFamily="18" charset="0"/>
                <a:ea typeface="Calibri" panose="020F0502020204030204" pitchFamily="34" charset="0"/>
              </a:rPr>
              <a:t>Many variables, such as cost of living, supply of qualified personnel, general business conditions, and success of the business, should be considered in determining a worker’s rate of pay. Employee satisfaction depends on fair remuneration for everyone. This includes financial and non-financial compensation.</a:t>
            </a:r>
            <a:endParaRPr lang="en-IN" dirty="0"/>
          </a:p>
          <a:p>
            <a:pPr marL="514350" indent="-514350">
              <a:buFont typeface="+mj-lt"/>
              <a:buAutoNum type="arabicPeriod"/>
            </a:pPr>
            <a:r>
              <a:rPr lang="en-IN" dirty="0"/>
              <a:t>Centralization</a:t>
            </a:r>
          </a:p>
          <a:p>
            <a:pPr lvl="1"/>
            <a:r>
              <a:rPr lang="en-US" sz="1400" dirty="0">
                <a:effectLst/>
                <a:latin typeface="Times New Roman" panose="02020603050405020304" pitchFamily="18" charset="0"/>
                <a:ea typeface="Calibri" panose="020F0502020204030204" pitchFamily="34" charset="0"/>
              </a:rPr>
              <a:t>Fayol defined centralization as lowering the importance of the subordinate role. Decentralization is increasing the importance. The degree to which centralization or decentralization should be adopted depends on the specific organization in which the manager is working. This principle refers to how close employees are to the decision-making process. It is important to aim for an appropriate balance</a:t>
            </a:r>
            <a:endParaRPr lang="en-IN" dirty="0"/>
          </a:p>
          <a:p>
            <a:pPr marL="514350" indent="-514350">
              <a:buFont typeface="+mj-lt"/>
              <a:buAutoNum type="arabicPeriod"/>
            </a:pPr>
            <a:r>
              <a:rPr lang="en-IN" dirty="0"/>
              <a:t>Scalar chain</a:t>
            </a:r>
          </a:p>
          <a:p>
            <a:pPr lvl="1"/>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Managers in hierarchies are part of a chain like authority scale. Each manager possesses certain amounts of authority. The President possesses the most authority; the first line supervisor the least. Lower level managers should always keep upper level managers informed of their work activities. The existence of a scalar chain and adherence to it are necessary if the organization is to be successful. Employees should be aware of where they stand in the organization's hierarchy, or chain of command.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264424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847B-C39F-41FD-BCD9-764951C9AE60}"/>
              </a:ext>
            </a:extLst>
          </p:cNvPr>
          <p:cNvSpPr>
            <a:spLocks noGrp="1"/>
          </p:cNvSpPr>
          <p:nvPr>
            <p:ph type="title"/>
          </p:nvPr>
        </p:nvSpPr>
        <p:spPr/>
        <p:txBody>
          <a:bodyPr/>
          <a:lstStyle/>
          <a:p>
            <a:r>
              <a:rPr lang="en-IN" dirty="0"/>
              <a:t>Henry Fayol’s principles of management</a:t>
            </a:r>
          </a:p>
        </p:txBody>
      </p:sp>
      <p:sp>
        <p:nvSpPr>
          <p:cNvPr id="3" name="Content Placeholder 2">
            <a:extLst>
              <a:ext uri="{FF2B5EF4-FFF2-40B4-BE49-F238E27FC236}">
                <a16:creationId xmlns:a16="http://schemas.microsoft.com/office/drawing/2014/main" id="{D53F7D0F-E87B-4053-BE8F-A04ABE23C861}"/>
              </a:ext>
            </a:extLst>
          </p:cNvPr>
          <p:cNvSpPr>
            <a:spLocks noGrp="1"/>
          </p:cNvSpPr>
          <p:nvPr>
            <p:ph idx="1"/>
          </p:nvPr>
        </p:nvSpPr>
        <p:spPr>
          <a:xfrm>
            <a:off x="703424" y="1634872"/>
            <a:ext cx="9940191" cy="4351338"/>
          </a:xfrm>
        </p:spPr>
        <p:txBody>
          <a:bodyPr>
            <a:normAutofit fontScale="85000" lnSpcReduction="20000"/>
          </a:bodyPr>
          <a:lstStyle/>
          <a:p>
            <a:pPr marL="514350" indent="-514350">
              <a:buFont typeface="+mj-lt"/>
              <a:buAutoNum type="arabicPeriod" startAt="10"/>
            </a:pPr>
            <a:r>
              <a:rPr lang="en-IN" dirty="0"/>
              <a:t>Order</a:t>
            </a:r>
          </a:p>
          <a:p>
            <a:pPr lvl="1"/>
            <a:r>
              <a:rPr lang="en-US" sz="1800" dirty="0">
                <a:effectLst/>
                <a:latin typeface="Times New Roman" panose="02020603050405020304" pitchFamily="18" charset="0"/>
                <a:ea typeface="Calibri" panose="020F0502020204030204" pitchFamily="34" charset="0"/>
              </a:rPr>
              <a:t>For the sake of efficiency and coordination, all materials and people related to a specific kind of work should be treated as equally as possible. The workplace facilities must be clean, tidy and safe for employees. Everything should have its place.</a:t>
            </a:r>
            <a:endParaRPr lang="en-IN" dirty="0"/>
          </a:p>
          <a:p>
            <a:pPr marL="514350" indent="-514350">
              <a:buFont typeface="+mj-lt"/>
              <a:buAutoNum type="arabicPeriod" startAt="10"/>
            </a:pPr>
            <a:r>
              <a:rPr lang="en-IN" dirty="0"/>
              <a:t>Equity</a:t>
            </a:r>
          </a:p>
          <a:p>
            <a:pPr lvl="1"/>
            <a:r>
              <a:rPr lang="en-US" sz="1800" dirty="0">
                <a:effectLst/>
                <a:latin typeface="Times New Roman" panose="02020603050405020304" pitchFamily="18" charset="0"/>
                <a:ea typeface="Calibri" panose="020F0502020204030204" pitchFamily="34" charset="0"/>
              </a:rPr>
              <a:t>All employees should be treated as equally as possible. Managers should be fair to staff at all times, both maintaining discipline as necessary and acting with kindness where appropriate.</a:t>
            </a:r>
            <a:endParaRPr lang="en-IN" dirty="0"/>
          </a:p>
          <a:p>
            <a:pPr marL="514350" indent="-514350">
              <a:buFont typeface="+mj-lt"/>
              <a:buAutoNum type="arabicPeriod" startAt="10"/>
            </a:pPr>
            <a:r>
              <a:rPr lang="en-IN" dirty="0"/>
              <a:t>Stability of tenure of personnel</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Retaining productive employees should always be a high priority of management. Managers should strive to minimize employee turnover. Personnel planning should be a priority.</a:t>
            </a:r>
            <a:endParaRPr lang="en-IN" dirty="0"/>
          </a:p>
          <a:p>
            <a:pPr marL="514350" indent="-514350">
              <a:buFont typeface="+mj-lt"/>
              <a:buAutoNum type="arabicPeriod" startAt="10"/>
            </a:pPr>
            <a:r>
              <a:rPr lang="en-IN" dirty="0"/>
              <a:t>Initiative</a:t>
            </a:r>
          </a:p>
          <a:p>
            <a:pPr lvl="1"/>
            <a:r>
              <a:rPr lang="en-US" sz="1800" dirty="0">
                <a:effectLst/>
                <a:latin typeface="Times New Roman" panose="02020603050405020304" pitchFamily="18" charset="0"/>
                <a:ea typeface="Calibri" panose="020F0502020204030204" pitchFamily="34" charset="0"/>
              </a:rPr>
              <a:t>Management should take steps to encourage worker initiative, which is defined as new or additional work activity undertaken through self-direction. Employees should be given the necessary level of freedom to create and carry out plans.</a:t>
            </a:r>
            <a:endParaRPr lang="en-IN" dirty="0"/>
          </a:p>
          <a:p>
            <a:pPr marL="514350" indent="-514350">
              <a:buFont typeface="+mj-lt"/>
              <a:buAutoNum type="arabicPeriod" startAt="10"/>
            </a:pPr>
            <a:r>
              <a:rPr lang="en-IN" dirty="0" err="1"/>
              <a:t>Espirit</a:t>
            </a:r>
            <a:r>
              <a:rPr lang="en-IN" dirty="0"/>
              <a:t> de corps</a:t>
            </a:r>
          </a:p>
          <a:p>
            <a:pPr lvl="1"/>
            <a:r>
              <a:rPr lang="en-US" sz="1800" dirty="0">
                <a:effectLst/>
                <a:latin typeface="Times New Roman" panose="02020603050405020304" pitchFamily="18" charset="0"/>
                <a:ea typeface="Calibri" panose="020F0502020204030204" pitchFamily="34" charset="0"/>
              </a:rPr>
              <a:t> Management should encourage harmony and general good feelings among employees. Organizations should strive to promote team spirit and unity.</a:t>
            </a:r>
            <a:endParaRPr lang="en-IN" dirty="0"/>
          </a:p>
        </p:txBody>
      </p:sp>
    </p:spTree>
    <p:extLst>
      <p:ext uri="{BB962C8B-B14F-4D97-AF65-F5344CB8AC3E}">
        <p14:creationId xmlns:p14="http://schemas.microsoft.com/office/powerpoint/2010/main" val="1765789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8D6D-D207-4BBD-8C1B-DE5671C72B56}"/>
              </a:ext>
            </a:extLst>
          </p:cNvPr>
          <p:cNvSpPr>
            <a:spLocks noGrp="1"/>
          </p:cNvSpPr>
          <p:nvPr>
            <p:ph type="title"/>
          </p:nvPr>
        </p:nvSpPr>
        <p:spPr/>
        <p:txBody>
          <a:bodyPr/>
          <a:lstStyle/>
          <a:p>
            <a:r>
              <a:rPr lang="en-IN" dirty="0"/>
              <a:t>Behavioural approach</a:t>
            </a:r>
          </a:p>
        </p:txBody>
      </p:sp>
      <p:sp>
        <p:nvSpPr>
          <p:cNvPr id="3" name="Content Placeholder 2">
            <a:extLst>
              <a:ext uri="{FF2B5EF4-FFF2-40B4-BE49-F238E27FC236}">
                <a16:creationId xmlns:a16="http://schemas.microsoft.com/office/drawing/2014/main" id="{2B5CCA75-40FE-47D1-9EEC-82FC7152B411}"/>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behavioral management theory is often called the human relations movement because it addresses the human dimension of work.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Behavioral theorists believed that a better understanding of human behavior at work, such as motivation, conflict, expectations, and group dynamics, improved productivity.</a:t>
            </a:r>
          </a:p>
          <a:p>
            <a:r>
              <a:rPr lang="en-US" sz="1800" b="1" u="sng" dirty="0" err="1">
                <a:effectLst/>
                <a:latin typeface="Times New Roman" panose="02020603050405020304" pitchFamily="18" charset="0"/>
                <a:ea typeface="Calibri" panose="020F0502020204030204" pitchFamily="34" charset="0"/>
                <a:cs typeface="Times New Roman" panose="02020603050405020304" pitchFamily="18" charset="0"/>
              </a:rPr>
              <a:t>Hawthrone</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 Experiment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Hawthorne experiments consisted of two studies conducted at the Hawthorne Works of the Western Electric Company in Chicago from 1924 to 1932. </a:t>
            </a:r>
          </a:p>
          <a:p>
            <a:pPr lvl="1"/>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first study was conducted by a group of engineers seeking to determine the relationship of lighting levels to worker productivity. Surprisingly enough, they discovered that worker productivity increased as the lighting levels decreased — that is, until the employees were unable to see what they were doing, after which performance naturally declined.</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few years later, a second group of experiments began. Harvard researchers Mayo and F. J. Roethlisberger supervised a group of five women in a bank wiring room. They gave the women special privileges, such as the right to leave their workstations without permission, take rest periods, enjoy free lunches, and have variations in pay levels and workdays. This experiment also resulted in significantly increased rates of productivity.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325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29FA-F227-43BB-B789-33C51AA39D81}"/>
              </a:ext>
            </a:extLst>
          </p:cNvPr>
          <p:cNvSpPr>
            <a:spLocks noGrp="1"/>
          </p:cNvSpPr>
          <p:nvPr>
            <p:ph type="title"/>
          </p:nvPr>
        </p:nvSpPr>
        <p:spPr/>
        <p:txBody>
          <a:bodyPr/>
          <a:lstStyle/>
          <a:p>
            <a:r>
              <a:rPr lang="en-IN" dirty="0"/>
              <a:t>Video on group dynamics discussion</a:t>
            </a:r>
          </a:p>
        </p:txBody>
      </p:sp>
      <p:sp>
        <p:nvSpPr>
          <p:cNvPr id="3" name="Content Placeholder 2">
            <a:extLst>
              <a:ext uri="{FF2B5EF4-FFF2-40B4-BE49-F238E27FC236}">
                <a16:creationId xmlns:a16="http://schemas.microsoft.com/office/drawing/2014/main" id="{1129E1CD-CBAE-4376-A0C9-3D4615631BA7}"/>
              </a:ext>
            </a:extLst>
          </p:cNvPr>
          <p:cNvSpPr>
            <a:spLocks noGrp="1"/>
          </p:cNvSpPr>
          <p:nvPr>
            <p:ph idx="1"/>
          </p:nvPr>
        </p:nvSpPr>
        <p:spPr>
          <a:xfrm>
            <a:off x="838200" y="1825625"/>
            <a:ext cx="10515600" cy="4588002"/>
          </a:xfrm>
        </p:spPr>
        <p:txBody>
          <a:bodyPr/>
          <a:lstStyle/>
          <a:p>
            <a:endParaRPr lang="en-IN" dirty="0"/>
          </a:p>
        </p:txBody>
      </p:sp>
      <p:sp>
        <p:nvSpPr>
          <p:cNvPr id="5" name="TextBox 4">
            <a:extLst>
              <a:ext uri="{FF2B5EF4-FFF2-40B4-BE49-F238E27FC236}">
                <a16:creationId xmlns:a16="http://schemas.microsoft.com/office/drawing/2014/main" id="{79595E45-2EAA-45CE-836D-FFFD7A470507}"/>
              </a:ext>
            </a:extLst>
          </p:cNvPr>
          <p:cNvSpPr txBox="1"/>
          <p:nvPr/>
        </p:nvSpPr>
        <p:spPr>
          <a:xfrm>
            <a:off x="295690" y="6413627"/>
            <a:ext cx="8281780" cy="369332"/>
          </a:xfrm>
          <a:prstGeom prst="rect">
            <a:avLst/>
          </a:prstGeom>
          <a:noFill/>
        </p:spPr>
        <p:txBody>
          <a:bodyPr wrap="square">
            <a:spAutoFit/>
          </a:bodyPr>
          <a:lstStyle/>
          <a:p>
            <a:r>
              <a:rPr lang="en-IN" b="0" i="0" u="sng" dirty="0">
                <a:solidFill>
                  <a:srgbClr val="3367D6"/>
                </a:solidFill>
                <a:effectLst/>
                <a:latin typeface="Roboto"/>
                <a:hlinkClick r:id="rId2"/>
              </a:rPr>
              <a:t>https://news.stanford.edu/features/2015/decisions/group-dynamics.html</a:t>
            </a:r>
            <a:endParaRPr lang="en-IN" dirty="0"/>
          </a:p>
        </p:txBody>
      </p:sp>
    </p:spTree>
    <p:extLst>
      <p:ext uri="{BB962C8B-B14F-4D97-AF65-F5344CB8AC3E}">
        <p14:creationId xmlns:p14="http://schemas.microsoft.com/office/powerpoint/2010/main" val="112917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0E78-F4C1-48A8-9A35-CB234FD4B5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D628F3-6439-47DC-8CDE-79CD1DA4066C}"/>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case, Mayo and Roethlisberger concluded that the increase in productivity resulted from the supervisory arrangement rather than the changes in lighting or other associated worker benefits. Because the experimenters became the primary supervisors of the employees, the intense interest they displayed for the workers was the basis for the increased motivation and resulting productivity.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Essentially, the experimenters became a part of the study and influenced its outcome. This is the origin of the term Hawthorne effect, which describes the special attention researchers give to a study's subjects and the impact that attention has on the study's findings.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general conclusion from the Hawthorne studies was that human relations and the social needs of workers are crucial aspects of business management. This principle of human motivation helped revolutionize theories and practices of management.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7140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5A9E-59ED-4F28-BD8A-2158D291F6D7}"/>
              </a:ext>
            </a:extLst>
          </p:cNvPr>
          <p:cNvSpPr>
            <a:spLocks noGrp="1"/>
          </p:cNvSpPr>
          <p:nvPr>
            <p:ph type="title"/>
          </p:nvPr>
        </p:nvSpPr>
        <p:spPr/>
        <p:txBody>
          <a:bodyPr/>
          <a:lstStyle/>
          <a:p>
            <a:r>
              <a:rPr lang="en-IN" dirty="0"/>
              <a:t>Differentiate between</a:t>
            </a:r>
          </a:p>
        </p:txBody>
      </p:sp>
      <p:sp>
        <p:nvSpPr>
          <p:cNvPr id="3" name="Content Placeholder 2">
            <a:extLst>
              <a:ext uri="{FF2B5EF4-FFF2-40B4-BE49-F238E27FC236}">
                <a16:creationId xmlns:a16="http://schemas.microsoft.com/office/drawing/2014/main" id="{A9F68746-0F52-4469-AE06-868159766EC0}"/>
              </a:ext>
            </a:extLst>
          </p:cNvPr>
          <p:cNvSpPr>
            <a:spLocks noGrp="1"/>
          </p:cNvSpPr>
          <p:nvPr>
            <p:ph idx="1"/>
          </p:nvPr>
        </p:nvSpPr>
        <p:spPr/>
        <p:txBody>
          <a:bodyPr/>
          <a:lstStyle/>
          <a:p>
            <a:r>
              <a:rPr lang="en-IN" dirty="0"/>
              <a:t>Need </a:t>
            </a:r>
          </a:p>
          <a:p>
            <a:r>
              <a:rPr lang="en-IN" dirty="0"/>
              <a:t>Want </a:t>
            </a:r>
          </a:p>
          <a:p>
            <a:r>
              <a:rPr lang="en-IN" dirty="0"/>
              <a:t>Desire</a:t>
            </a:r>
          </a:p>
        </p:txBody>
      </p:sp>
      <p:pic>
        <p:nvPicPr>
          <p:cNvPr id="4" name="Picture 3" descr="hierarchy of needs">
            <a:extLst>
              <a:ext uri="{FF2B5EF4-FFF2-40B4-BE49-F238E27FC236}">
                <a16:creationId xmlns:a16="http://schemas.microsoft.com/office/drawing/2014/main" id="{E4202AC8-935E-4F21-B1BE-562CE6E36D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34586" y="1116419"/>
            <a:ext cx="7506586" cy="5376456"/>
          </a:xfrm>
          <a:prstGeom prst="rect">
            <a:avLst/>
          </a:prstGeom>
          <a:noFill/>
          <a:ln>
            <a:noFill/>
          </a:ln>
        </p:spPr>
      </p:pic>
    </p:spTree>
    <p:extLst>
      <p:ext uri="{BB962C8B-B14F-4D97-AF65-F5344CB8AC3E}">
        <p14:creationId xmlns:p14="http://schemas.microsoft.com/office/powerpoint/2010/main" val="2904447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FEB6-69A0-42FE-8B66-D2E10BF2EC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C8DC0E-7657-4CBF-A428-205BDCEDE161}"/>
              </a:ext>
            </a:extLst>
          </p:cNvPr>
          <p:cNvSpPr>
            <a:spLocks noGrp="1"/>
          </p:cNvSpPr>
          <p:nvPr>
            <p:ph idx="1"/>
          </p:nvPr>
        </p:nvSpPr>
        <p:spPr/>
        <p:txBody>
          <a:bodyPr>
            <a:normAutofit fontScale="85000" lnSpcReduction="10000"/>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Physiological needs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those needs required for human survival such as air, food, water, shelter, clothing and sleep. As a manager, you can account for physiological needs of your employees by providing comfortable working conditions, reasonable work hours and the necessary breaks to use the bathroom and eat and/or drink.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Safety needs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include those needs that provide a person with a sense of security and well-being. Personal security, financial security, good health and protection from accidents, harm and their adverse effects are all included in safety needs. As a manager, you can account for the safety needs of your employees by providing safe working conditions, secure compensation (such as a salary) and job security, which is especially important in a bad economy.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Social needs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also called love and belonging, refer to the need to feel a sense of belonging and acceptance. Social needs are important to humans so that they do not feel alone, isolated and depressed. Friendships, family and intimacy all work to fulfill social needs. As a manager, you can account for the social needs of your employees by making sure each of your employees know one another, encouraging cooperative teamwork, being an accessible and kind supervisor and promoting a good work-life balance.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Esteem needs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refer to the need for self-esteem and respect, with self-respect being slightly more important than gaining respect and admiration from others. As a manager, you can account for the esteem needs of your employees by offering praise and recognition when the employee does well, and offering promotions and additional responsibility to reflect your belief that they are a valued employee.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Self-actualization needs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describe a person's need to reach his or her full potential. The need to become what one is capable of is something that is highly personal. While I might have the need to be a good parent, you might have the need to hold an executive-level position within your organization. Because this need is individualized, as a manager, you can account for this need by providing challenging work, inviting employees to participate in decision-making and giving them flexibility and autonomy in their jobs.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1855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2B9E-A541-42C0-BAC3-E2B470AB87DA}"/>
              </a:ext>
            </a:extLst>
          </p:cNvPr>
          <p:cNvSpPr>
            <a:spLocks noGrp="1"/>
          </p:cNvSpPr>
          <p:nvPr>
            <p:ph type="title"/>
          </p:nvPr>
        </p:nvSpPr>
        <p:spPr/>
        <p:txBody>
          <a:bodyPr/>
          <a:lstStyle/>
          <a:p>
            <a:r>
              <a:rPr lang="en-IN" dirty="0"/>
              <a:t>Theory X and Theory Y</a:t>
            </a:r>
          </a:p>
        </p:txBody>
      </p:sp>
      <p:sp>
        <p:nvSpPr>
          <p:cNvPr id="3" name="Content Placeholder 2">
            <a:extLst>
              <a:ext uri="{FF2B5EF4-FFF2-40B4-BE49-F238E27FC236}">
                <a16:creationId xmlns:a16="http://schemas.microsoft.com/office/drawing/2014/main" id="{1A0DA11E-8DC7-43B4-9EB7-1ECD0015622A}"/>
              </a:ext>
            </a:extLst>
          </p:cNvPr>
          <p:cNvSpPr>
            <a:spLocks noGrp="1"/>
          </p:cNvSpPr>
          <p:nvPr>
            <p:ph idx="1"/>
          </p:nvPr>
        </p:nvSpPr>
        <p:spPr/>
        <p:txBody>
          <a:bodyPr>
            <a:normAutofit fontScale="92500" lnSpcReduction="2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McGregor proposed that there were two types of managers: ones who assumed a negative view of their employees, also known as the Theory X managers, and others who assumed a positive view of workers, or the Theory Y managers. So grab your bomb repellent while we explore these two different types of managers by discussing the assumptions of each.</a:t>
            </a: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Theory X manager, believes that his workers: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Hate the idea of having to go to work and do so only to earn a paycheck and the security that it offers.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Are inherently lazy, lack ambition and prefer to be directed on what to do rather than assume responsibility on their own.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Are self-centered and care only about themselves and not the organization (or its goals), making it necessary for the manager to coerce, control, direct or threaten with punishment in order to get them to work towards organizational goals.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dirty="0">
                <a:effectLst/>
                <a:latin typeface="Times New Roman" panose="02020603050405020304" pitchFamily="18" charset="0"/>
                <a:ea typeface="Calibri" panose="020F0502020204030204" pitchFamily="34" charset="0"/>
              </a:rPr>
              <a:t>They also dislike change and tend to resist it at all costs</a:t>
            </a: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Theory Y manager,  believes her employees: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Accept work as a normal part of their day, and it's right next to recreation and rest.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They are not lazy at all. In fact, when the proper motivations and rewards are in place, employees are not only willing but purposely driven to seek out responsibility and challenges on their own.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dirty="0">
                <a:effectLst/>
                <a:latin typeface="Times New Roman" panose="02020603050405020304" pitchFamily="18" charset="0"/>
                <a:ea typeface="Calibri" panose="020F0502020204030204" pitchFamily="34" charset="0"/>
              </a:rPr>
              <a:t>They're full of potential, and it's through their own creativity, ingenuity and imagination that organizational goals are met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807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9AFD-A5C3-4A42-8DF7-75016E9371C8}"/>
              </a:ext>
            </a:extLst>
          </p:cNvPr>
          <p:cNvSpPr>
            <a:spLocks noGrp="1"/>
          </p:cNvSpPr>
          <p:nvPr>
            <p:ph type="title"/>
          </p:nvPr>
        </p:nvSpPr>
        <p:spPr/>
        <p:txBody>
          <a:bodyPr>
            <a:normAutofit fontScale="90000"/>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The nature, main characteristics or features of management:</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1402A9A-4B19-48D6-86F9-540366C99039}"/>
              </a:ext>
            </a:extLst>
          </p:cNvPr>
          <p:cNvSpPr>
            <a:spLocks noGrp="1"/>
          </p:cNvSpPr>
          <p:nvPr>
            <p:ph idx="1"/>
          </p:nvPr>
        </p:nvSpPr>
        <p:spPr>
          <a:xfrm>
            <a:off x="574157" y="1690688"/>
            <a:ext cx="9973341" cy="4550624"/>
          </a:xfrm>
        </p:spPr>
        <p:txBody>
          <a:bodyPr>
            <a:normAutofit lnSpcReduction="10000"/>
          </a:bodyPr>
          <a:lstStyle/>
          <a:p>
            <a:pPr marL="342900" lvl="0" indent="-342900" algn="just">
              <a:lnSpc>
                <a:spcPct val="115000"/>
              </a:lnSpc>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Continuous and never ending process.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Getting things done through people.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Result oriented.</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Multidisciplinary in nature.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 group and not an individual activity.</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Follows established principles or rules.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Aided but not replaced by computers.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22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B3BE-92F3-4EDB-AF1A-FBDD624DF3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660BEA-0CE7-43F3-81B0-74275F1078B3}"/>
              </a:ext>
            </a:extLst>
          </p:cNvPr>
          <p:cNvSpPr>
            <a:spLocks noGrp="1"/>
          </p:cNvSpPr>
          <p:nvPr>
            <p:ph idx="1"/>
          </p:nvPr>
        </p:nvSpPr>
        <p:spPr/>
        <p:txBody>
          <a:bodyPr>
            <a:normAutofit fontScale="92500" lnSpcReduction="10000"/>
          </a:bodyPr>
          <a:lstStyle/>
          <a:p>
            <a:r>
              <a:rPr lang="en-US" sz="1800" dirty="0">
                <a:effectLst/>
                <a:latin typeface="Times New Roman" panose="02020603050405020304" pitchFamily="18" charset="0"/>
                <a:ea typeface="Calibri" panose="020F0502020204030204" pitchFamily="34" charset="0"/>
              </a:rPr>
              <a:t>Theory Y: Yoko assumes that her employees are full of potential and that it is her role as a manager to help develop that potential so that the employee can work towards a common organizational goal. Yoko must also try to harness the motivational energy of her employees through things such as giving them more autonomy, responsibility, power, trust and feedback and involving them in the decision-making process</a:t>
            </a:r>
          </a:p>
          <a:p>
            <a:pPr algn="just">
              <a:lnSpc>
                <a:spcPct val="115000"/>
              </a:lnSpc>
              <a:spcAft>
                <a:spcPts val="1000"/>
              </a:spcAft>
            </a:pPr>
            <a:r>
              <a:rPr lang="en-US" sz="1800" dirty="0">
                <a:latin typeface="Times New Roman" panose="02020603050405020304" pitchFamily="18" charset="0"/>
              </a:rPr>
              <a:t>Theory X: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Results-driven and deadline-driven, to the exclusion of everything else, intolerant, issues deadlines and ultimatums, distant and detached, aloof and arrogant, elitist, short temper, shouts, issues instructions, directions, edicts, issues threats to make people follow instructions demands, never asks, does not participate, does not team-build, unconcerned about staff welfare, or morale, proud, sometimes to the point of self-destruction, one-way communicator poor listener, fundamentally insecure and possibly neurotic, anti-social, vengeful and recriminatory, does not thank or praise, withholds rewards, and suppresses pay and remunerations levels,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scrutinises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expenditure to the point of false economy, seeks culprits for failures or shortfalls, seeks to apportion blame instead of focusing on learning from the experience and preventing recurrence, does not invite or welcome suggestions, takes criticism badly and likely to retaliate if from below or peer group, poor at proper delegating - but believes they delegate well, thinks giving orders is delegating, holds on to responsibility but shifts accountability to subordinates, relatively unconcerned with investing in anything to gain future improvements and unhappy.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8210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6E82-32D8-4CE2-90C5-30B870132422}"/>
              </a:ext>
            </a:extLst>
          </p:cNvPr>
          <p:cNvSpPr>
            <a:spLocks noGrp="1"/>
          </p:cNvSpPr>
          <p:nvPr>
            <p:ph type="title"/>
          </p:nvPr>
        </p:nvSpPr>
        <p:spPr/>
        <p:txBody>
          <a:bodyPr/>
          <a:lstStyle/>
          <a:p>
            <a:r>
              <a:rPr lang="en-US" dirty="0"/>
              <a:t>Video links</a:t>
            </a:r>
            <a:endParaRPr lang="en-IN" dirty="0"/>
          </a:p>
        </p:txBody>
      </p:sp>
      <p:sp>
        <p:nvSpPr>
          <p:cNvPr id="3" name="Content Placeholder 2">
            <a:extLst>
              <a:ext uri="{FF2B5EF4-FFF2-40B4-BE49-F238E27FC236}">
                <a16:creationId xmlns:a16="http://schemas.microsoft.com/office/drawing/2014/main" id="{9B186EAB-ACD9-4C94-A462-969B45BFA715}"/>
              </a:ext>
            </a:extLst>
          </p:cNvPr>
          <p:cNvSpPr>
            <a:spLocks noGrp="1"/>
          </p:cNvSpPr>
          <p:nvPr>
            <p:ph idx="1"/>
          </p:nvPr>
        </p:nvSpPr>
        <p:spPr/>
        <p:txBody>
          <a:bodyPr/>
          <a:lstStyle/>
          <a:p>
            <a:r>
              <a:rPr lang="en-IN" dirty="0">
                <a:hlinkClick r:id="rId2"/>
              </a:rPr>
              <a:t>https://www.youtube.com/watch?time_continue=1&amp;v=ISk64bJ35yM&amp;feature=emb_logo</a:t>
            </a:r>
            <a:r>
              <a:rPr lang="en-IN" dirty="0"/>
              <a:t> (industry 4.0)</a:t>
            </a:r>
          </a:p>
          <a:p>
            <a:endParaRPr lang="en-IN" dirty="0"/>
          </a:p>
        </p:txBody>
      </p:sp>
    </p:spTree>
    <p:extLst>
      <p:ext uri="{BB962C8B-B14F-4D97-AF65-F5344CB8AC3E}">
        <p14:creationId xmlns:p14="http://schemas.microsoft.com/office/powerpoint/2010/main" val="49047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9AFD-A5C3-4A42-8DF7-75016E9371C8}"/>
              </a:ext>
            </a:extLst>
          </p:cNvPr>
          <p:cNvSpPr>
            <a:spLocks noGrp="1"/>
          </p:cNvSpPr>
          <p:nvPr>
            <p:ph type="title"/>
          </p:nvPr>
        </p:nvSpPr>
        <p:spPr>
          <a:xfrm>
            <a:off x="689344" y="354492"/>
            <a:ext cx="10515600" cy="1325563"/>
          </a:xfrm>
        </p:spPr>
        <p:txBody>
          <a:bodyPr>
            <a:normAutofit fontScale="90000"/>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The nature, main characteristics or features of management:</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Content Placeholder 2">
            <a:extLst>
              <a:ext uri="{FF2B5EF4-FFF2-40B4-BE49-F238E27FC236}">
                <a16:creationId xmlns:a16="http://schemas.microsoft.com/office/drawing/2014/main" id="{C165C186-FD8B-43C1-AE00-57C94FA30899}"/>
              </a:ext>
            </a:extLst>
          </p:cNvPr>
          <p:cNvSpPr txBox="1">
            <a:spLocks/>
          </p:cNvSpPr>
          <p:nvPr/>
        </p:nvSpPr>
        <p:spPr>
          <a:xfrm>
            <a:off x="851493" y="1520565"/>
            <a:ext cx="10078777" cy="44868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lnSpc>
                <a:spcPct val="115000"/>
              </a:lnSpc>
              <a:buFont typeface="+mj-lt"/>
              <a:buAutoNum type="arabicPeriod" startAt="8"/>
            </a:pPr>
            <a:r>
              <a:rPr lang="en-US" sz="3200" dirty="0">
                <a:latin typeface="Times New Roman" panose="02020603050405020304" pitchFamily="18" charset="0"/>
                <a:ea typeface="Calibri" panose="020F0502020204030204" pitchFamily="34" charset="0"/>
                <a:cs typeface="Times New Roman" panose="02020603050405020304" pitchFamily="18" charset="0"/>
              </a:rPr>
              <a:t>Situational in nature.</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buFont typeface="+mj-lt"/>
              <a:buAutoNum type="arabicPeriod" startAt="8"/>
            </a:pPr>
            <a:r>
              <a:rPr lang="en-US" sz="3200" dirty="0">
                <a:latin typeface="Times New Roman" panose="02020603050405020304" pitchFamily="18" charset="0"/>
                <a:ea typeface="Calibri" panose="020F0502020204030204" pitchFamily="34" charset="0"/>
                <a:cs typeface="Times New Roman" panose="02020603050405020304" pitchFamily="18" charset="0"/>
              </a:rPr>
              <a:t>Need not be an ownership.</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buFont typeface="+mj-lt"/>
              <a:buAutoNum type="arabicPeriod" startAt="8"/>
            </a:pPr>
            <a:r>
              <a:rPr lang="en-US" sz="3200" dirty="0">
                <a:latin typeface="Times New Roman" panose="02020603050405020304" pitchFamily="18" charset="0"/>
                <a:ea typeface="Calibri" panose="020F0502020204030204" pitchFamily="34" charset="0"/>
                <a:cs typeface="Times New Roman" panose="02020603050405020304" pitchFamily="18" charset="0"/>
              </a:rPr>
              <a:t>Both an art and science.</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buFont typeface="+mj-lt"/>
              <a:buAutoNum type="arabicPeriod" startAt="8"/>
            </a:pPr>
            <a:r>
              <a:rPr lang="en-US" sz="3200" dirty="0">
                <a:latin typeface="Times New Roman" panose="02020603050405020304" pitchFamily="18" charset="0"/>
                <a:ea typeface="Calibri" panose="020F0502020204030204" pitchFamily="34" charset="0"/>
                <a:cs typeface="Times New Roman" panose="02020603050405020304" pitchFamily="18" charset="0"/>
              </a:rPr>
              <a:t>Management is all pervasive.</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buFont typeface="+mj-lt"/>
              <a:buAutoNum type="arabicPeriod" startAt="8"/>
            </a:pPr>
            <a:r>
              <a:rPr lang="en-US" sz="3200" dirty="0">
                <a:latin typeface="Times New Roman" panose="02020603050405020304" pitchFamily="18" charset="0"/>
                <a:ea typeface="Calibri" panose="020F0502020204030204" pitchFamily="34" charset="0"/>
                <a:cs typeface="Times New Roman" panose="02020603050405020304" pitchFamily="18" charset="0"/>
              </a:rPr>
              <a:t>Management is intangible.</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buFont typeface="+mj-lt"/>
              <a:buAutoNum type="arabicPeriod" startAt="8"/>
            </a:pPr>
            <a:r>
              <a:rPr lang="en-US" sz="3200" dirty="0">
                <a:latin typeface="Times New Roman" panose="02020603050405020304" pitchFamily="18" charset="0"/>
                <a:ea typeface="Calibri" panose="020F0502020204030204" pitchFamily="34" charset="0"/>
                <a:cs typeface="Times New Roman" panose="02020603050405020304" pitchFamily="18" charset="0"/>
              </a:rPr>
              <a:t>Uses a professional approach in work.</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mj-lt"/>
              <a:buAutoNum type="arabicPeriod" startAt="8"/>
            </a:pPr>
            <a:r>
              <a:rPr lang="en-US" sz="3200" dirty="0">
                <a:latin typeface="Times New Roman" panose="02020603050405020304" pitchFamily="18" charset="0"/>
                <a:ea typeface="Calibri" panose="020F0502020204030204" pitchFamily="34" charset="0"/>
                <a:cs typeface="Times New Roman" panose="02020603050405020304" pitchFamily="18" charset="0"/>
              </a:rPr>
              <a:t>Dynamic in nature.</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296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7DFA-CC00-44B0-8BEE-069AF9A648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0855FF-10FE-4C3C-BB8F-BD69A940BE6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EE51164-EE40-4197-9A50-6462FA6380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74844" y="792507"/>
            <a:ext cx="6639339" cy="5700367"/>
          </a:xfrm>
          <a:prstGeom prst="rect">
            <a:avLst/>
          </a:prstGeom>
          <a:noFill/>
          <a:ln>
            <a:noFill/>
          </a:ln>
          <a:effectLst/>
        </p:spPr>
      </p:pic>
    </p:spTree>
    <p:extLst>
      <p:ext uri="{BB962C8B-B14F-4D97-AF65-F5344CB8AC3E}">
        <p14:creationId xmlns:p14="http://schemas.microsoft.com/office/powerpoint/2010/main" val="44495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EA0A-5D8F-48B1-8776-45011A989CDB}"/>
              </a:ext>
            </a:extLst>
          </p:cNvPr>
          <p:cNvSpPr>
            <a:spLocks noGrp="1"/>
          </p:cNvSpPr>
          <p:nvPr>
            <p:ph type="title"/>
          </p:nvPr>
        </p:nvSpPr>
        <p:spPr>
          <a:xfrm>
            <a:off x="838200" y="18255"/>
            <a:ext cx="10515600" cy="747289"/>
          </a:xfrm>
        </p:spPr>
        <p:txBody>
          <a:bodyPr/>
          <a:lstStyle/>
          <a:p>
            <a:r>
              <a:rPr lang="en-IN" dirty="0"/>
              <a:t>Roles of Manager</a:t>
            </a:r>
          </a:p>
        </p:txBody>
      </p:sp>
      <p:sp>
        <p:nvSpPr>
          <p:cNvPr id="3" name="Content Placeholder 2">
            <a:extLst>
              <a:ext uri="{FF2B5EF4-FFF2-40B4-BE49-F238E27FC236}">
                <a16:creationId xmlns:a16="http://schemas.microsoft.com/office/drawing/2014/main" id="{30D81897-80B6-4628-8D57-93D30D26505D}"/>
              </a:ext>
            </a:extLst>
          </p:cNvPr>
          <p:cNvSpPr>
            <a:spLocks noGrp="1"/>
          </p:cNvSpPr>
          <p:nvPr>
            <p:ph idx="1"/>
          </p:nvPr>
        </p:nvSpPr>
        <p:spPr>
          <a:xfrm>
            <a:off x="838200" y="1102611"/>
            <a:ext cx="3914553" cy="4351338"/>
          </a:xfrm>
        </p:spPr>
        <p:txBody>
          <a:bodyPr>
            <a:noAutofit/>
          </a:bodyPr>
          <a:lstStyle/>
          <a:p>
            <a:pPr marL="342900" lvl="0" indent="-342900" algn="just">
              <a:lnSpc>
                <a:spcPct val="115000"/>
              </a:lnSpc>
              <a:buFont typeface="Symbol" panose="05050102010706020507" pitchFamily="18" charset="2"/>
              <a:buChar char=""/>
            </a:pPr>
            <a:r>
              <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Interpersonal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Coordinate and interact with employee and provide direction to the organization.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Figurehead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Leader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Liaison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Informational</a:t>
            </a:r>
            <a:endParaRPr lang="en-IN" sz="2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Monitor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Disseminator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Spokesperson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4" name="Content Placeholder 2">
            <a:extLst>
              <a:ext uri="{FF2B5EF4-FFF2-40B4-BE49-F238E27FC236}">
                <a16:creationId xmlns:a16="http://schemas.microsoft.com/office/drawing/2014/main" id="{B53EE1DC-B22B-46F9-A154-12672380B604}"/>
              </a:ext>
            </a:extLst>
          </p:cNvPr>
          <p:cNvSpPr txBox="1">
            <a:spLocks/>
          </p:cNvSpPr>
          <p:nvPr/>
        </p:nvSpPr>
        <p:spPr>
          <a:xfrm>
            <a:off x="6789776" y="1336527"/>
            <a:ext cx="39145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15000"/>
              </a:lnSpc>
              <a:buFont typeface="Symbol" panose="05050102010706020507" pitchFamily="18" charset="2"/>
              <a:buChar char=""/>
            </a:pPr>
            <a:r>
              <a:rPr lang="en-US" sz="20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Decisional</a:t>
            </a:r>
            <a:endParaRPr lang="en-IN"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Entrepreneur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Disturbance handler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Resource allocator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Negotiator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83396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EA0A-5D8F-48B1-8776-45011A989CDB}"/>
              </a:ext>
            </a:extLst>
          </p:cNvPr>
          <p:cNvSpPr>
            <a:spLocks noGrp="1"/>
          </p:cNvSpPr>
          <p:nvPr>
            <p:ph type="title"/>
          </p:nvPr>
        </p:nvSpPr>
        <p:spPr>
          <a:xfrm>
            <a:off x="838200" y="365125"/>
            <a:ext cx="10515600" cy="750443"/>
          </a:xfrm>
        </p:spPr>
        <p:txBody>
          <a:bodyPr>
            <a:normAutofit/>
          </a:bodyPr>
          <a:lstStyle/>
          <a:p>
            <a:pPr algn="just">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Management Principle: AUTHORITY AND RESPONSIBILITY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9002F21-A8A1-4C9B-82CB-EBBC0ED43394}"/>
              </a:ext>
            </a:extLst>
          </p:cNvPr>
          <p:cNvSpPr>
            <a:spLocks noGrp="1"/>
          </p:cNvSpPr>
          <p:nvPr>
            <p:ph idx="1"/>
          </p:nvPr>
        </p:nvSpPr>
        <p:spPr/>
        <p:txBody>
          <a:bodyPr/>
          <a:lstStyle/>
          <a:p>
            <a:r>
              <a:rPr lang="en-IN" dirty="0"/>
              <a:t>Authority</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Authority is the right or power assigned to an executive or a manager in order to achieve certain organizational objectives. </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Authority is the power to give orders and get it obeyed or in other words it is the power to take decisions.</a:t>
            </a:r>
          </a:p>
          <a:p>
            <a:pPr lvl="1"/>
            <a:r>
              <a:rPr lang="en-US" sz="1800" dirty="0">
                <a:effectLst/>
                <a:latin typeface="Times New Roman" panose="02020603050405020304" pitchFamily="18" charset="0"/>
                <a:ea typeface="Calibri" panose="020F0502020204030204" pitchFamily="34" charset="0"/>
              </a:rPr>
              <a:t>According to Henri Fayol, </a:t>
            </a:r>
            <a:r>
              <a:rPr lang="en-US" sz="1800" b="1" dirty="0">
                <a:effectLst/>
                <a:latin typeface="Times New Roman" panose="02020603050405020304" pitchFamily="18" charset="0"/>
                <a:ea typeface="Calibri" panose="020F0502020204030204" pitchFamily="34" charset="0"/>
              </a:rPr>
              <a:t>"Authority is the right to give orders and the power to exact obedience."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Responsibility</a:t>
            </a:r>
          </a:p>
          <a:p>
            <a:pPr lvl="1"/>
            <a:r>
              <a:rPr lang="en-US" sz="1800" dirty="0">
                <a:effectLst/>
                <a:latin typeface="Times New Roman" panose="02020603050405020304" pitchFamily="18" charset="0"/>
                <a:ea typeface="Calibri" panose="020F0502020204030204" pitchFamily="34" charset="0"/>
              </a:rPr>
              <a:t>Responsibility means state of being answerable for any obligation, trust, debt or something or in other words it means obligation to complete a job assigned on time and in best way</a:t>
            </a:r>
            <a:r>
              <a:rPr lang="en-IN" sz="1800" dirty="0">
                <a:effectLst/>
                <a:latin typeface="Times New Roman" panose="02020603050405020304" pitchFamily="18" charset="0"/>
                <a:ea typeface="Calibri" panose="020F0502020204030204" pitchFamily="34" charset="0"/>
              </a:rPr>
              <a:t>.</a:t>
            </a:r>
          </a:p>
          <a:p>
            <a:pPr lvl="1"/>
            <a:r>
              <a:rPr lang="en-US" sz="1800" dirty="0">
                <a:effectLst/>
                <a:latin typeface="Times New Roman" panose="02020603050405020304" pitchFamily="18" charset="0"/>
                <a:ea typeface="Calibri" panose="020F0502020204030204" pitchFamily="34" charset="0"/>
              </a:rPr>
              <a:t>According to Davis, </a:t>
            </a:r>
            <a:r>
              <a:rPr lang="en-US" sz="1800" b="1" dirty="0">
                <a:effectLst/>
                <a:latin typeface="Times New Roman" panose="02020603050405020304" pitchFamily="18" charset="0"/>
                <a:ea typeface="Calibri" panose="020F0502020204030204" pitchFamily="34" charset="0"/>
              </a:rPr>
              <a:t>"Responsibility is an obligation of individual to perform assigned duties to the best of his ability under the direction of his executive leader." </a:t>
            </a:r>
            <a:endParaRPr lang="en-IN" b="1" dirty="0"/>
          </a:p>
        </p:txBody>
      </p:sp>
    </p:spTree>
    <p:extLst>
      <p:ext uri="{BB962C8B-B14F-4D97-AF65-F5344CB8AC3E}">
        <p14:creationId xmlns:p14="http://schemas.microsoft.com/office/powerpoint/2010/main" val="306787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D59E-5D1F-4A0D-B368-7447C619E8E0}"/>
              </a:ext>
            </a:extLst>
          </p:cNvPr>
          <p:cNvSpPr>
            <a:spLocks noGrp="1"/>
          </p:cNvSpPr>
          <p:nvPr>
            <p:ph type="title"/>
          </p:nvPr>
        </p:nvSpPr>
        <p:spPr/>
        <p:txBody>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Characteristics of Responsibility</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87350BC-A5BC-4E18-9023-5E75DF5B3584}"/>
              </a:ext>
            </a:extLst>
          </p:cNvPr>
          <p:cNvSpPr>
            <a:spLocks noGrp="1"/>
          </p:cNvSpPr>
          <p:nvPr>
            <p:ph idx="1"/>
          </p:nvPr>
        </p:nvSpPr>
        <p:spPr/>
        <p:txBody>
          <a:bodyPr/>
          <a:lstStyle/>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essence of responsibility is the obligation of a subordinate to perform the duty assigned.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always originates from the superior-subordinate relationship.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Normally, responsibility moves upwards, whereas authority flows downwards.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Responsibility is in the form of a continuing obligation.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Responsibility cannot be delegated.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person accepting responsibility is accountable for the performance of assigned duties.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hard to conceive responsibility without authority.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810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489C-F8EA-47E4-B4EF-7A57FB9175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E1E951-C96E-4837-BA7F-A43DE59E06E0}"/>
              </a:ext>
            </a:extLst>
          </p:cNvPr>
          <p:cNvSpPr>
            <a:spLocks noGrp="1"/>
          </p:cNvSpPr>
          <p:nvPr>
            <p:ph idx="1"/>
          </p:nvPr>
        </p:nvSpPr>
        <p:spPr/>
        <p:txBody>
          <a:bodyPr>
            <a:normAutofit/>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Authority and responsibility are closely related and this principle states that these two must go hand in hand. It means that proper authority should be delegated to meet the responsibilities.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match should be there between these two because of two main reasons:--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Firstly, if a person is given some responsibility without sufficient authority he can’t perform better, and also could not accomplish the desired goal.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Secondly, if there is excess authority being delegated to an individual without matching responsibility then the delegated authority will be misused in one way or the other</a:t>
            </a:r>
            <a:endParaRPr lang="en-IN" dirty="0"/>
          </a:p>
        </p:txBody>
      </p:sp>
    </p:spTree>
    <p:extLst>
      <p:ext uri="{BB962C8B-B14F-4D97-AF65-F5344CB8AC3E}">
        <p14:creationId xmlns:p14="http://schemas.microsoft.com/office/powerpoint/2010/main" val="2387615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3870</Words>
  <Application>Microsoft Office PowerPoint</Application>
  <PresentationFormat>Widescreen</PresentationFormat>
  <Paragraphs>223</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Courier New</vt:lpstr>
      <vt:lpstr>Roboto</vt:lpstr>
      <vt:lpstr>Symbol</vt:lpstr>
      <vt:lpstr>Times New Roman</vt:lpstr>
      <vt:lpstr>Wingdings</vt:lpstr>
      <vt:lpstr>Office Theme</vt:lpstr>
      <vt:lpstr>Fundamentals of Management</vt:lpstr>
      <vt:lpstr>PowerPoint Presentation</vt:lpstr>
      <vt:lpstr>The nature, main characteristics or features of management: </vt:lpstr>
      <vt:lpstr>The nature, main characteristics or features of management: </vt:lpstr>
      <vt:lpstr>PowerPoint Presentation</vt:lpstr>
      <vt:lpstr>Roles of Manager</vt:lpstr>
      <vt:lpstr>Management Principle: AUTHORITY AND RESPONSIBILITY</vt:lpstr>
      <vt:lpstr>Characteristics of Responsibility </vt:lpstr>
      <vt:lpstr>PowerPoint Presentation</vt:lpstr>
      <vt:lpstr>PowerPoint Presentation</vt:lpstr>
      <vt:lpstr>Accountability </vt:lpstr>
      <vt:lpstr>Management Theory </vt:lpstr>
      <vt:lpstr>Scientific Principles of Management by F. W. Taylor</vt:lpstr>
      <vt:lpstr>The techniques which Taylor regarded as its essential elements or features may be classified as under: </vt:lpstr>
      <vt:lpstr>Scientific Task and Rate-Setting (work study)</vt:lpstr>
      <vt:lpstr>PowerPoint Presentation</vt:lpstr>
      <vt:lpstr>PowerPoint Presentation</vt:lpstr>
      <vt:lpstr>PowerPoint Presentation</vt:lpstr>
      <vt:lpstr>PowerPoint Presentation</vt:lpstr>
      <vt:lpstr>Critiques of Taylor </vt:lpstr>
      <vt:lpstr>Henry Fayol’s principles of management</vt:lpstr>
      <vt:lpstr>Henry Fayol’s principles of management</vt:lpstr>
      <vt:lpstr>Henry Fayol’s principles of management</vt:lpstr>
      <vt:lpstr>Behavioural approach</vt:lpstr>
      <vt:lpstr>Video on group dynamics discussion</vt:lpstr>
      <vt:lpstr>PowerPoint Presentation</vt:lpstr>
      <vt:lpstr>Differentiate between</vt:lpstr>
      <vt:lpstr>PowerPoint Presentation</vt:lpstr>
      <vt:lpstr>Theory X and Theory Y</vt:lpstr>
      <vt:lpstr>PowerPoint Presentation</vt:lpstr>
      <vt:lpstr>Video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Yashdeep Singh</dc:creator>
  <cp:lastModifiedBy>Yashdeep Singh</cp:lastModifiedBy>
  <cp:revision>53</cp:revision>
  <dcterms:created xsi:type="dcterms:W3CDTF">2020-08-17T05:19:47Z</dcterms:created>
  <dcterms:modified xsi:type="dcterms:W3CDTF">2020-09-09T11:29:57Z</dcterms:modified>
</cp:coreProperties>
</file>