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16fef266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16fef266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16fef26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16fef26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16fef26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16fef26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16fef266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16fef266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16fef26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16fef26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data-flair.training/blogs/download-tata-global-beverages-stocks-data/" TargetMode="External"/><Relationship Id="rId4" Type="http://schemas.openxmlformats.org/officeDocument/2006/relationships/hyperlink" Target="https://data-flair.training/blogs/download-stocks-price-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742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Stock Market Prediction</a:t>
            </a:r>
            <a:endParaRPr/>
          </a:p>
          <a:p>
            <a:pPr indent="0" lvl="0" marL="0" rtl="0" algn="ctr">
              <a:spcBef>
                <a:spcPts val="0"/>
              </a:spcBef>
              <a:spcAft>
                <a:spcPts val="0"/>
              </a:spcAft>
              <a:buNone/>
            </a:pPr>
            <a:r>
              <a:rPr lang="en"/>
              <a:t>Review</a:t>
            </a:r>
            <a:endParaRPr/>
          </a:p>
        </p:txBody>
      </p:sp>
      <p:sp>
        <p:nvSpPr>
          <p:cNvPr id="60" name="Google Shape;60;p13"/>
          <p:cNvSpPr txBox="1"/>
          <p:nvPr>
            <p:ph idx="1" type="subTitle"/>
          </p:nvPr>
        </p:nvSpPr>
        <p:spPr>
          <a:xfrm>
            <a:off x="671250" y="3174874"/>
            <a:ext cx="7801500" cy="13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MG 301 - FOM</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sz="2000"/>
              <a:t>                </a:t>
            </a:r>
            <a:r>
              <a:rPr lang="en" sz="2000"/>
              <a:t>Submitted by : ADITYA SINGH 2K19/EP/005   </a:t>
            </a:r>
            <a:endParaRPr sz="2000"/>
          </a:p>
          <a:p>
            <a:pPr indent="0" lvl="0" marL="0" rtl="0" algn="ctr">
              <a:spcBef>
                <a:spcPts val="0"/>
              </a:spcBef>
              <a:spcAft>
                <a:spcPts val="0"/>
              </a:spcAft>
              <a:buNone/>
            </a:pPr>
            <a:r>
              <a:rPr lang="en" sz="2000"/>
              <a:t> 			                 ARKAJYOTI CHAKRABORTY 2K19/EP/022</a:t>
            </a:r>
            <a:endParaRPr sz="20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68875" y="757300"/>
            <a:ext cx="65952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Further Work Need to be Done</a:t>
            </a:r>
            <a:endParaRPr sz="3400"/>
          </a:p>
        </p:txBody>
      </p:sp>
      <p:sp>
        <p:nvSpPr>
          <p:cNvPr id="151" name="Google Shape;151;p22"/>
          <p:cNvSpPr txBox="1"/>
          <p:nvPr>
            <p:ph idx="1" type="body"/>
          </p:nvPr>
        </p:nvSpPr>
        <p:spPr>
          <a:xfrm>
            <a:off x="311700" y="1846150"/>
            <a:ext cx="8520600" cy="2722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Building and training the LSTM model.</a:t>
            </a:r>
            <a:endParaRPr sz="2000"/>
          </a:p>
          <a:p>
            <a:pPr indent="-355600" lvl="0" marL="457200" rtl="0" algn="l">
              <a:spcBef>
                <a:spcPts val="0"/>
              </a:spcBef>
              <a:spcAft>
                <a:spcPts val="0"/>
              </a:spcAft>
              <a:buSzPts val="2000"/>
              <a:buChar char="●"/>
            </a:pPr>
            <a:r>
              <a:rPr lang="en" sz="2000"/>
              <a:t>Taking</a:t>
            </a:r>
            <a:r>
              <a:rPr lang="en" sz="2000"/>
              <a:t> a sample of a dataset to make stock price predictions using the LSTM model.</a:t>
            </a:r>
            <a:endParaRPr sz="2000"/>
          </a:p>
          <a:p>
            <a:pPr indent="-355600" lvl="0" marL="457200" rtl="0" algn="l">
              <a:spcBef>
                <a:spcPts val="0"/>
              </a:spcBef>
              <a:spcAft>
                <a:spcPts val="0"/>
              </a:spcAft>
              <a:buSzPts val="2000"/>
              <a:buChar char="●"/>
            </a:pPr>
            <a:r>
              <a:rPr lang="en" sz="2000"/>
              <a:t>Save the  model and Visualize the predicted stock costs with actual stock costs.</a:t>
            </a:r>
            <a:endParaRPr sz="2000"/>
          </a:p>
          <a:p>
            <a:pPr indent="-355600" lvl="0" marL="457200" rtl="0" algn="l">
              <a:spcBef>
                <a:spcPts val="0"/>
              </a:spcBef>
              <a:spcAft>
                <a:spcPts val="0"/>
              </a:spcAft>
              <a:buSzPts val="2000"/>
              <a:buChar char="●"/>
            </a:pPr>
            <a:r>
              <a:rPr lang="en" sz="2000"/>
              <a:t>Build the dashboard using Plotly dash and run as a backend in the browser.</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66800" y="536875"/>
            <a:ext cx="3013200" cy="7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Summary</a:t>
            </a:r>
            <a:endParaRPr sz="3600"/>
          </a:p>
        </p:txBody>
      </p:sp>
      <p:sp>
        <p:nvSpPr>
          <p:cNvPr id="157" name="Google Shape;157;p23"/>
          <p:cNvSpPr txBox="1"/>
          <p:nvPr>
            <p:ph idx="1" type="body"/>
          </p:nvPr>
        </p:nvSpPr>
        <p:spPr>
          <a:xfrm>
            <a:off x="311700" y="1533850"/>
            <a:ext cx="8520600" cy="209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W</a:t>
            </a:r>
            <a:r>
              <a:rPr lang="en" sz="2200"/>
              <a:t>e learned how to develop a stock cost prediction model and how to build an interactive dashboard for stock analysis. We implemented stock market prediction using the LSTM model. Plotly dash python framework for building dashboards.</a:t>
            </a:r>
            <a:endParaRPr sz="2200"/>
          </a:p>
        </p:txBody>
      </p:sp>
      <p:sp>
        <p:nvSpPr>
          <p:cNvPr id="158" name="Google Shape;158;p23"/>
          <p:cNvSpPr txBox="1"/>
          <p:nvPr>
            <p:ph type="title"/>
          </p:nvPr>
        </p:nvSpPr>
        <p:spPr>
          <a:xfrm>
            <a:off x="6452625" y="4041750"/>
            <a:ext cx="2080200" cy="7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12725" y="435825"/>
            <a:ext cx="23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423650"/>
            <a:ext cx="8520600" cy="314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Finance management is one of the key things we often witness people losing money that is being invested in stocks. We bring the case study of the stock market and how technology can be used that can help us in making a wise decision.</a:t>
            </a:r>
            <a:endParaRPr/>
          </a:p>
          <a:p>
            <a:pPr indent="-342900" lvl="0" marL="457200" rtl="0" algn="l">
              <a:spcBef>
                <a:spcPts val="1600"/>
              </a:spcBef>
              <a:spcAft>
                <a:spcPts val="0"/>
              </a:spcAft>
              <a:buSzPts val="1800"/>
              <a:buAutoNum type="arabicPeriod"/>
            </a:pPr>
            <a:r>
              <a:rPr lang="en"/>
              <a:t>We will be using machine learning and deep learning techniques to draw a comparative study and will be performing forecasting over a dummy data set.</a:t>
            </a:r>
            <a:endParaRPr/>
          </a:p>
          <a:p>
            <a:pPr indent="-342900" lvl="0" marL="457200" rtl="0" algn="l">
              <a:spcBef>
                <a:spcPts val="1600"/>
              </a:spcBef>
              <a:spcAft>
                <a:spcPts val="0"/>
              </a:spcAft>
              <a:buSzPts val="1800"/>
              <a:buAutoNum type="arabicPeriod"/>
            </a:pPr>
            <a:r>
              <a:rPr lang="en"/>
              <a:t>We will </a:t>
            </a:r>
            <a:r>
              <a:rPr lang="en"/>
              <a:t>Build the dashboard using Plotly dash and run as a backend in the browser.</a:t>
            </a:r>
            <a:endParaRPr sz="2850">
              <a:solidFill>
                <a:srgbClr val="444444"/>
              </a:solidFill>
              <a:highlight>
                <a:srgbClr val="FFFFFF"/>
              </a:highlight>
              <a:latin typeface="Georgia"/>
              <a:ea typeface="Georgia"/>
              <a:cs typeface="Georgia"/>
              <a:sym typeface="Georgia"/>
            </a:endParaRPr>
          </a:p>
          <a:p>
            <a:pPr indent="0" lvl="0" marL="45720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will first load the dataset and define the target variable for the problem.</a:t>
            </a:r>
            <a:endParaRPr/>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Plot</a:t>
            </a:r>
            <a:endParaRPr>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profit or loss calculation is usually determined by the closing price of a stock for the day, hence we will consider the closing price as the target variable. </a:t>
            </a:r>
            <a:endParaRPr/>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Algorithms</a:t>
            </a:r>
            <a:endParaRPr>
              <a:solidFill>
                <a:schemeClr val="lt1"/>
              </a:solidFill>
            </a:endParaRPr>
          </a:p>
        </p:txBody>
      </p:sp>
      <p:sp>
        <p:nvSpPr>
          <p:cNvPr id="86" name="Google Shape;86;p15"/>
          <p:cNvSpPr txBox="1"/>
          <p:nvPr>
            <p:ph idx="4294967295" type="body"/>
          </p:nvPr>
        </p:nvSpPr>
        <p:spPr>
          <a:xfrm>
            <a:off x="62864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t>
            </a:r>
            <a:r>
              <a:rPr lang="en"/>
              <a:t>e will explore these variables and use different techniques to predict the daily closing price of the stock.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7390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t>Project Objective</a:t>
            </a:r>
            <a:endParaRPr b="1" sz="3800"/>
          </a:p>
          <a:p>
            <a:pPr indent="0" lvl="0" marL="0" rtl="0" algn="l">
              <a:spcBef>
                <a:spcPts val="0"/>
              </a:spcBef>
              <a:spcAft>
                <a:spcPts val="0"/>
              </a:spcAft>
              <a:buNone/>
            </a:pPr>
            <a:r>
              <a:t/>
            </a:r>
            <a:endParaRPr b="1" sz="4200"/>
          </a:p>
          <a:p>
            <a:pPr indent="0" lvl="0" marL="0" rtl="0" algn="l">
              <a:spcBef>
                <a:spcPts val="0"/>
              </a:spcBef>
              <a:spcAft>
                <a:spcPts val="0"/>
              </a:spcAft>
              <a:buNone/>
            </a:pPr>
            <a:r>
              <a:rPr lang="en" sz="1800">
                <a:latin typeface="Average"/>
                <a:ea typeface="Average"/>
                <a:cs typeface="Average"/>
                <a:sym typeface="Average"/>
              </a:rPr>
              <a:t>In this machine learning project, we will be talking about predicting the returns on stocks. This is a very complex task and has uncertainties. We will develop this project into two parts:</a:t>
            </a:r>
            <a:endParaRPr sz="1800">
              <a:latin typeface="Average"/>
              <a:ea typeface="Average"/>
              <a:cs typeface="Average"/>
              <a:sym typeface="Average"/>
            </a:endParaRPr>
          </a:p>
          <a:p>
            <a:pPr indent="-342900" lvl="0" marL="457200" rtl="0" algn="l">
              <a:spcBef>
                <a:spcPts val="0"/>
              </a:spcBef>
              <a:spcAft>
                <a:spcPts val="0"/>
              </a:spcAft>
              <a:buSzPts val="1800"/>
              <a:buFont typeface="Average"/>
              <a:buAutoNum type="arabicPeriod"/>
            </a:pPr>
            <a:r>
              <a:rPr lang="en" sz="1800">
                <a:latin typeface="Average"/>
                <a:ea typeface="Average"/>
                <a:cs typeface="Average"/>
                <a:sym typeface="Average"/>
              </a:rPr>
              <a:t>First, we will learn how to predict stock price using the LSTM neural network.</a:t>
            </a:r>
            <a:endParaRPr sz="1800">
              <a:latin typeface="Average"/>
              <a:ea typeface="Average"/>
              <a:cs typeface="Average"/>
              <a:sym typeface="Average"/>
            </a:endParaRPr>
          </a:p>
          <a:p>
            <a:pPr indent="-342900" lvl="0" marL="457200" rtl="0" algn="l">
              <a:spcBef>
                <a:spcPts val="0"/>
              </a:spcBef>
              <a:spcAft>
                <a:spcPts val="0"/>
              </a:spcAft>
              <a:buSzPts val="1800"/>
              <a:buFont typeface="Average"/>
              <a:buAutoNum type="arabicPeriod"/>
            </a:pPr>
            <a:r>
              <a:rPr lang="en" sz="1800">
                <a:latin typeface="Average"/>
                <a:ea typeface="Average"/>
                <a:cs typeface="Average"/>
                <a:sym typeface="Average"/>
              </a:rPr>
              <a:t>Then we will build a dashboard using Plotly dash for stock analysis.</a:t>
            </a:r>
            <a:endParaRPr sz="1800">
              <a:solidFill>
                <a:srgbClr val="444444"/>
              </a:solidFill>
              <a:highlight>
                <a:srgbClr val="FFFFFF"/>
              </a:highlight>
              <a:latin typeface="Average"/>
              <a:ea typeface="Average"/>
              <a:cs typeface="Average"/>
              <a:sym typeface="Average"/>
            </a:endParaRPr>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Build the Dataset</a:t>
            </a:r>
            <a:endParaRPr/>
          </a:p>
        </p:txBody>
      </p:sp>
      <p:sp>
        <p:nvSpPr>
          <p:cNvPr id="97" name="Google Shape;97;p17"/>
          <p:cNvSpPr txBox="1"/>
          <p:nvPr>
            <p:ph idx="2" type="body"/>
          </p:nvPr>
        </p:nvSpPr>
        <p:spPr>
          <a:xfrm>
            <a:off x="4939500" y="688850"/>
            <a:ext cx="3528900" cy="3730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444444"/>
              </a:buClr>
              <a:buSzPts val="1400"/>
              <a:buChar char="●"/>
            </a:pPr>
            <a:r>
              <a:rPr lang="en" sz="1400">
                <a:solidFill>
                  <a:srgbClr val="444444"/>
                </a:solidFill>
                <a:highlight>
                  <a:srgbClr val="FFFFFF"/>
                </a:highlight>
              </a:rPr>
              <a:t>To build the stock price prediction model, we will use the NSE TATA GLOBAL dataset. This is a dataset of Tata Beverages from Tata Global Beverages Limited, National Stock Exchange of India: </a:t>
            </a:r>
            <a:r>
              <a:rPr lang="en" sz="1400" u="sng">
                <a:solidFill>
                  <a:srgbClr val="C86B01"/>
                </a:solidFill>
                <a:highlight>
                  <a:srgbClr val="FFFFFF"/>
                </a:highlight>
                <a:hlinkClick r:id="rId3">
                  <a:extLst>
                    <a:ext uri="{A12FA001-AC4F-418D-AE19-62706E023703}">
                      <ahyp:hlinkClr val="tx"/>
                    </a:ext>
                  </a:extLst>
                </a:hlinkClick>
              </a:rPr>
              <a:t>Tata Global Dataset</a:t>
            </a:r>
            <a:endParaRPr sz="1400" u="sng">
              <a:solidFill>
                <a:srgbClr val="C86B01"/>
              </a:solidFill>
              <a:highlight>
                <a:srgbClr val="FFFFFF"/>
              </a:highlight>
            </a:endParaRPr>
          </a:p>
          <a:p>
            <a:pPr indent="-317500" lvl="0" marL="457200" rtl="0" algn="l">
              <a:spcBef>
                <a:spcPts val="0"/>
              </a:spcBef>
              <a:spcAft>
                <a:spcPts val="0"/>
              </a:spcAft>
              <a:buClr>
                <a:srgbClr val="444444"/>
              </a:buClr>
              <a:buSzPts val="1400"/>
              <a:buChar char="●"/>
            </a:pPr>
            <a:r>
              <a:rPr lang="en" sz="1400">
                <a:solidFill>
                  <a:srgbClr val="444444"/>
                </a:solidFill>
                <a:highlight>
                  <a:srgbClr val="FFFFFF"/>
                </a:highlight>
              </a:rPr>
              <a:t>To develop the dashboard for stock analysis we will use another stock dataset with multiple stocks like Apple, Microsoft, Facebook: </a:t>
            </a:r>
            <a:r>
              <a:rPr lang="en" sz="1400" u="sng">
                <a:solidFill>
                  <a:srgbClr val="C86B01"/>
                </a:solidFill>
                <a:highlight>
                  <a:srgbClr val="FFFFFF"/>
                </a:highlight>
                <a:hlinkClick r:id="rId4">
                  <a:extLst>
                    <a:ext uri="{A12FA001-AC4F-418D-AE19-62706E023703}">
                      <ahyp:hlinkClr val="tx"/>
                    </a:ext>
                  </a:extLst>
                </a:hlinkClick>
              </a:rPr>
              <a:t>Stocks Dataset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59700" y="472575"/>
            <a:ext cx="56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Libraries &amp; Methods Used</a:t>
            </a:r>
            <a:endParaRPr/>
          </a:p>
        </p:txBody>
      </p:sp>
      <p:sp>
        <p:nvSpPr>
          <p:cNvPr id="103" name="Google Shape;103;p18"/>
          <p:cNvSpPr txBox="1"/>
          <p:nvPr>
            <p:ph idx="4294967295" type="body"/>
          </p:nvPr>
        </p:nvSpPr>
        <p:spPr>
          <a:xfrm>
            <a:off x="559700" y="1446450"/>
            <a:ext cx="3999900" cy="3054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Numpy</a:t>
            </a:r>
            <a:endParaRPr sz="1600"/>
          </a:p>
          <a:p>
            <a:pPr indent="-330200" lvl="0" marL="457200" rtl="0" algn="l">
              <a:lnSpc>
                <a:spcPct val="100000"/>
              </a:lnSpc>
              <a:spcBef>
                <a:spcPts val="0"/>
              </a:spcBef>
              <a:spcAft>
                <a:spcPts val="0"/>
              </a:spcAft>
              <a:buSzPts val="1600"/>
              <a:buChar char="●"/>
            </a:pPr>
            <a:r>
              <a:rPr lang="en" sz="1600"/>
              <a:t>Pandas</a:t>
            </a:r>
            <a:endParaRPr sz="1600"/>
          </a:p>
          <a:p>
            <a:pPr indent="-330200" lvl="0" marL="457200" rtl="0" algn="l">
              <a:lnSpc>
                <a:spcPct val="100000"/>
              </a:lnSpc>
              <a:spcBef>
                <a:spcPts val="0"/>
              </a:spcBef>
              <a:spcAft>
                <a:spcPts val="0"/>
              </a:spcAft>
              <a:buSzPts val="1600"/>
              <a:buChar char="●"/>
            </a:pPr>
            <a:r>
              <a:rPr lang="en" sz="1600"/>
              <a:t>Matplotlib</a:t>
            </a:r>
            <a:endParaRPr sz="1600"/>
          </a:p>
          <a:p>
            <a:pPr indent="-330200" lvl="0" marL="457200" rtl="0" algn="l">
              <a:lnSpc>
                <a:spcPct val="100000"/>
              </a:lnSpc>
              <a:spcBef>
                <a:spcPts val="0"/>
              </a:spcBef>
              <a:spcAft>
                <a:spcPts val="0"/>
              </a:spcAft>
              <a:buSzPts val="1600"/>
              <a:buChar char="●"/>
            </a:pPr>
            <a:r>
              <a:rPr lang="en" sz="1600"/>
              <a:t>SkLearn</a:t>
            </a:r>
            <a:endParaRPr sz="1600"/>
          </a:p>
          <a:p>
            <a:pPr indent="0" lvl="0" marL="0" rtl="0" algn="l">
              <a:lnSpc>
                <a:spcPct val="100000"/>
              </a:lnSpc>
              <a:spcBef>
                <a:spcPts val="1600"/>
              </a:spcBef>
              <a:spcAft>
                <a:spcPts val="0"/>
              </a:spcAft>
              <a:buNone/>
            </a:pPr>
            <a:r>
              <a:rPr lang="en" sz="1600"/>
              <a:t>Deep Learning Methods: </a:t>
            </a:r>
            <a:endParaRPr sz="1600"/>
          </a:p>
          <a:p>
            <a:pPr indent="-330200" lvl="0" marL="457200" rtl="0" algn="l">
              <a:lnSpc>
                <a:spcPct val="100000"/>
              </a:lnSpc>
              <a:spcBef>
                <a:spcPts val="1600"/>
              </a:spcBef>
              <a:spcAft>
                <a:spcPts val="0"/>
              </a:spcAft>
              <a:buSzPts val="1600"/>
              <a:buChar char="●"/>
            </a:pPr>
            <a:r>
              <a:rPr lang="en" sz="1600"/>
              <a:t>LSTM</a:t>
            </a:r>
            <a:endParaRPr sz="1600"/>
          </a:p>
          <a:p>
            <a:pPr indent="-330200" lvl="0" marL="457200" rtl="0" algn="l">
              <a:lnSpc>
                <a:spcPct val="100000"/>
              </a:lnSpc>
              <a:spcBef>
                <a:spcPts val="0"/>
              </a:spcBef>
              <a:spcAft>
                <a:spcPts val="0"/>
              </a:spcAft>
              <a:buSzPts val="1600"/>
              <a:buChar char="●"/>
            </a:pPr>
            <a:r>
              <a:rPr lang="en" sz="1600"/>
              <a:t>GRU </a:t>
            </a:r>
            <a:r>
              <a:rPr lang="en" sz="1500"/>
              <a:t>(Gated recurrent units)</a:t>
            </a:r>
            <a:endParaRPr sz="1500"/>
          </a:p>
          <a:p>
            <a:pPr indent="-330200" lvl="0" marL="457200" rtl="0" algn="l">
              <a:lnSpc>
                <a:spcPct val="100000"/>
              </a:lnSpc>
              <a:spcBef>
                <a:spcPts val="0"/>
              </a:spcBef>
              <a:spcAft>
                <a:spcPts val="0"/>
              </a:spcAft>
              <a:buSzPts val="1600"/>
              <a:buChar char="●"/>
            </a:pPr>
            <a:r>
              <a:rPr lang="en" sz="1600"/>
              <a:t>Regression</a:t>
            </a:r>
            <a:endParaRPr sz="1600"/>
          </a:p>
        </p:txBody>
      </p:sp>
      <p:sp>
        <p:nvSpPr>
          <p:cNvPr id="104" name="Google Shape;104;p18"/>
          <p:cNvSpPr txBox="1"/>
          <p:nvPr>
            <p:ph idx="4294967295" type="body"/>
          </p:nvPr>
        </p:nvSpPr>
        <p:spPr>
          <a:xfrm>
            <a:off x="5293975" y="44253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pandas</a:t>
            </a:r>
            <a:endParaRPr sz="1300"/>
          </a:p>
        </p:txBody>
      </p:sp>
      <p:sp>
        <p:nvSpPr>
          <p:cNvPr id="105" name="Google Shape;105;p18"/>
          <p:cNvSpPr txBox="1"/>
          <p:nvPr>
            <p:ph idx="4294967295" type="body"/>
          </p:nvPr>
        </p:nvSpPr>
        <p:spPr>
          <a:xfrm>
            <a:off x="5294100" y="26264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20</a:t>
            </a:r>
            <a:endParaRPr sz="1400">
              <a:solidFill>
                <a:schemeClr val="accent5"/>
              </a:solidFill>
            </a:endParaRPr>
          </a:p>
        </p:txBody>
      </p:sp>
      <p:sp>
        <p:nvSpPr>
          <p:cNvPr id="106" name="Google Shape;106;p18"/>
          <p:cNvSpPr/>
          <p:nvPr/>
        </p:nvSpPr>
        <p:spPr>
          <a:xfrm>
            <a:off x="5293813" y="294085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idx="4294967295" type="body"/>
          </p:nvPr>
        </p:nvSpPr>
        <p:spPr>
          <a:xfrm>
            <a:off x="5294125" y="296397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5</a:t>
            </a:r>
            <a:endParaRPr sz="1400">
              <a:solidFill>
                <a:schemeClr val="lt1"/>
              </a:solidFill>
            </a:endParaRPr>
          </a:p>
        </p:txBody>
      </p:sp>
      <p:sp>
        <p:nvSpPr>
          <p:cNvPr id="108" name="Google Shape;108;p18"/>
          <p:cNvSpPr/>
          <p:nvPr/>
        </p:nvSpPr>
        <p:spPr>
          <a:xfrm>
            <a:off x="5293825" y="3312600"/>
            <a:ext cx="689700" cy="111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idx="4294967295" type="body"/>
          </p:nvPr>
        </p:nvSpPr>
        <p:spPr>
          <a:xfrm>
            <a:off x="5294100" y="36946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110" name="Google Shape;110;p18"/>
          <p:cNvSpPr txBox="1"/>
          <p:nvPr>
            <p:ph idx="4294967295" type="body"/>
          </p:nvPr>
        </p:nvSpPr>
        <p:spPr>
          <a:xfrm>
            <a:off x="6139863" y="44253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numpy</a:t>
            </a:r>
            <a:endParaRPr sz="1300"/>
          </a:p>
        </p:txBody>
      </p:sp>
      <p:sp>
        <p:nvSpPr>
          <p:cNvPr id="111" name="Google Shape;111;p18"/>
          <p:cNvSpPr txBox="1"/>
          <p:nvPr>
            <p:ph idx="4294967295" type="body"/>
          </p:nvPr>
        </p:nvSpPr>
        <p:spPr>
          <a:xfrm>
            <a:off x="6139875" y="19497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29</a:t>
            </a:r>
            <a:endParaRPr sz="1400">
              <a:solidFill>
                <a:schemeClr val="accent5"/>
              </a:solidFill>
            </a:endParaRPr>
          </a:p>
        </p:txBody>
      </p:sp>
      <p:sp>
        <p:nvSpPr>
          <p:cNvPr id="112" name="Google Shape;112;p18"/>
          <p:cNvSpPr/>
          <p:nvPr/>
        </p:nvSpPr>
        <p:spPr>
          <a:xfrm>
            <a:off x="6139925" y="22641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idx="4294967295" type="body"/>
          </p:nvPr>
        </p:nvSpPr>
        <p:spPr>
          <a:xfrm>
            <a:off x="6139925" y="2261113"/>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a:t>
            </a:r>
            <a:endParaRPr sz="1400">
              <a:solidFill>
                <a:schemeClr val="lt1"/>
              </a:solidFill>
            </a:endParaRPr>
          </a:p>
        </p:txBody>
      </p:sp>
      <p:sp>
        <p:nvSpPr>
          <p:cNvPr id="114" name="Google Shape;114;p18"/>
          <p:cNvSpPr/>
          <p:nvPr/>
        </p:nvSpPr>
        <p:spPr>
          <a:xfrm>
            <a:off x="6139925" y="2570400"/>
            <a:ext cx="689400" cy="185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idx="4294967295" type="body"/>
          </p:nvPr>
        </p:nvSpPr>
        <p:spPr>
          <a:xfrm>
            <a:off x="6139900" y="32639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16" name="Google Shape;116;p18"/>
          <p:cNvSpPr txBox="1"/>
          <p:nvPr>
            <p:ph idx="4294967295" type="body"/>
          </p:nvPr>
        </p:nvSpPr>
        <p:spPr>
          <a:xfrm>
            <a:off x="6985850" y="44253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LSTM</a:t>
            </a:r>
            <a:endParaRPr sz="1300"/>
          </a:p>
        </p:txBody>
      </p:sp>
      <p:sp>
        <p:nvSpPr>
          <p:cNvPr id="117" name="Google Shape;117;p18"/>
          <p:cNvSpPr txBox="1"/>
          <p:nvPr>
            <p:ph idx="4294967295" type="body"/>
          </p:nvPr>
        </p:nvSpPr>
        <p:spPr>
          <a:xfrm>
            <a:off x="6985850" y="12075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39</a:t>
            </a:r>
            <a:endParaRPr sz="1400">
              <a:solidFill>
                <a:schemeClr val="accent5"/>
              </a:solidFill>
            </a:endParaRPr>
          </a:p>
        </p:txBody>
      </p:sp>
      <p:sp>
        <p:nvSpPr>
          <p:cNvPr id="118" name="Google Shape;118;p18"/>
          <p:cNvSpPr/>
          <p:nvPr/>
        </p:nvSpPr>
        <p:spPr>
          <a:xfrm>
            <a:off x="6985750" y="15219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ph idx="4294967295" type="body"/>
          </p:nvPr>
        </p:nvSpPr>
        <p:spPr>
          <a:xfrm>
            <a:off x="6979988" y="152188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a:t>
            </a:r>
            <a:endParaRPr sz="1400">
              <a:solidFill>
                <a:schemeClr val="lt1"/>
              </a:solidFill>
            </a:endParaRPr>
          </a:p>
        </p:txBody>
      </p:sp>
      <p:sp>
        <p:nvSpPr>
          <p:cNvPr id="120" name="Google Shape;120;p18"/>
          <p:cNvSpPr/>
          <p:nvPr/>
        </p:nvSpPr>
        <p:spPr>
          <a:xfrm>
            <a:off x="6985750" y="1828201"/>
            <a:ext cx="689400" cy="2597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idx="4294967295" type="body"/>
          </p:nvPr>
        </p:nvSpPr>
        <p:spPr>
          <a:xfrm>
            <a:off x="6979963" y="28164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22" name="Google Shape;122;p18"/>
          <p:cNvSpPr txBox="1"/>
          <p:nvPr>
            <p:ph idx="4294967295" type="body"/>
          </p:nvPr>
        </p:nvSpPr>
        <p:spPr>
          <a:xfrm>
            <a:off x="7831825" y="44253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Plot</a:t>
            </a:r>
            <a:endParaRPr sz="1300"/>
          </a:p>
        </p:txBody>
      </p:sp>
      <p:sp>
        <p:nvSpPr>
          <p:cNvPr id="123" name="Google Shape;123;p18"/>
          <p:cNvSpPr txBox="1"/>
          <p:nvPr>
            <p:ph idx="4294967295" type="body"/>
          </p:nvPr>
        </p:nvSpPr>
        <p:spPr>
          <a:xfrm>
            <a:off x="7820225" y="21019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27</a:t>
            </a:r>
            <a:endParaRPr sz="1400">
              <a:solidFill>
                <a:schemeClr val="accent5"/>
              </a:solidFill>
            </a:endParaRPr>
          </a:p>
        </p:txBody>
      </p:sp>
      <p:sp>
        <p:nvSpPr>
          <p:cNvPr id="124" name="Google Shape;124;p18"/>
          <p:cNvSpPr/>
          <p:nvPr/>
        </p:nvSpPr>
        <p:spPr>
          <a:xfrm>
            <a:off x="7820063" y="241630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ph idx="4294967295" type="body"/>
          </p:nvPr>
        </p:nvSpPr>
        <p:spPr>
          <a:xfrm>
            <a:off x="7831575" y="24446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5</a:t>
            </a:r>
            <a:endParaRPr sz="1400">
              <a:solidFill>
                <a:schemeClr val="lt1"/>
              </a:solidFill>
            </a:endParaRPr>
          </a:p>
        </p:txBody>
      </p:sp>
      <p:sp>
        <p:nvSpPr>
          <p:cNvPr id="126" name="Google Shape;126;p18"/>
          <p:cNvSpPr/>
          <p:nvPr/>
        </p:nvSpPr>
        <p:spPr>
          <a:xfrm>
            <a:off x="7820225" y="2787400"/>
            <a:ext cx="689400" cy="163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ph idx="4294967295" type="body"/>
          </p:nvPr>
        </p:nvSpPr>
        <p:spPr>
          <a:xfrm>
            <a:off x="7831575" y="32636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19"/>
          <p:cNvSpPr txBox="1"/>
          <p:nvPr>
            <p:ph type="title"/>
          </p:nvPr>
        </p:nvSpPr>
        <p:spPr>
          <a:xfrm>
            <a:off x="372825" y="279725"/>
            <a:ext cx="51012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AutoNum type="arabicPeriod"/>
            </a:pPr>
            <a:r>
              <a:rPr lang="en" sz="2400">
                <a:solidFill>
                  <a:schemeClr val="lt1"/>
                </a:solidFill>
              </a:rPr>
              <a:t>Read the Dataset</a:t>
            </a:r>
            <a:endParaRPr sz="2400">
              <a:solidFill>
                <a:schemeClr val="lt1"/>
              </a:solidFill>
            </a:endParaRPr>
          </a:p>
        </p:txBody>
      </p:sp>
      <p:pic>
        <p:nvPicPr>
          <p:cNvPr id="133" name="Google Shape;133;p19"/>
          <p:cNvPicPr preferRelativeResize="0"/>
          <p:nvPr/>
        </p:nvPicPr>
        <p:blipFill>
          <a:blip r:embed="rId3">
            <a:alphaModFix/>
          </a:blip>
          <a:stretch>
            <a:fillRect/>
          </a:stretch>
        </p:blipFill>
        <p:spPr>
          <a:xfrm>
            <a:off x="652425" y="995600"/>
            <a:ext cx="7839161"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sp>
        <p:nvSpPr>
          <p:cNvPr id="138" name="Google Shape;138;p20"/>
          <p:cNvSpPr txBox="1"/>
          <p:nvPr>
            <p:ph type="title"/>
          </p:nvPr>
        </p:nvSpPr>
        <p:spPr>
          <a:xfrm>
            <a:off x="372825" y="279725"/>
            <a:ext cx="510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2. Visualising of the Data over Time</a:t>
            </a:r>
            <a:endParaRPr sz="2400">
              <a:solidFill>
                <a:schemeClr val="lt1"/>
              </a:solidFill>
            </a:endParaRPr>
          </a:p>
        </p:txBody>
      </p:sp>
      <p:pic>
        <p:nvPicPr>
          <p:cNvPr id="139" name="Google Shape;139;p20"/>
          <p:cNvPicPr preferRelativeResize="0"/>
          <p:nvPr/>
        </p:nvPicPr>
        <p:blipFill>
          <a:blip r:embed="rId3">
            <a:alphaModFix/>
          </a:blip>
          <a:stretch>
            <a:fillRect/>
          </a:stretch>
        </p:blipFill>
        <p:spPr>
          <a:xfrm>
            <a:off x="1495275" y="995675"/>
            <a:ext cx="6153443" cy="398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21"/>
          <p:cNvSpPr txBox="1"/>
          <p:nvPr>
            <p:ph type="title"/>
          </p:nvPr>
        </p:nvSpPr>
        <p:spPr>
          <a:xfrm>
            <a:off x="400375" y="288900"/>
            <a:ext cx="510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3</a:t>
            </a:r>
            <a:r>
              <a:rPr lang="en" sz="2100">
                <a:solidFill>
                  <a:schemeClr val="lt1"/>
                </a:solidFill>
              </a:rPr>
              <a:t>. Normalize the new Filtered Dataset</a:t>
            </a:r>
            <a:endParaRPr sz="2100">
              <a:solidFill>
                <a:schemeClr val="lt1"/>
              </a:solidFill>
            </a:endParaRPr>
          </a:p>
          <a:p>
            <a:pPr indent="0" lvl="0" marL="0" rtl="0" algn="l">
              <a:spcBef>
                <a:spcPts val="0"/>
              </a:spcBef>
              <a:spcAft>
                <a:spcPts val="0"/>
              </a:spcAft>
              <a:buNone/>
            </a:pPr>
            <a:r>
              <a:t/>
            </a:r>
            <a:endParaRPr sz="2100">
              <a:solidFill>
                <a:schemeClr val="lt1"/>
              </a:solidFill>
            </a:endParaRPr>
          </a:p>
        </p:txBody>
      </p:sp>
      <p:pic>
        <p:nvPicPr>
          <p:cNvPr id="145" name="Google Shape;145;p21"/>
          <p:cNvPicPr preferRelativeResize="0"/>
          <p:nvPr/>
        </p:nvPicPr>
        <p:blipFill rotWithShape="1">
          <a:blip r:embed="rId3">
            <a:alphaModFix/>
          </a:blip>
          <a:srcRect b="0" l="3956" r="1382" t="0"/>
          <a:stretch/>
        </p:blipFill>
        <p:spPr>
          <a:xfrm>
            <a:off x="507712" y="935075"/>
            <a:ext cx="7999976" cy="397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