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5" r:id="rId21"/>
    <p:sldId id="276" r:id="rId22"/>
    <p:sldId id="277" r:id="rId23"/>
    <p:sldId id="278" r:id="rId24"/>
    <p:sldId id="279" r:id="rId25"/>
    <p:sldId id="271" r:id="rId26"/>
    <p:sldId id="273" r:id="rId27"/>
    <p:sldId id="274"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40849-AD3C-4E7F-8DDC-74925E66AE89}" v="3" dt="2021-02-06T02:01:09.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 VOHRA" userId="S::raghav.vohra@msitjanakpuri.co.in::aab25651-e1f9-4beb-93ff-e32cb7346860" providerId="AD" clId="Web-{DC940849-AD3C-4E7F-8DDC-74925E66AE89}"/>
    <pc:docChg chg="modSld">
      <pc:chgData name="RAGHAV VOHRA" userId="S::raghav.vohra@msitjanakpuri.co.in::aab25651-e1f9-4beb-93ff-e32cb7346860" providerId="AD" clId="Web-{DC940849-AD3C-4E7F-8DDC-74925E66AE89}" dt="2021-02-06T02:01:09.031" v="2" actId="14100"/>
      <pc:docMkLst>
        <pc:docMk/>
      </pc:docMkLst>
      <pc:sldChg chg="modSp">
        <pc:chgData name="RAGHAV VOHRA" userId="S::raghav.vohra@msitjanakpuri.co.in::aab25651-e1f9-4beb-93ff-e32cb7346860" providerId="AD" clId="Web-{DC940849-AD3C-4E7F-8DDC-74925E66AE89}" dt="2021-02-06T02:01:09.031" v="2" actId="14100"/>
        <pc:sldMkLst>
          <pc:docMk/>
          <pc:sldMk cId="2395996766" sldId="264"/>
        </pc:sldMkLst>
        <pc:picChg chg="mod">
          <ac:chgData name="RAGHAV VOHRA" userId="S::raghav.vohra@msitjanakpuri.co.in::aab25651-e1f9-4beb-93ff-e32cb7346860" providerId="AD" clId="Web-{DC940849-AD3C-4E7F-8DDC-74925E66AE89}" dt="2021-02-06T02:01:09.031" v="2" actId="14100"/>
          <ac:picMkLst>
            <pc:docMk/>
            <pc:sldMk cId="2395996766" sldId="264"/>
            <ac:picMk id="4098"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2/5/2021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2/5/2021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2/5/2021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2/5/2021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2/5/2021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Dr. </a:t>
            </a:r>
            <a:r>
              <a:rPr lang="en-US" dirty="0" err="1"/>
              <a:t>adeel</a:t>
            </a:r>
            <a:r>
              <a:rPr lang="en-US" dirty="0"/>
              <a:t> </a:t>
            </a:r>
            <a:r>
              <a:rPr lang="en-US" dirty="0" err="1"/>
              <a:t>hashmi</a:t>
            </a:r>
            <a:endParaRPr lang="en-US" dirty="0"/>
          </a:p>
          <a:p>
            <a:r>
              <a:rPr lang="en-US" b="0" dirty="0"/>
              <a:t>Asst. prof., </a:t>
            </a:r>
            <a:r>
              <a:rPr lang="en-US" b="0" dirty="0" err="1"/>
              <a:t>cse</a:t>
            </a:r>
            <a:r>
              <a:rPr lang="en-US" b="0" dirty="0"/>
              <a:t> 2</a:t>
            </a:r>
            <a:r>
              <a:rPr lang="en-US" b="0" baseline="30000" dirty="0"/>
              <a:t>nd</a:t>
            </a:r>
            <a:r>
              <a:rPr lang="en-US" b="0" dirty="0"/>
              <a:t> shift</a:t>
            </a:r>
          </a:p>
          <a:p>
            <a:r>
              <a:rPr lang="en-US" b="0" dirty="0" err="1"/>
              <a:t>msit</a:t>
            </a:r>
            <a:endParaRPr lang="en-US" b="0" dirty="0"/>
          </a:p>
        </p:txBody>
      </p:sp>
      <p:sp>
        <p:nvSpPr>
          <p:cNvPr id="2" name="Title 1"/>
          <p:cNvSpPr>
            <a:spLocks noGrp="1"/>
          </p:cNvSpPr>
          <p:nvPr>
            <p:ph type="ctrTitle"/>
          </p:nvPr>
        </p:nvSpPr>
        <p:spPr/>
        <p:txBody>
          <a:bodyPr/>
          <a:lstStyle/>
          <a:p>
            <a:r>
              <a:rPr lang="en-US" dirty="0"/>
              <a:t>FCS (Graphs)</a:t>
            </a:r>
          </a:p>
        </p:txBody>
      </p:sp>
    </p:spTree>
    <p:extLst>
      <p:ext uri="{BB962C8B-B14F-4D97-AF65-F5344CB8AC3E}">
        <p14:creationId xmlns:p14="http://schemas.microsoft.com/office/powerpoint/2010/main" val="48793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Question-2</a:t>
            </a: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2296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74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 theorem</a:t>
            </a:r>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752601"/>
            <a:ext cx="8077200" cy="1904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267200"/>
            <a:ext cx="80772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01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Isomorphic</a:t>
            </a:r>
          </a:p>
        </p:txBody>
      </p:sp>
      <p:sp>
        <p:nvSpPr>
          <p:cNvPr id="3" name="Content Placeholder 2"/>
          <p:cNvSpPr>
            <a:spLocks noGrp="1"/>
          </p:cNvSpPr>
          <p:nvPr>
            <p:ph sz="quarter" idx="1"/>
          </p:nvPr>
        </p:nvSpPr>
        <p:spPr/>
        <p:txBody>
          <a:bodyPr/>
          <a:lstStyle/>
          <a:p>
            <a:pPr marL="0" indent="0">
              <a:buNone/>
            </a:pPr>
            <a:r>
              <a:rPr lang="en-US" dirty="0"/>
              <a:t>Two graphs are said to be isomorphic, if</a:t>
            </a:r>
          </a:p>
          <a:p>
            <a:pPr algn="just" fontAlgn="base"/>
            <a:r>
              <a:rPr lang="en-US" dirty="0"/>
              <a:t>They have an equal number of vertices.</a:t>
            </a:r>
          </a:p>
          <a:p>
            <a:pPr algn="just" fontAlgn="base"/>
            <a:r>
              <a:rPr lang="en-US" dirty="0"/>
              <a:t>They have an equal number of edges.</a:t>
            </a:r>
          </a:p>
          <a:p>
            <a:pPr algn="just" fontAlgn="base"/>
            <a:r>
              <a:rPr lang="en-US" dirty="0"/>
              <a:t>They have an equal number of vertices for each degree.</a:t>
            </a:r>
          </a:p>
          <a:p>
            <a:pPr algn="just" fontAlgn="base"/>
            <a:r>
              <a:rPr lang="en-US" dirty="0"/>
              <a:t>The sub-graphs formed by vertices for a given degree, also have equal number of vertices for each degree.</a:t>
            </a:r>
          </a:p>
          <a:p>
            <a:endParaRPr lang="en-US" dirty="0"/>
          </a:p>
        </p:txBody>
      </p:sp>
    </p:spTree>
    <p:extLst>
      <p:ext uri="{BB962C8B-B14F-4D97-AF65-F5344CB8AC3E}">
        <p14:creationId xmlns:p14="http://schemas.microsoft.com/office/powerpoint/2010/main" val="194260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Question-1</a:t>
            </a:r>
          </a:p>
        </p:txBody>
      </p:sp>
      <p:sp>
        <p:nvSpPr>
          <p:cNvPr id="3" name="Content Placeholder 2"/>
          <p:cNvSpPr>
            <a:spLocks noGrp="1"/>
          </p:cNvSpPr>
          <p:nvPr>
            <p:ph sz="quarter" idx="1"/>
          </p:nvPr>
        </p:nvSpPr>
        <p:spPr/>
        <p:txBody>
          <a:bodyPr>
            <a:normAutofit fontScale="92500" lnSpcReduction="10000"/>
          </a:bodyPr>
          <a:lstStyle/>
          <a:p>
            <a:r>
              <a:rPr lang="en-US" dirty="0"/>
              <a:t>Are the following graphs isomorphic?</a:t>
            </a:r>
          </a:p>
          <a:p>
            <a:endParaRPr lang="en-US" dirty="0"/>
          </a:p>
          <a:p>
            <a:endParaRPr lang="en-US" dirty="0"/>
          </a:p>
          <a:p>
            <a:endParaRPr lang="en-US" dirty="0"/>
          </a:p>
          <a:p>
            <a:endParaRPr lang="en-US" dirty="0"/>
          </a:p>
          <a:p>
            <a:endParaRPr lang="en-US" dirty="0"/>
          </a:p>
          <a:p>
            <a:endParaRPr lang="en-US" dirty="0"/>
          </a:p>
          <a:p>
            <a:r>
              <a:rPr lang="en-US" dirty="0"/>
              <a:t>Both </a:t>
            </a:r>
            <a:r>
              <a:rPr lang="en-US" i="1" dirty="0"/>
              <a:t>G </a:t>
            </a:r>
            <a:r>
              <a:rPr lang="en-US" dirty="0"/>
              <a:t>and </a:t>
            </a:r>
            <a:r>
              <a:rPr lang="en-US" i="1" dirty="0"/>
              <a:t>H </a:t>
            </a:r>
            <a:r>
              <a:rPr lang="en-US" dirty="0"/>
              <a:t>have five vertices and six edges. However, </a:t>
            </a:r>
            <a:r>
              <a:rPr lang="en-US" i="1" dirty="0"/>
              <a:t>H </a:t>
            </a:r>
            <a:r>
              <a:rPr lang="en-US" dirty="0"/>
              <a:t>has a vertex of degree one, namely, </a:t>
            </a:r>
            <a:r>
              <a:rPr lang="en-US" i="1" dirty="0"/>
              <a:t>e</a:t>
            </a:r>
            <a:r>
              <a:rPr lang="en-US" dirty="0"/>
              <a:t>, whereas </a:t>
            </a:r>
            <a:r>
              <a:rPr lang="en-US" i="1" dirty="0"/>
              <a:t>G </a:t>
            </a:r>
            <a:r>
              <a:rPr lang="en-US" dirty="0"/>
              <a:t>has no vertices of degree one. It follows that </a:t>
            </a:r>
            <a:r>
              <a:rPr lang="en-US" i="1" dirty="0"/>
              <a:t>G </a:t>
            </a:r>
            <a:r>
              <a:rPr lang="en-US" dirty="0"/>
              <a:t>and </a:t>
            </a:r>
            <a:r>
              <a:rPr lang="en-US" i="1" dirty="0"/>
              <a:t>H </a:t>
            </a:r>
            <a:r>
              <a:rPr lang="en-US" dirty="0"/>
              <a:t>are not isomorphic.</a:t>
            </a:r>
          </a:p>
          <a:p>
            <a:endParaRPr lang="en-US" dirty="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09800"/>
            <a:ext cx="45720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195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Question-2</a:t>
            </a:r>
          </a:p>
        </p:txBody>
      </p:sp>
      <p:sp>
        <p:nvSpPr>
          <p:cNvPr id="3" name="Content Placeholder 2"/>
          <p:cNvSpPr>
            <a:spLocks noGrp="1"/>
          </p:cNvSpPr>
          <p:nvPr>
            <p:ph sz="quarter" idx="1"/>
          </p:nvPr>
        </p:nvSpPr>
        <p:spPr/>
        <p:txBody>
          <a:bodyPr>
            <a:normAutofit fontScale="77500" lnSpcReduction="20000"/>
          </a:bodyPr>
          <a:lstStyle/>
          <a:p>
            <a:r>
              <a:rPr lang="en-US" dirty="0"/>
              <a:t>Are the following</a:t>
            </a:r>
          </a:p>
          <a:p>
            <a:pPr marL="0" indent="0">
              <a:buNone/>
            </a:pPr>
            <a:r>
              <a:rPr lang="en-US" dirty="0"/>
              <a:t>   graphs isomorphic?</a:t>
            </a:r>
          </a:p>
          <a:p>
            <a:endParaRPr lang="en-US" dirty="0"/>
          </a:p>
          <a:p>
            <a:endParaRPr lang="en-US" dirty="0"/>
          </a:p>
          <a:p>
            <a:endParaRPr lang="en-US" dirty="0"/>
          </a:p>
          <a:p>
            <a:endParaRPr lang="en-US" dirty="0"/>
          </a:p>
          <a:p>
            <a:r>
              <a:rPr lang="en-US" dirty="0"/>
              <a:t>The graphs </a:t>
            </a:r>
            <a:r>
              <a:rPr lang="en-US" i="1" dirty="0"/>
              <a:t>G </a:t>
            </a:r>
            <a:r>
              <a:rPr lang="en-US" dirty="0"/>
              <a:t>and </a:t>
            </a:r>
            <a:r>
              <a:rPr lang="en-US" i="1" dirty="0"/>
              <a:t>H </a:t>
            </a:r>
            <a:r>
              <a:rPr lang="en-US" dirty="0"/>
              <a:t>both have </a:t>
            </a:r>
          </a:p>
          <a:p>
            <a:pPr marL="0" indent="0">
              <a:buNone/>
            </a:pPr>
            <a:r>
              <a:rPr lang="en-US" dirty="0"/>
              <a:t>    eight vertices and 10 edges. </a:t>
            </a:r>
          </a:p>
          <a:p>
            <a:pPr marL="0" indent="0">
              <a:buNone/>
            </a:pPr>
            <a:r>
              <a:rPr lang="en-US" dirty="0"/>
              <a:t>    They also both have four vertices </a:t>
            </a:r>
          </a:p>
          <a:p>
            <a:pPr marL="0" indent="0">
              <a:buNone/>
            </a:pPr>
            <a:r>
              <a:rPr lang="en-US" dirty="0"/>
              <a:t>    of degree two and four of degree three.</a:t>
            </a:r>
          </a:p>
          <a:p>
            <a:r>
              <a:rPr lang="en-US" dirty="0"/>
              <a:t>But it is not isomorphic, </a:t>
            </a:r>
          </a:p>
          <a:p>
            <a:pPr marL="0" indent="0">
              <a:buNone/>
            </a:pPr>
            <a:r>
              <a:rPr lang="en-US" dirty="0"/>
              <a:t>    as sub-graphs of vertices having </a:t>
            </a:r>
          </a:p>
          <a:p>
            <a:pPr marL="0" indent="0">
              <a:buNone/>
            </a:pPr>
            <a:r>
              <a:rPr lang="en-US" dirty="0"/>
              <a:t>    degree 3 are not isomorphic.</a:t>
            </a:r>
          </a:p>
          <a:p>
            <a:endParaRPr lang="en-US" dirty="0"/>
          </a:p>
          <a:p>
            <a:pPr marL="0" indent="0">
              <a:buNone/>
            </a:pPr>
            <a:endParaRPr lang="en-US" dirty="0"/>
          </a:p>
          <a:p>
            <a:endParaRPr lang="en-US" dirty="0"/>
          </a:p>
          <a:p>
            <a:endParaRPr lang="en-US" dirty="0"/>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1447800"/>
            <a:ext cx="53625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3505200"/>
            <a:ext cx="17811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1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Graphs</a:t>
            </a:r>
          </a:p>
        </p:txBody>
      </p:sp>
      <p:sp>
        <p:nvSpPr>
          <p:cNvPr id="3" name="Content Placeholder 2"/>
          <p:cNvSpPr>
            <a:spLocks noGrp="1"/>
          </p:cNvSpPr>
          <p:nvPr>
            <p:ph sz="quarter" idx="1"/>
          </p:nvPr>
        </p:nvSpPr>
        <p:spPr/>
        <p:txBody>
          <a:bodyPr>
            <a:normAutofit lnSpcReduction="10000"/>
          </a:bodyPr>
          <a:lstStyle/>
          <a:p>
            <a:pPr algn="just"/>
            <a:r>
              <a:rPr lang="en-US" dirty="0"/>
              <a:t>A </a:t>
            </a:r>
            <a:r>
              <a:rPr lang="en-US" b="1" dirty="0"/>
              <a:t>path/walk </a:t>
            </a:r>
            <a:r>
              <a:rPr lang="en-US" dirty="0"/>
              <a:t>is a </a:t>
            </a:r>
            <a:r>
              <a:rPr lang="en-US" b="1" dirty="0"/>
              <a:t>sequence of vertices/edges</a:t>
            </a:r>
            <a:r>
              <a:rPr lang="en-US" dirty="0"/>
              <a:t> e.g. v</a:t>
            </a:r>
            <a:r>
              <a:rPr lang="en-US" baseline="-25000" dirty="0"/>
              <a:t>1</a:t>
            </a:r>
            <a:r>
              <a:rPr lang="en-US" dirty="0"/>
              <a:t>v</a:t>
            </a:r>
            <a:r>
              <a:rPr lang="en-US" baseline="-25000" dirty="0"/>
              <a:t>4</a:t>
            </a:r>
            <a:r>
              <a:rPr lang="en-US" dirty="0"/>
              <a:t>v</a:t>
            </a:r>
            <a:r>
              <a:rPr lang="en-US" baseline="-25000" dirty="0"/>
              <a:t>3</a:t>
            </a:r>
            <a:r>
              <a:rPr lang="en-US" dirty="0"/>
              <a:t>v</a:t>
            </a:r>
            <a:r>
              <a:rPr lang="en-US" baseline="-25000" dirty="0"/>
              <a:t>2</a:t>
            </a:r>
            <a:r>
              <a:rPr lang="en-US" dirty="0"/>
              <a:t> . A path which begins and ends at the same vertex is called a </a:t>
            </a:r>
            <a:r>
              <a:rPr lang="en-US" b="1" dirty="0"/>
              <a:t>cycle </a:t>
            </a:r>
            <a:r>
              <a:rPr lang="en-US" dirty="0"/>
              <a:t>or a </a:t>
            </a:r>
            <a:r>
              <a:rPr lang="en-US" b="1" dirty="0"/>
              <a:t>circuit</a:t>
            </a:r>
            <a:r>
              <a:rPr lang="en-US" dirty="0"/>
              <a:t>.</a:t>
            </a:r>
          </a:p>
          <a:p>
            <a:pPr algn="just"/>
            <a:r>
              <a:rPr lang="en-US" dirty="0"/>
              <a:t>An </a:t>
            </a:r>
            <a:r>
              <a:rPr lang="en-US" b="1" dirty="0"/>
              <a:t>undirected</a:t>
            </a:r>
            <a:r>
              <a:rPr lang="en-US" dirty="0"/>
              <a:t> graph is called </a:t>
            </a:r>
            <a:r>
              <a:rPr lang="en-US" i="1" dirty="0"/>
              <a:t>connected </a:t>
            </a:r>
            <a:r>
              <a:rPr lang="en-US" dirty="0"/>
              <a:t>if there is a </a:t>
            </a:r>
            <a:r>
              <a:rPr lang="en-US" b="1" dirty="0"/>
              <a:t>path b/w every pair</a:t>
            </a:r>
            <a:r>
              <a:rPr lang="en-US" dirty="0"/>
              <a:t> of distinct vertices of the graph.</a:t>
            </a:r>
          </a:p>
          <a:p>
            <a:pPr algn="just"/>
            <a:r>
              <a:rPr lang="en-US" dirty="0"/>
              <a:t>A </a:t>
            </a:r>
            <a:r>
              <a:rPr lang="en-US" b="1" dirty="0"/>
              <a:t>directed</a:t>
            </a:r>
            <a:r>
              <a:rPr lang="en-US" dirty="0"/>
              <a:t> graph is </a:t>
            </a:r>
            <a:r>
              <a:rPr lang="en-US" i="1" dirty="0"/>
              <a:t>strongly connected </a:t>
            </a:r>
            <a:r>
              <a:rPr lang="en-US" dirty="0"/>
              <a:t>if there is a path from </a:t>
            </a:r>
            <a:r>
              <a:rPr lang="en-US" b="1" i="1" dirty="0"/>
              <a:t>a </a:t>
            </a:r>
            <a:r>
              <a:rPr lang="en-US" b="1" dirty="0"/>
              <a:t>to </a:t>
            </a:r>
            <a:r>
              <a:rPr lang="en-US" b="1" i="1" dirty="0"/>
              <a:t>b</a:t>
            </a:r>
            <a:r>
              <a:rPr lang="en-US" i="1" dirty="0"/>
              <a:t> </a:t>
            </a:r>
            <a:r>
              <a:rPr lang="en-US" dirty="0"/>
              <a:t>and from </a:t>
            </a:r>
            <a:r>
              <a:rPr lang="en-US" b="1" i="1" dirty="0"/>
              <a:t>b </a:t>
            </a:r>
            <a:r>
              <a:rPr lang="en-US" b="1" dirty="0"/>
              <a:t>to </a:t>
            </a:r>
            <a:r>
              <a:rPr lang="en-US" b="1" i="1" dirty="0"/>
              <a:t>a</a:t>
            </a:r>
            <a:r>
              <a:rPr lang="en-US" i="1" dirty="0"/>
              <a:t> </a:t>
            </a:r>
            <a:r>
              <a:rPr lang="en-US" dirty="0"/>
              <a:t>whenever </a:t>
            </a:r>
            <a:r>
              <a:rPr lang="en-US" i="1" dirty="0"/>
              <a:t>a </a:t>
            </a:r>
            <a:r>
              <a:rPr lang="en-US" dirty="0"/>
              <a:t>and </a:t>
            </a:r>
            <a:r>
              <a:rPr lang="en-US" i="1" dirty="0"/>
              <a:t>b </a:t>
            </a:r>
            <a:r>
              <a:rPr lang="en-US" dirty="0"/>
              <a:t>are vertices in the graph. A directed graph is </a:t>
            </a:r>
            <a:r>
              <a:rPr lang="en-US" i="1" dirty="0"/>
              <a:t>weakly connected </a:t>
            </a:r>
            <a:r>
              <a:rPr lang="en-US" dirty="0"/>
              <a:t>if there is a path between every two vertices in the underlying undirected graph.</a:t>
            </a:r>
          </a:p>
        </p:txBody>
      </p:sp>
    </p:spTree>
    <p:extLst>
      <p:ext uri="{BB962C8B-B14F-4D97-AF65-F5344CB8AC3E}">
        <p14:creationId xmlns:p14="http://schemas.microsoft.com/office/powerpoint/2010/main" val="20414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normAutofit fontScale="77500" lnSpcReduction="20000"/>
          </a:bodyPr>
          <a:lstStyle/>
          <a:p>
            <a:r>
              <a:rPr lang="en-US" dirty="0"/>
              <a:t>Are the following graphs connected?</a:t>
            </a:r>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pPr algn="just"/>
            <a:r>
              <a:rPr lang="en-US" i="1" dirty="0"/>
              <a:t>G </a:t>
            </a:r>
            <a:r>
              <a:rPr lang="en-US" dirty="0"/>
              <a:t>is strongly connected because there is a path between any two vertices in this directed graph. </a:t>
            </a:r>
          </a:p>
          <a:p>
            <a:pPr algn="just"/>
            <a:r>
              <a:rPr lang="en-US" dirty="0"/>
              <a:t>The graph </a:t>
            </a:r>
            <a:r>
              <a:rPr lang="en-US" i="1" dirty="0"/>
              <a:t>H </a:t>
            </a:r>
            <a:r>
              <a:rPr lang="en-US" dirty="0"/>
              <a:t>is not strongly connected. There is no path from </a:t>
            </a:r>
            <a:r>
              <a:rPr lang="en-US" i="1" dirty="0"/>
              <a:t>a </a:t>
            </a:r>
            <a:r>
              <a:rPr lang="en-US" dirty="0"/>
              <a:t>to </a:t>
            </a:r>
            <a:r>
              <a:rPr lang="en-US" i="1" dirty="0"/>
              <a:t>b </a:t>
            </a:r>
            <a:r>
              <a:rPr lang="en-US" dirty="0"/>
              <a:t>in this graph. However, </a:t>
            </a:r>
            <a:r>
              <a:rPr lang="en-US" i="1" dirty="0"/>
              <a:t>H </a:t>
            </a:r>
            <a:r>
              <a:rPr lang="en-US" dirty="0"/>
              <a:t>is weakly connected, because there is a path b/w any two vertices in the underlying undirected graph of </a:t>
            </a:r>
            <a:r>
              <a:rPr lang="en-US" i="1" dirty="0"/>
              <a:t>H</a:t>
            </a:r>
            <a:r>
              <a:rPr lang="en-US" dirty="0"/>
              <a:t>.</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81200"/>
            <a:ext cx="43719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017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sz="quarter" idx="1"/>
          </p:nvPr>
        </p:nvSpPr>
        <p:spPr/>
        <p:txBody>
          <a:bodyPr>
            <a:normAutofit fontScale="85000" lnSpcReduction="10000"/>
          </a:bodyPr>
          <a:lstStyle/>
          <a:p>
            <a:pPr algn="just"/>
            <a:r>
              <a:rPr lang="en-US" dirty="0"/>
              <a:t>A connected component of a graph </a:t>
            </a:r>
            <a:r>
              <a:rPr lang="en-US" i="1" dirty="0"/>
              <a:t>G </a:t>
            </a:r>
            <a:r>
              <a:rPr lang="en-US" dirty="0"/>
              <a:t>is a maximal connected </a:t>
            </a:r>
            <a:r>
              <a:rPr lang="en-US" dirty="0" err="1"/>
              <a:t>subgraph</a:t>
            </a:r>
            <a:r>
              <a:rPr lang="en-US" dirty="0"/>
              <a:t> of </a:t>
            </a:r>
            <a:r>
              <a:rPr lang="en-US" i="1" dirty="0"/>
              <a:t>G</a:t>
            </a:r>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If the removal of an edge from a graph results in a disconnected graph, then it is called a cut-edge. Similarly, if the removal of a vertex and all incident edges results in a disconnected graph, then it is called a cut-vertex.</a:t>
            </a:r>
          </a:p>
          <a:p>
            <a:pPr algn="just"/>
            <a:endParaRPr lang="en-US" dirty="0"/>
          </a:p>
          <a:p>
            <a:pPr algn="just"/>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5999"/>
            <a:ext cx="5867400" cy="2209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91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Cut-set</a:t>
            </a:r>
          </a:p>
        </p:txBody>
      </p:sp>
      <p:sp>
        <p:nvSpPr>
          <p:cNvPr id="3" name="Content Placeholder 2"/>
          <p:cNvSpPr>
            <a:spLocks noGrp="1"/>
          </p:cNvSpPr>
          <p:nvPr>
            <p:ph sz="quarter" idx="1"/>
          </p:nvPr>
        </p:nvSpPr>
        <p:spPr/>
        <p:txBody>
          <a:bodyPr>
            <a:normAutofit fontScale="92500"/>
          </a:bodyPr>
          <a:lstStyle/>
          <a:p>
            <a:pPr algn="just"/>
            <a:r>
              <a:rPr lang="en-US" dirty="0"/>
              <a:t>Find the cut vertices and cut edges in the graph </a:t>
            </a:r>
            <a:r>
              <a:rPr lang="en-US" i="1" dirty="0"/>
              <a:t>G</a:t>
            </a:r>
            <a:r>
              <a:rPr lang="en-US" dirty="0"/>
              <a:t>1 shown in Figure.</a:t>
            </a:r>
          </a:p>
          <a:p>
            <a:pPr algn="just"/>
            <a:endParaRPr lang="en-US" dirty="0"/>
          </a:p>
          <a:p>
            <a:pPr algn="just"/>
            <a:endParaRPr lang="en-US" dirty="0"/>
          </a:p>
          <a:p>
            <a:pPr algn="just"/>
            <a:endParaRPr lang="en-US" dirty="0"/>
          </a:p>
          <a:p>
            <a:pPr algn="just"/>
            <a:endParaRPr lang="en-US" dirty="0"/>
          </a:p>
          <a:p>
            <a:pPr algn="just"/>
            <a:r>
              <a:rPr lang="en-US" dirty="0"/>
              <a:t>The cut vertices of </a:t>
            </a:r>
            <a:r>
              <a:rPr lang="en-US" i="1" dirty="0"/>
              <a:t>G</a:t>
            </a:r>
            <a:r>
              <a:rPr lang="en-US" dirty="0"/>
              <a:t>1 are </a:t>
            </a:r>
            <a:r>
              <a:rPr lang="en-US" i="1" dirty="0"/>
              <a:t>b</a:t>
            </a:r>
            <a:r>
              <a:rPr lang="en-US" dirty="0"/>
              <a:t>, </a:t>
            </a:r>
            <a:r>
              <a:rPr lang="en-US" i="1" dirty="0"/>
              <a:t>c</a:t>
            </a:r>
            <a:r>
              <a:rPr lang="en-US" dirty="0"/>
              <a:t>, and </a:t>
            </a:r>
            <a:r>
              <a:rPr lang="en-US" i="1" dirty="0"/>
              <a:t>e</a:t>
            </a:r>
            <a:r>
              <a:rPr lang="en-US" dirty="0"/>
              <a:t>. The removal of one of these vertices (and its adjacent edges) disconnects the graph. The cut edges are {</a:t>
            </a:r>
            <a:r>
              <a:rPr lang="en-US" i="1" dirty="0"/>
              <a:t>a, b</a:t>
            </a:r>
            <a:r>
              <a:rPr lang="en-US" dirty="0"/>
              <a:t>} and {</a:t>
            </a:r>
            <a:r>
              <a:rPr lang="en-US" i="1" dirty="0"/>
              <a:t>c, e</a:t>
            </a:r>
            <a:r>
              <a:rPr lang="en-US" dirty="0"/>
              <a:t>}. Removing either one of these edges disconnects </a:t>
            </a:r>
            <a:r>
              <a:rPr lang="en-US" i="1" dirty="0"/>
              <a:t>G</a:t>
            </a:r>
            <a:r>
              <a:rPr lang="en-US" dirty="0"/>
              <a:t>1.</a:t>
            </a:r>
          </a:p>
          <a:p>
            <a:pPr algn="just"/>
            <a:endParaRPr lang="en-US" dirty="0"/>
          </a:p>
          <a:p>
            <a:pPr algn="just"/>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888" y="2800350"/>
            <a:ext cx="33242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595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Graph</a:t>
            </a:r>
          </a:p>
        </p:txBody>
      </p:sp>
      <p:sp>
        <p:nvSpPr>
          <p:cNvPr id="3" name="Content Placeholder 2"/>
          <p:cNvSpPr>
            <a:spLocks noGrp="1"/>
          </p:cNvSpPr>
          <p:nvPr>
            <p:ph sz="quarter" idx="1"/>
          </p:nvPr>
        </p:nvSpPr>
        <p:spPr/>
        <p:txBody>
          <a:bodyPr/>
          <a:lstStyle/>
          <a:p>
            <a:r>
              <a:rPr lang="en-US" dirty="0"/>
              <a:t>A complete graph on n vertices, denoted by</a:t>
            </a:r>
            <a:r>
              <a:rPr lang="en-US" i="1" dirty="0"/>
              <a:t> </a:t>
            </a:r>
            <a:r>
              <a:rPr lang="en-US" b="1" dirty="0" err="1"/>
              <a:t>K</a:t>
            </a:r>
            <a:r>
              <a:rPr lang="en-US" b="1" baseline="-25000" dirty="0" err="1"/>
              <a:t>n</a:t>
            </a:r>
            <a:r>
              <a:rPr lang="en-US" dirty="0"/>
              <a:t>, is a simple graph that contains exactly one edge between each pair of distinct vertices.</a:t>
            </a:r>
          </a:p>
          <a:p>
            <a:endParaRPr lang="en-US" dirty="0"/>
          </a:p>
          <a:p>
            <a:endParaRPr lang="en-US" dirty="0"/>
          </a:p>
          <a:p>
            <a:endParaRPr lang="en-US" dirty="0"/>
          </a:p>
          <a:p>
            <a:endParaRPr lang="en-US" dirty="0"/>
          </a:p>
          <a:p>
            <a:endParaRPr lang="en-US" dirty="0"/>
          </a:p>
          <a:p>
            <a:r>
              <a:rPr lang="pt-BR" b="1" dirty="0"/>
              <a:t>K</a:t>
            </a:r>
            <a:r>
              <a:rPr lang="pt-BR" b="1" baseline="-25000" dirty="0"/>
              <a:t>n</a:t>
            </a:r>
            <a:r>
              <a:rPr lang="pt-BR" b="1" dirty="0"/>
              <a:t> as n(n-1)/2 edges.</a:t>
            </a:r>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124200"/>
            <a:ext cx="71437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43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a:t>
            </a:r>
          </a:p>
        </p:txBody>
      </p:sp>
      <p:sp>
        <p:nvSpPr>
          <p:cNvPr id="3" name="Content Placeholder 2"/>
          <p:cNvSpPr>
            <a:spLocks noGrp="1"/>
          </p:cNvSpPr>
          <p:nvPr>
            <p:ph sz="quarter" idx="1"/>
          </p:nvPr>
        </p:nvSpPr>
        <p:spPr/>
        <p:txBody>
          <a:bodyPr/>
          <a:lstStyle/>
          <a:p>
            <a:pPr algn="just"/>
            <a:r>
              <a:rPr lang="en-US" dirty="0"/>
              <a:t>A graph</a:t>
            </a:r>
            <a:r>
              <a:rPr lang="en-US" i="1" dirty="0"/>
              <a:t> G </a:t>
            </a:r>
            <a:r>
              <a:rPr lang="en-US" dirty="0"/>
              <a:t>= </a:t>
            </a:r>
            <a:r>
              <a:rPr lang="en-US" i="1" dirty="0"/>
              <a:t>(V, E) </a:t>
            </a:r>
            <a:r>
              <a:rPr lang="en-US" dirty="0"/>
              <a:t>consists of </a:t>
            </a:r>
            <a:r>
              <a:rPr lang="en-US" i="1" dirty="0"/>
              <a:t>V</a:t>
            </a:r>
            <a:r>
              <a:rPr lang="en-US" dirty="0"/>
              <a:t>, a non-empty set of vertices</a:t>
            </a:r>
            <a:r>
              <a:rPr lang="en-US" i="1" dirty="0"/>
              <a:t> </a:t>
            </a:r>
            <a:r>
              <a:rPr lang="en-US" dirty="0"/>
              <a:t>(or nodes) and </a:t>
            </a:r>
            <a:r>
              <a:rPr lang="en-US" i="1" dirty="0"/>
              <a:t>E</a:t>
            </a:r>
            <a:r>
              <a:rPr lang="en-US" dirty="0"/>
              <a:t>, a set of edges. </a:t>
            </a:r>
          </a:p>
          <a:p>
            <a:pPr algn="just"/>
            <a:r>
              <a:rPr lang="en-US" dirty="0"/>
              <a:t>Two vertices </a:t>
            </a:r>
            <a:r>
              <a:rPr lang="en-US" i="1" dirty="0"/>
              <a:t>u </a:t>
            </a:r>
            <a:r>
              <a:rPr lang="en-US" dirty="0"/>
              <a:t>and </a:t>
            </a:r>
            <a:r>
              <a:rPr lang="en-US" i="1" dirty="0"/>
              <a:t>v </a:t>
            </a:r>
            <a:r>
              <a:rPr lang="en-US" dirty="0"/>
              <a:t>in an undirected graph </a:t>
            </a:r>
            <a:r>
              <a:rPr lang="en-US" i="1" dirty="0"/>
              <a:t>G </a:t>
            </a:r>
            <a:r>
              <a:rPr lang="en-US" dirty="0"/>
              <a:t>are called </a:t>
            </a:r>
            <a:r>
              <a:rPr lang="en-US" i="1" dirty="0"/>
              <a:t>adjacent </a:t>
            </a:r>
            <a:r>
              <a:rPr lang="en-US" dirty="0"/>
              <a:t>(or </a:t>
            </a:r>
            <a:r>
              <a:rPr lang="en-US" i="1" dirty="0"/>
              <a:t>neighbors</a:t>
            </a:r>
            <a:r>
              <a:rPr lang="en-US" dirty="0"/>
              <a:t>) in </a:t>
            </a:r>
            <a:r>
              <a:rPr lang="en-US" i="1" dirty="0"/>
              <a:t>G </a:t>
            </a:r>
            <a:r>
              <a:rPr lang="en-US" dirty="0"/>
              <a:t>if </a:t>
            </a:r>
            <a:r>
              <a:rPr lang="en-US" i="1" dirty="0"/>
              <a:t>u</a:t>
            </a:r>
            <a:r>
              <a:rPr lang="en-US" dirty="0"/>
              <a:t> and </a:t>
            </a:r>
            <a:r>
              <a:rPr lang="en-US" i="1" dirty="0"/>
              <a:t>v </a:t>
            </a:r>
            <a:r>
              <a:rPr lang="en-US" dirty="0"/>
              <a:t>are the endpoints of an edge </a:t>
            </a:r>
            <a:r>
              <a:rPr lang="en-US" i="1" dirty="0"/>
              <a:t>e </a:t>
            </a:r>
            <a:r>
              <a:rPr lang="en-US" dirty="0"/>
              <a:t>of </a:t>
            </a:r>
            <a:r>
              <a:rPr lang="en-US" i="1" dirty="0"/>
              <a:t>G</a:t>
            </a:r>
            <a:r>
              <a:rPr lang="en-US" dirty="0"/>
              <a:t>. </a:t>
            </a:r>
          </a:p>
          <a:p>
            <a:pPr algn="just"/>
            <a:r>
              <a:rPr lang="en-US" dirty="0"/>
              <a:t>Edges that connect a vertex to itself are called loops.</a:t>
            </a:r>
          </a:p>
        </p:txBody>
      </p:sp>
    </p:spTree>
    <p:extLst>
      <p:ext uri="{BB962C8B-B14F-4D97-AF65-F5344CB8AC3E}">
        <p14:creationId xmlns:p14="http://schemas.microsoft.com/office/powerpoint/2010/main" val="390591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a:t>
            </a:r>
          </a:p>
        </p:txBody>
      </p:sp>
      <p:sp>
        <p:nvSpPr>
          <p:cNvPr id="3" name="Content Placeholder 2"/>
          <p:cNvSpPr>
            <a:spLocks noGrp="1"/>
          </p:cNvSpPr>
          <p:nvPr>
            <p:ph sz="quarter" idx="1"/>
          </p:nvPr>
        </p:nvSpPr>
        <p:spPr/>
        <p:txBody>
          <a:bodyPr/>
          <a:lstStyle/>
          <a:p>
            <a:pPr algn="just"/>
            <a:r>
              <a:rPr lang="en-US" dirty="0"/>
              <a:t>A simple graph </a:t>
            </a:r>
            <a:r>
              <a:rPr lang="en-US" i="1" dirty="0"/>
              <a:t>G </a:t>
            </a:r>
            <a:r>
              <a:rPr lang="en-US" dirty="0"/>
              <a:t>is called </a:t>
            </a:r>
            <a:r>
              <a:rPr lang="en-US" b="1" i="1" dirty="0"/>
              <a:t>bipartite</a:t>
            </a:r>
            <a:r>
              <a:rPr lang="en-US" i="1" dirty="0"/>
              <a:t> </a:t>
            </a:r>
            <a:r>
              <a:rPr lang="en-US" dirty="0"/>
              <a:t>if its vertex set </a:t>
            </a:r>
            <a:r>
              <a:rPr lang="en-US" i="1" dirty="0"/>
              <a:t>V </a:t>
            </a:r>
            <a:r>
              <a:rPr lang="en-US" dirty="0"/>
              <a:t>can be partitioned into two disjoint sets </a:t>
            </a:r>
            <a:r>
              <a:rPr lang="en-US" i="1" dirty="0"/>
              <a:t>V</a:t>
            </a:r>
            <a:r>
              <a:rPr lang="en-US" dirty="0"/>
              <a:t>1 and </a:t>
            </a:r>
            <a:r>
              <a:rPr lang="en-US" i="1" dirty="0"/>
              <a:t>V</a:t>
            </a:r>
            <a:r>
              <a:rPr lang="en-US" dirty="0"/>
              <a:t>2 such that every edge in the graph connects a vertex in </a:t>
            </a:r>
            <a:r>
              <a:rPr lang="en-US" i="1" dirty="0"/>
              <a:t>V</a:t>
            </a:r>
            <a:r>
              <a:rPr lang="en-US" dirty="0"/>
              <a:t>1 and a vertex in </a:t>
            </a:r>
            <a:r>
              <a:rPr lang="en-US" i="1" dirty="0"/>
              <a:t>V</a:t>
            </a:r>
            <a:r>
              <a:rPr lang="en-US" dirty="0"/>
              <a:t>2 (so that no edge in </a:t>
            </a:r>
            <a:r>
              <a:rPr lang="en-US" i="1" dirty="0"/>
              <a:t>G </a:t>
            </a:r>
            <a:r>
              <a:rPr lang="en-US" dirty="0"/>
              <a:t>connects either two vertices in </a:t>
            </a:r>
            <a:r>
              <a:rPr lang="en-US" i="1" dirty="0"/>
              <a:t>V</a:t>
            </a:r>
            <a:r>
              <a:rPr lang="en-US" dirty="0"/>
              <a:t>1 or two vertices in </a:t>
            </a:r>
            <a:r>
              <a:rPr lang="en-US" i="1" dirty="0"/>
              <a:t>V</a:t>
            </a:r>
            <a:r>
              <a:rPr lang="en-US" dirty="0"/>
              <a:t>2). When this condition holds, we call the pair </a:t>
            </a:r>
            <a:r>
              <a:rPr lang="en-US" i="1" dirty="0"/>
              <a:t>(V</a:t>
            </a:r>
            <a:r>
              <a:rPr lang="en-US" dirty="0"/>
              <a:t>1</a:t>
            </a:r>
            <a:r>
              <a:rPr lang="en-US" i="1" dirty="0"/>
              <a:t>, V</a:t>
            </a:r>
            <a:r>
              <a:rPr lang="en-US" dirty="0"/>
              <a:t>2</a:t>
            </a:r>
            <a:r>
              <a:rPr lang="en-US" i="1" dirty="0"/>
              <a:t>) </a:t>
            </a:r>
            <a:r>
              <a:rPr lang="en-US" dirty="0"/>
              <a:t>a </a:t>
            </a:r>
            <a:r>
              <a:rPr lang="en-US" i="1" dirty="0"/>
              <a:t>bipartition </a:t>
            </a:r>
            <a:r>
              <a:rPr lang="en-US" dirty="0"/>
              <a:t>of the vertex set </a:t>
            </a:r>
            <a:r>
              <a:rPr lang="en-US" i="1" dirty="0"/>
              <a:t>V </a:t>
            </a:r>
            <a:r>
              <a:rPr lang="en-US" dirty="0"/>
              <a:t>of </a:t>
            </a:r>
            <a:r>
              <a:rPr lang="en-US" i="1" dirty="0"/>
              <a:t>G</a:t>
            </a:r>
            <a:r>
              <a:rPr lang="en-US" dirty="0"/>
              <a:t>.</a:t>
            </a:r>
          </a:p>
          <a:p>
            <a:pPr algn="just"/>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463" y="4943475"/>
            <a:ext cx="25050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74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sz="quarter" idx="1"/>
          </p:nvPr>
        </p:nvSpPr>
        <p:spPr/>
        <p:txBody>
          <a:bodyPr/>
          <a:lstStyle/>
          <a:p>
            <a:r>
              <a:rPr lang="en-US" dirty="0"/>
              <a:t>A </a:t>
            </a:r>
            <a:r>
              <a:rPr lang="en-US" b="1" dirty="0"/>
              <a:t>complete bipartite graph </a:t>
            </a:r>
            <a:r>
              <a:rPr lang="en-US" b="1" dirty="0" err="1"/>
              <a:t>K</a:t>
            </a:r>
            <a:r>
              <a:rPr lang="en-US" b="1" baseline="-25000" dirty="0" err="1"/>
              <a:t>m,n</a:t>
            </a:r>
            <a:r>
              <a:rPr lang="en-US" b="1" i="1" dirty="0"/>
              <a:t> </a:t>
            </a:r>
            <a:r>
              <a:rPr lang="en-US" dirty="0"/>
              <a:t>is a graph that has its vertex set partitioned into two subsets of </a:t>
            </a:r>
            <a:r>
              <a:rPr lang="en-US" i="1" dirty="0"/>
              <a:t>m </a:t>
            </a:r>
            <a:r>
              <a:rPr lang="en-US" dirty="0"/>
              <a:t>and </a:t>
            </a:r>
            <a:r>
              <a:rPr lang="en-US" i="1" dirty="0"/>
              <a:t>n </a:t>
            </a:r>
            <a:r>
              <a:rPr lang="en-US" dirty="0"/>
              <a:t>vertices, respectively with an edge between two vertices if and only if one vertex is in the first subset and the other vertex is in the second subset.</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8" y="3762375"/>
            <a:ext cx="57626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077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Path</a:t>
            </a:r>
          </a:p>
        </p:txBody>
      </p:sp>
      <p:sp>
        <p:nvSpPr>
          <p:cNvPr id="3" name="Content Placeholder 2"/>
          <p:cNvSpPr>
            <a:spLocks noGrp="1"/>
          </p:cNvSpPr>
          <p:nvPr>
            <p:ph sz="quarter" idx="1"/>
          </p:nvPr>
        </p:nvSpPr>
        <p:spPr/>
        <p:txBody>
          <a:bodyPr/>
          <a:lstStyle/>
          <a:p>
            <a:pPr algn="just"/>
            <a:r>
              <a:rPr lang="en-US" dirty="0"/>
              <a:t>A Euler path in</a:t>
            </a:r>
            <a:r>
              <a:rPr lang="en-US" i="1" dirty="0"/>
              <a:t> G </a:t>
            </a:r>
            <a:r>
              <a:rPr lang="en-US" dirty="0"/>
              <a:t>is a simple </a:t>
            </a:r>
            <a:r>
              <a:rPr lang="en-US" b="1" dirty="0"/>
              <a:t>path containing every edge</a:t>
            </a:r>
            <a:r>
              <a:rPr lang="en-US" dirty="0"/>
              <a:t> of </a:t>
            </a:r>
            <a:r>
              <a:rPr lang="en-US" i="1" dirty="0"/>
              <a:t>G (each edge only once)</a:t>
            </a:r>
            <a:r>
              <a:rPr lang="en-US" dirty="0"/>
              <a:t>. </a:t>
            </a:r>
          </a:p>
          <a:p>
            <a:pPr algn="just"/>
            <a:r>
              <a:rPr lang="en-US" dirty="0"/>
              <a:t>A Euler circuit</a:t>
            </a:r>
            <a:r>
              <a:rPr lang="en-US" i="1" dirty="0"/>
              <a:t> </a:t>
            </a:r>
            <a:r>
              <a:rPr lang="en-US" dirty="0"/>
              <a:t>in a graph </a:t>
            </a:r>
            <a:r>
              <a:rPr lang="en-US" i="1" dirty="0"/>
              <a:t>G </a:t>
            </a:r>
            <a:r>
              <a:rPr lang="en-US" dirty="0"/>
              <a:t>is a simple circuit containing every edge of </a:t>
            </a:r>
            <a:r>
              <a:rPr lang="en-US" i="1" dirty="0"/>
              <a:t>G</a:t>
            </a:r>
            <a:r>
              <a:rPr lang="en-US" dirty="0"/>
              <a:t>. </a:t>
            </a:r>
          </a:p>
          <a:p>
            <a:pPr algn="just"/>
            <a:r>
              <a:rPr lang="en-US" dirty="0"/>
              <a:t>A connected multi-graph with at least two vertices has an </a:t>
            </a:r>
            <a:r>
              <a:rPr lang="en-US" b="1" dirty="0"/>
              <a:t>Euler circuit if and only if each of its vertices has an even degree</a:t>
            </a:r>
            <a:r>
              <a:rPr lang="en-US" dirty="0"/>
              <a:t>. </a:t>
            </a:r>
          </a:p>
          <a:p>
            <a:pPr algn="just"/>
            <a:r>
              <a:rPr lang="en-US" dirty="0"/>
              <a:t>A connected </a:t>
            </a:r>
            <a:r>
              <a:rPr lang="en-US" dirty="0" err="1"/>
              <a:t>multigraph</a:t>
            </a:r>
            <a:r>
              <a:rPr lang="en-US" dirty="0"/>
              <a:t> has an </a:t>
            </a:r>
            <a:r>
              <a:rPr lang="en-US" b="1" dirty="0"/>
              <a:t>Euler path</a:t>
            </a:r>
            <a:r>
              <a:rPr lang="en-US" dirty="0"/>
              <a:t> but not an Euler circuit </a:t>
            </a:r>
            <a:r>
              <a:rPr lang="en-US" b="1" dirty="0"/>
              <a:t>if and only if it has exactly two vertices of odd degree.</a:t>
            </a:r>
            <a:endParaRPr lang="en-US" dirty="0"/>
          </a:p>
        </p:txBody>
      </p:sp>
    </p:spTree>
    <p:extLst>
      <p:ext uri="{BB962C8B-B14F-4D97-AF65-F5344CB8AC3E}">
        <p14:creationId xmlns:p14="http://schemas.microsoft.com/office/powerpoint/2010/main" val="701359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normAutofit fontScale="92500" lnSpcReduction="10000"/>
          </a:bodyPr>
          <a:lstStyle/>
          <a:p>
            <a:pPr algn="just"/>
            <a:r>
              <a:rPr lang="en-US" dirty="0"/>
              <a:t>Which of the undirected graphs in Fig. have a Euler circuit? Of those that do not, which have a Euler path?</a:t>
            </a:r>
          </a:p>
          <a:p>
            <a:endParaRPr lang="en-US" dirty="0"/>
          </a:p>
          <a:p>
            <a:endParaRPr lang="en-US" dirty="0"/>
          </a:p>
          <a:p>
            <a:endParaRPr lang="en-US" dirty="0"/>
          </a:p>
          <a:p>
            <a:endParaRPr lang="en-US" dirty="0"/>
          </a:p>
          <a:p>
            <a:endParaRPr lang="en-US" dirty="0"/>
          </a:p>
          <a:p>
            <a:r>
              <a:rPr lang="en-US" dirty="0"/>
              <a:t>The graph </a:t>
            </a:r>
            <a:r>
              <a:rPr lang="en-US" i="1" dirty="0"/>
              <a:t>G</a:t>
            </a:r>
            <a:r>
              <a:rPr lang="en-US" dirty="0"/>
              <a:t>1 has Euler circuit(s), one such circuit is </a:t>
            </a:r>
            <a:r>
              <a:rPr lang="en-US" i="1" dirty="0"/>
              <a:t>a, e, c, d, e, b, a</a:t>
            </a:r>
            <a:r>
              <a:rPr lang="en-US" dirty="0"/>
              <a:t>. Neither of the graphs </a:t>
            </a:r>
            <a:r>
              <a:rPr lang="en-US" i="1" dirty="0"/>
              <a:t>G</a:t>
            </a:r>
            <a:r>
              <a:rPr lang="en-US" dirty="0"/>
              <a:t>2 or </a:t>
            </a:r>
            <a:r>
              <a:rPr lang="en-US" i="1" dirty="0"/>
              <a:t>G</a:t>
            </a:r>
            <a:r>
              <a:rPr lang="en-US" dirty="0"/>
              <a:t>3 has an Euler circuit. However, </a:t>
            </a:r>
            <a:r>
              <a:rPr lang="en-US" i="1" dirty="0"/>
              <a:t>G</a:t>
            </a:r>
            <a:r>
              <a:rPr lang="en-US" dirty="0"/>
              <a:t>3 has an Euler path, namely, </a:t>
            </a:r>
            <a:r>
              <a:rPr lang="en-US" i="1" dirty="0"/>
              <a:t>a, c, d, e, b, d, a, b</a:t>
            </a:r>
            <a:r>
              <a:rPr lang="en-US" dirty="0"/>
              <a:t>. </a:t>
            </a:r>
            <a:r>
              <a:rPr lang="en-US" i="1" dirty="0"/>
              <a:t>G</a:t>
            </a:r>
            <a:r>
              <a:rPr lang="en-US" dirty="0"/>
              <a:t>2 does not have an Euler path.</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62200"/>
            <a:ext cx="4754880" cy="179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351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Hamiltonian Path</a:t>
            </a:r>
          </a:p>
        </p:txBody>
      </p:sp>
      <p:sp>
        <p:nvSpPr>
          <p:cNvPr id="3" name="Content Placeholder 2"/>
          <p:cNvSpPr>
            <a:spLocks noGrp="1"/>
          </p:cNvSpPr>
          <p:nvPr>
            <p:ph sz="quarter" idx="1"/>
          </p:nvPr>
        </p:nvSpPr>
        <p:spPr/>
        <p:txBody>
          <a:bodyPr>
            <a:normAutofit fontScale="92500"/>
          </a:bodyPr>
          <a:lstStyle/>
          <a:p>
            <a:r>
              <a:rPr lang="en-US" dirty="0"/>
              <a:t>A simple path in a graph </a:t>
            </a:r>
            <a:r>
              <a:rPr lang="en-US" i="1" dirty="0"/>
              <a:t>G </a:t>
            </a:r>
            <a:r>
              <a:rPr lang="en-US" dirty="0"/>
              <a:t>that passes through every vertex exactly once is called a </a:t>
            </a:r>
            <a:r>
              <a:rPr lang="en-US" i="1" dirty="0"/>
              <a:t>Hamiltonian path</a:t>
            </a:r>
            <a:r>
              <a:rPr lang="en-US" dirty="0"/>
              <a:t>, and a simple circuit in a graph </a:t>
            </a:r>
            <a:r>
              <a:rPr lang="en-US" i="1" dirty="0"/>
              <a:t>G </a:t>
            </a:r>
            <a:r>
              <a:rPr lang="en-US" dirty="0"/>
              <a:t>that passes through every vertex exactly once is called a </a:t>
            </a:r>
            <a:r>
              <a:rPr lang="en-US" i="1" dirty="0"/>
              <a:t>Hamiltonian circuit</a:t>
            </a:r>
            <a:r>
              <a:rPr lang="en-US" dirty="0"/>
              <a:t>.</a:t>
            </a:r>
          </a:p>
          <a:p>
            <a:endParaRPr lang="en-US" dirty="0"/>
          </a:p>
          <a:p>
            <a:endParaRPr lang="en-US" dirty="0"/>
          </a:p>
          <a:p>
            <a:endParaRPr lang="en-US" dirty="0"/>
          </a:p>
          <a:p>
            <a:endParaRPr lang="en-US" dirty="0"/>
          </a:p>
          <a:p>
            <a:r>
              <a:rPr lang="en-US" i="1" dirty="0"/>
              <a:t>a, g, f, e, d, c, b, a</a:t>
            </a:r>
            <a:r>
              <a:rPr lang="en-US" dirty="0"/>
              <a:t> is one of the Hamiltonian circuit.</a:t>
            </a:r>
          </a:p>
          <a:p>
            <a:r>
              <a:rPr lang="en-US" dirty="0" err="1"/>
              <a:t>a,b,g,c,f,d,e</a:t>
            </a:r>
            <a:r>
              <a:rPr lang="en-US" dirty="0"/>
              <a:t> is one of </a:t>
            </a:r>
            <a:r>
              <a:rPr lang="en-US" dirty="0" err="1"/>
              <a:t>th</a:t>
            </a:r>
            <a:r>
              <a:rPr lang="en-US" dirty="0"/>
              <a:t> Hamiltonian path.</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200400"/>
            <a:ext cx="3785616" cy="164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71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Graph</a:t>
            </a:r>
          </a:p>
        </p:txBody>
      </p:sp>
      <p:sp>
        <p:nvSpPr>
          <p:cNvPr id="3" name="Content Placeholder 2"/>
          <p:cNvSpPr>
            <a:spLocks noGrp="1"/>
          </p:cNvSpPr>
          <p:nvPr>
            <p:ph sz="quarter" idx="1"/>
          </p:nvPr>
        </p:nvSpPr>
        <p:spPr/>
        <p:txBody>
          <a:bodyPr/>
          <a:lstStyle/>
          <a:p>
            <a:r>
              <a:rPr lang="en-US" dirty="0"/>
              <a:t>A graph is called </a:t>
            </a:r>
            <a:r>
              <a:rPr lang="en-US" i="1" dirty="0"/>
              <a:t>planar </a:t>
            </a:r>
            <a:r>
              <a:rPr lang="en-US" dirty="0"/>
              <a:t>if it can be drawn/re-drawn in the plane without any edges crossing.</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719388"/>
            <a:ext cx="37719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4419600"/>
            <a:ext cx="38766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77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Homeomorphic</a:t>
            </a:r>
            <a:endParaRPr lang="en-US" dirty="0"/>
          </a:p>
        </p:txBody>
      </p:sp>
      <p:sp>
        <p:nvSpPr>
          <p:cNvPr id="3" name="Content Placeholder 2"/>
          <p:cNvSpPr>
            <a:spLocks noGrp="1"/>
          </p:cNvSpPr>
          <p:nvPr>
            <p:ph sz="quarter" idx="1"/>
          </p:nvPr>
        </p:nvSpPr>
        <p:spPr/>
        <p:txBody>
          <a:bodyPr/>
          <a:lstStyle/>
          <a:p>
            <a:pPr algn="just"/>
            <a:r>
              <a:rPr lang="en-US" dirty="0"/>
              <a:t>If a graph is planar, so will be any graph obtained by removing an edge {</a:t>
            </a:r>
            <a:r>
              <a:rPr lang="en-US" i="1" dirty="0"/>
              <a:t>u, v</a:t>
            </a:r>
            <a:r>
              <a:rPr lang="en-US" dirty="0"/>
              <a:t>} and adding a new vertex </a:t>
            </a:r>
            <a:r>
              <a:rPr lang="en-US" i="1" dirty="0"/>
              <a:t>w </a:t>
            </a:r>
            <a:r>
              <a:rPr lang="en-US" dirty="0"/>
              <a:t>together with edges {</a:t>
            </a:r>
            <a:r>
              <a:rPr lang="en-US" i="1" dirty="0"/>
              <a:t>u, w</a:t>
            </a:r>
            <a:r>
              <a:rPr lang="en-US" dirty="0"/>
              <a:t>} and {</a:t>
            </a:r>
            <a:r>
              <a:rPr lang="en-US" i="1" dirty="0"/>
              <a:t>w, v</a:t>
            </a:r>
            <a:r>
              <a:rPr lang="en-US" dirty="0"/>
              <a:t>}. Such an operation is called an </a:t>
            </a:r>
            <a:r>
              <a:rPr lang="en-US" b="1" dirty="0"/>
              <a:t>elementary subdivision</a:t>
            </a:r>
            <a:r>
              <a:rPr lang="en-US" dirty="0"/>
              <a:t>. </a:t>
            </a:r>
          </a:p>
          <a:p>
            <a:pPr marL="0" indent="0" algn="just">
              <a:buNone/>
            </a:pPr>
            <a:endParaRPr lang="en-US" dirty="0"/>
          </a:p>
          <a:p>
            <a:pPr algn="just"/>
            <a:r>
              <a:rPr lang="en-US" dirty="0"/>
              <a:t>The graphs </a:t>
            </a:r>
            <a:r>
              <a:rPr lang="en-US" i="1" dirty="0"/>
              <a:t>G</a:t>
            </a:r>
            <a:r>
              <a:rPr lang="en-US" dirty="0"/>
              <a:t>1 = </a:t>
            </a:r>
            <a:r>
              <a:rPr lang="en-US" i="1" dirty="0"/>
              <a:t>(V</a:t>
            </a:r>
            <a:r>
              <a:rPr lang="en-US" dirty="0"/>
              <a:t>1</a:t>
            </a:r>
            <a:r>
              <a:rPr lang="en-US" i="1" dirty="0"/>
              <a:t>, E</a:t>
            </a:r>
            <a:r>
              <a:rPr lang="en-US" dirty="0"/>
              <a:t>1</a:t>
            </a:r>
            <a:r>
              <a:rPr lang="en-US" i="1" dirty="0"/>
              <a:t>) </a:t>
            </a:r>
            <a:r>
              <a:rPr lang="en-US" dirty="0"/>
              <a:t>and </a:t>
            </a:r>
            <a:r>
              <a:rPr lang="en-US" i="1" dirty="0"/>
              <a:t>G</a:t>
            </a:r>
            <a:r>
              <a:rPr lang="en-US" dirty="0"/>
              <a:t>2 = </a:t>
            </a:r>
            <a:r>
              <a:rPr lang="en-US" i="1" dirty="0"/>
              <a:t>(V</a:t>
            </a:r>
            <a:r>
              <a:rPr lang="en-US" dirty="0"/>
              <a:t>2</a:t>
            </a:r>
            <a:r>
              <a:rPr lang="en-US" i="1" dirty="0"/>
              <a:t>, E</a:t>
            </a:r>
            <a:r>
              <a:rPr lang="en-US" dirty="0"/>
              <a:t>2</a:t>
            </a:r>
            <a:r>
              <a:rPr lang="en-US" i="1" dirty="0"/>
              <a:t>) </a:t>
            </a:r>
            <a:r>
              <a:rPr lang="en-US" dirty="0"/>
              <a:t>are called </a:t>
            </a:r>
            <a:r>
              <a:rPr lang="en-US" b="1" dirty="0" err="1"/>
              <a:t>homeomorphic</a:t>
            </a:r>
            <a:r>
              <a:rPr lang="en-US" b="1" dirty="0"/>
              <a:t> </a:t>
            </a:r>
            <a:r>
              <a:rPr lang="en-US" dirty="0"/>
              <a:t>if they can be obtained from the same graph by a sequence of elementary subdivisions.</a:t>
            </a:r>
          </a:p>
        </p:txBody>
      </p:sp>
    </p:spTree>
    <p:extLst>
      <p:ext uri="{BB962C8B-B14F-4D97-AF65-F5344CB8AC3E}">
        <p14:creationId xmlns:p14="http://schemas.microsoft.com/office/powerpoint/2010/main" val="955932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Homeomorphic</a:t>
            </a:r>
            <a:r>
              <a:rPr lang="en-US" dirty="0"/>
              <a:t> (2)</a:t>
            </a:r>
          </a:p>
        </p:txBody>
      </p:sp>
      <p:sp>
        <p:nvSpPr>
          <p:cNvPr id="3" name="Content Placeholder 2"/>
          <p:cNvSpPr>
            <a:spLocks noGrp="1"/>
          </p:cNvSpPr>
          <p:nvPr>
            <p:ph sz="quarter" idx="1"/>
          </p:nvPr>
        </p:nvSpPr>
        <p:spPr/>
        <p:txBody>
          <a:bodyPr/>
          <a:lstStyle/>
          <a:p>
            <a:r>
              <a:rPr lang="en-US" dirty="0"/>
              <a:t>A graph H </a:t>
            </a:r>
            <a:r>
              <a:rPr lang="en-US" dirty="0" err="1"/>
              <a:t>homeomorphic</a:t>
            </a:r>
            <a:r>
              <a:rPr lang="en-US" dirty="0"/>
              <a:t> to K</a:t>
            </a:r>
            <a:r>
              <a:rPr lang="en-US" baseline="-25000" dirty="0"/>
              <a:t>5</a:t>
            </a:r>
            <a:r>
              <a:rPr lang="en-US"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2443163"/>
            <a:ext cx="4624388" cy="250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4015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Kuratowski</a:t>
            </a:r>
            <a:r>
              <a:rPr lang="en-US" dirty="0"/>
              <a:t> theorem</a:t>
            </a:r>
          </a:p>
        </p:txBody>
      </p:sp>
      <p:sp>
        <p:nvSpPr>
          <p:cNvPr id="3" name="Content Placeholder 2"/>
          <p:cNvSpPr>
            <a:spLocks noGrp="1"/>
          </p:cNvSpPr>
          <p:nvPr>
            <p:ph sz="quarter" idx="1"/>
          </p:nvPr>
        </p:nvSpPr>
        <p:spPr/>
        <p:txBody>
          <a:bodyPr/>
          <a:lstStyle/>
          <a:p>
            <a:endParaRPr lang="en-US" dirty="0"/>
          </a:p>
          <a:p>
            <a:r>
              <a:rPr lang="en-US" b="1" dirty="0"/>
              <a:t>A graph is </a:t>
            </a:r>
            <a:r>
              <a:rPr lang="en-US" b="1" dirty="0" err="1"/>
              <a:t>nonplanar</a:t>
            </a:r>
            <a:r>
              <a:rPr lang="en-US" b="1" dirty="0"/>
              <a:t> if and only if it contains a </a:t>
            </a:r>
            <a:r>
              <a:rPr lang="en-US" b="1" dirty="0" err="1"/>
              <a:t>subgraph</a:t>
            </a:r>
            <a:r>
              <a:rPr lang="en-US" b="1" dirty="0"/>
              <a:t> </a:t>
            </a:r>
            <a:r>
              <a:rPr lang="en-US" b="1" dirty="0" err="1"/>
              <a:t>homeomorphic</a:t>
            </a:r>
            <a:r>
              <a:rPr lang="en-US" b="1" dirty="0"/>
              <a:t> to </a:t>
            </a:r>
            <a:r>
              <a:rPr lang="en-US" b="1" i="1" dirty="0"/>
              <a:t>K</a:t>
            </a:r>
            <a:r>
              <a:rPr lang="en-US" b="1" baseline="-25000" dirty="0"/>
              <a:t>3</a:t>
            </a:r>
            <a:r>
              <a:rPr lang="en-US" b="1" i="1" baseline="-25000" dirty="0"/>
              <a:t>,</a:t>
            </a:r>
            <a:r>
              <a:rPr lang="en-US" b="1" baseline="-25000" dirty="0"/>
              <a:t>3</a:t>
            </a:r>
            <a:r>
              <a:rPr lang="en-US" b="1" dirty="0"/>
              <a:t> or </a:t>
            </a:r>
            <a:r>
              <a:rPr lang="en-US" b="1" i="1" dirty="0"/>
              <a:t>K</a:t>
            </a:r>
            <a:r>
              <a:rPr lang="en-US" b="1" baseline="-25000" dirty="0"/>
              <a:t>5</a:t>
            </a:r>
            <a:r>
              <a:rPr lang="en-US" b="1" dirty="0"/>
              <a:t>.</a:t>
            </a:r>
          </a:p>
        </p:txBody>
      </p:sp>
    </p:spTree>
    <p:extLst>
      <p:ext uri="{BB962C8B-B14F-4D97-AF65-F5344CB8AC3E}">
        <p14:creationId xmlns:p14="http://schemas.microsoft.com/office/powerpoint/2010/main" val="2400243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lstStyle/>
          <a:p>
            <a:r>
              <a:rPr lang="en-US" dirty="0"/>
              <a:t>Check the graph shown in Fig for planarity.</a:t>
            </a:r>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854" t="42024" r="38847" b="31786"/>
          <a:stretch/>
        </p:blipFill>
        <p:spPr bwMode="auto">
          <a:xfrm>
            <a:off x="2438400" y="2438400"/>
            <a:ext cx="3962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28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Graphs</a:t>
            </a:r>
          </a:p>
        </p:txBody>
      </p:sp>
      <p:sp>
        <p:nvSpPr>
          <p:cNvPr id="3" name="Content Placeholder 2"/>
          <p:cNvSpPr>
            <a:spLocks noGrp="1"/>
          </p:cNvSpPr>
          <p:nvPr>
            <p:ph sz="quarter" idx="1"/>
          </p:nvPr>
        </p:nvSpPr>
        <p:spPr/>
        <p:txBody>
          <a:bodyPr>
            <a:normAutofit lnSpcReduction="10000"/>
          </a:bodyPr>
          <a:lstStyle/>
          <a:p>
            <a:pPr algn="just"/>
            <a:r>
              <a:rPr lang="en-US" dirty="0"/>
              <a:t>A graph in which each edge connects two different vertices and where no two edges connect the same pair of vertices is called a </a:t>
            </a:r>
            <a:r>
              <a:rPr lang="en-US" b="1" dirty="0"/>
              <a:t>simple graph. </a:t>
            </a:r>
            <a:endParaRPr lang="en-US" dirty="0"/>
          </a:p>
          <a:p>
            <a:pPr algn="just"/>
            <a:r>
              <a:rPr lang="en-US" dirty="0"/>
              <a:t>Graphs that may have multiple edges</a:t>
            </a:r>
            <a:r>
              <a:rPr lang="en-US" b="1" dirty="0"/>
              <a:t> </a:t>
            </a:r>
            <a:r>
              <a:rPr lang="en-US" dirty="0"/>
              <a:t>connecting the same vertices are called </a:t>
            </a:r>
            <a:r>
              <a:rPr lang="en-US" b="1" dirty="0"/>
              <a:t>multigraphs</a:t>
            </a:r>
            <a:r>
              <a:rPr lang="en-US" dirty="0"/>
              <a:t>. When there are </a:t>
            </a:r>
            <a:r>
              <a:rPr lang="en-US" i="1" dirty="0"/>
              <a:t>m </a:t>
            </a:r>
            <a:r>
              <a:rPr lang="en-US" dirty="0"/>
              <a:t>directed edges, each associated to an ordered pair of vertices </a:t>
            </a:r>
            <a:r>
              <a:rPr lang="en-US" i="1" dirty="0"/>
              <a:t>(u, v)</a:t>
            </a:r>
            <a:r>
              <a:rPr lang="en-US" dirty="0"/>
              <a:t>, we say that </a:t>
            </a:r>
            <a:r>
              <a:rPr lang="en-US" i="1" dirty="0"/>
              <a:t>(u, v) </a:t>
            </a:r>
            <a:r>
              <a:rPr lang="en-US" dirty="0"/>
              <a:t>is an edge of </a:t>
            </a:r>
            <a:r>
              <a:rPr lang="en-US" b="1" dirty="0"/>
              <a:t>multiplicity </a:t>
            </a:r>
            <a:r>
              <a:rPr lang="en-US" i="1" dirty="0"/>
              <a:t>m</a:t>
            </a:r>
            <a:r>
              <a:rPr lang="en-US" dirty="0"/>
              <a:t>.</a:t>
            </a:r>
          </a:p>
          <a:p>
            <a:pPr algn="just"/>
            <a:r>
              <a:rPr lang="en-US" dirty="0"/>
              <a:t>Graphs that may include loops, and possibly multiple edges connecting the same pair of vertices or a vertex to itself, are sometimes called </a:t>
            </a:r>
            <a:r>
              <a:rPr lang="en-US" b="1" dirty="0"/>
              <a:t>pseudo-graphs</a:t>
            </a:r>
            <a:r>
              <a:rPr lang="en-US" dirty="0"/>
              <a:t>.</a:t>
            </a:r>
          </a:p>
          <a:p>
            <a:pPr algn="just"/>
            <a:endParaRPr lang="en-US" dirty="0"/>
          </a:p>
        </p:txBody>
      </p:sp>
    </p:spTree>
    <p:extLst>
      <p:ext uri="{BB962C8B-B14F-4D97-AF65-F5344CB8AC3E}">
        <p14:creationId xmlns:p14="http://schemas.microsoft.com/office/powerpoint/2010/main" val="2494216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sz="quarter" idx="1"/>
          </p:nvPr>
        </p:nvSpPr>
        <p:spPr/>
        <p:txBody>
          <a:bodyPr>
            <a:normAutofit fontScale="70000" lnSpcReduction="20000"/>
          </a:bodyPr>
          <a:lstStyle/>
          <a:p>
            <a:r>
              <a:rPr lang="en-US" dirty="0"/>
              <a:t>The above graph is non-planar only if </a:t>
            </a:r>
          </a:p>
          <a:p>
            <a:pPr marL="0" indent="0">
              <a:buNone/>
            </a:pPr>
            <a:r>
              <a:rPr lang="en-US" dirty="0"/>
              <a:t>      its </a:t>
            </a:r>
            <a:r>
              <a:rPr lang="en-US" dirty="0" err="1"/>
              <a:t>subgraph</a:t>
            </a:r>
            <a:r>
              <a:rPr lang="en-US" dirty="0"/>
              <a:t> is </a:t>
            </a:r>
            <a:r>
              <a:rPr lang="en-US" dirty="0" err="1"/>
              <a:t>homeomorphic</a:t>
            </a:r>
            <a:r>
              <a:rPr lang="en-US" dirty="0"/>
              <a:t> to K</a:t>
            </a:r>
            <a:r>
              <a:rPr lang="en-US" baseline="-25000" dirty="0"/>
              <a:t>5</a:t>
            </a:r>
            <a:r>
              <a:rPr lang="en-US" dirty="0"/>
              <a:t> or K</a:t>
            </a:r>
            <a:r>
              <a:rPr lang="en-US" baseline="-25000" dirty="0"/>
              <a:t>3,3</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Let us try to find K</a:t>
            </a:r>
            <a:r>
              <a:rPr lang="en-US" baseline="-25000" dirty="0"/>
              <a:t>3,3</a:t>
            </a:r>
            <a:r>
              <a:rPr lang="en-US" dirty="0"/>
              <a:t> in the given graph. We remove edges {</a:t>
            </a:r>
            <a:r>
              <a:rPr lang="en-US" dirty="0" err="1"/>
              <a:t>a,b</a:t>
            </a:r>
            <a:r>
              <a:rPr lang="en-US" dirty="0"/>
              <a:t>} {</a:t>
            </a:r>
            <a:r>
              <a:rPr lang="en-US" dirty="0" err="1"/>
              <a:t>f,e</a:t>
            </a:r>
            <a:r>
              <a:rPr lang="en-US" dirty="0"/>
              <a:t>} and {</a:t>
            </a:r>
            <a:r>
              <a:rPr lang="en-US" dirty="0" err="1"/>
              <a:t>g,h</a:t>
            </a:r>
            <a:r>
              <a:rPr lang="en-US" dirty="0"/>
              <a:t>} to get a graph shown in Fig. We combine edges {</a:t>
            </a:r>
            <a:r>
              <a:rPr lang="en-US" dirty="0" err="1"/>
              <a:t>a,g</a:t>
            </a:r>
            <a:r>
              <a:rPr lang="en-US" dirty="0"/>
              <a:t>} and {</a:t>
            </a:r>
            <a:r>
              <a:rPr lang="en-US" dirty="0" err="1"/>
              <a:t>g,d</a:t>
            </a:r>
            <a:r>
              <a:rPr lang="en-US" dirty="0"/>
              <a:t>} to obtain </a:t>
            </a:r>
            <a:r>
              <a:rPr lang="en-US" dirty="0" err="1"/>
              <a:t>homeomorphic</a:t>
            </a:r>
            <a:r>
              <a:rPr lang="en-US" dirty="0"/>
              <a:t> edge {</a:t>
            </a:r>
            <a:r>
              <a:rPr lang="en-US" dirty="0" err="1"/>
              <a:t>a,d</a:t>
            </a:r>
            <a:r>
              <a:rPr lang="en-US" dirty="0"/>
              <a:t>}.</a:t>
            </a:r>
          </a:p>
          <a:p>
            <a:r>
              <a:rPr lang="en-US" dirty="0"/>
              <a:t>The graph obtained is K</a:t>
            </a:r>
            <a:r>
              <a:rPr lang="en-US" baseline="-25000" dirty="0"/>
              <a:t>3,3</a:t>
            </a:r>
            <a:r>
              <a:rPr lang="en-US" dirty="0"/>
              <a:t>. Hence, the above given graph is non-planar.</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2071" t="45719" r="38194" b="29623"/>
          <a:stretch/>
        </p:blipFill>
        <p:spPr bwMode="auto">
          <a:xfrm>
            <a:off x="5638800" y="1524000"/>
            <a:ext cx="3048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50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formula</a:t>
            </a:r>
          </a:p>
        </p:txBody>
      </p:sp>
      <p:sp>
        <p:nvSpPr>
          <p:cNvPr id="3" name="Content Placeholder 2"/>
          <p:cNvSpPr>
            <a:spLocks noGrp="1"/>
          </p:cNvSpPr>
          <p:nvPr>
            <p:ph sz="quarter" idx="1"/>
          </p:nvPr>
        </p:nvSpPr>
        <p:spPr/>
        <p:txBody>
          <a:bodyPr/>
          <a:lstStyle/>
          <a:p>
            <a:pPr algn="just"/>
            <a:r>
              <a:rPr lang="en-US" dirty="0"/>
              <a:t>Let </a:t>
            </a:r>
            <a:r>
              <a:rPr lang="en-US" i="1" dirty="0"/>
              <a:t>G </a:t>
            </a:r>
            <a:r>
              <a:rPr lang="en-US" dirty="0"/>
              <a:t>be a connected planar simple graph with </a:t>
            </a:r>
            <a:r>
              <a:rPr lang="en-US" i="1" dirty="0"/>
              <a:t>e </a:t>
            </a:r>
            <a:r>
              <a:rPr lang="en-US" dirty="0"/>
              <a:t>edges and </a:t>
            </a:r>
            <a:r>
              <a:rPr lang="en-US" i="1" dirty="0"/>
              <a:t>v</a:t>
            </a:r>
            <a:r>
              <a:rPr lang="en-US" dirty="0"/>
              <a:t> </a:t>
            </a:r>
            <a:r>
              <a:rPr lang="en-US" i="1" dirty="0"/>
              <a:t>vertices. Let r </a:t>
            </a:r>
            <a:r>
              <a:rPr lang="en-US" dirty="0"/>
              <a:t>be the number of regions in a planar representation of </a:t>
            </a:r>
            <a:r>
              <a:rPr lang="en-US" i="1" dirty="0"/>
              <a:t>G</a:t>
            </a:r>
            <a:r>
              <a:rPr lang="en-US" dirty="0"/>
              <a:t>. Then </a:t>
            </a:r>
          </a:p>
          <a:p>
            <a:pPr algn="just"/>
            <a:r>
              <a:rPr lang="en-US" i="1" dirty="0"/>
              <a:t>r </a:t>
            </a:r>
            <a:r>
              <a:rPr lang="en-US" dirty="0"/>
              <a:t>= </a:t>
            </a:r>
            <a:r>
              <a:rPr lang="en-US" i="1" dirty="0"/>
              <a:t>e </a:t>
            </a:r>
            <a:r>
              <a:rPr lang="en-US" dirty="0"/>
              <a:t>− </a:t>
            </a:r>
            <a:r>
              <a:rPr lang="en-US" i="1" dirty="0"/>
              <a:t>v </a:t>
            </a:r>
            <a:r>
              <a:rPr lang="en-US" dirty="0"/>
              <a:t>+ 2.</a:t>
            </a:r>
          </a:p>
          <a:p>
            <a:pPr marL="0" indent="0" algn="just">
              <a:buNone/>
            </a:pPr>
            <a:r>
              <a:rPr lang="en-US" dirty="0"/>
              <a:t> </a:t>
            </a:r>
          </a:p>
          <a:p>
            <a:pPr algn="just"/>
            <a:endParaRPr lang="en-US" dirty="0"/>
          </a:p>
          <a:p>
            <a:pPr algn="just"/>
            <a:endParaRPr lang="en-US" dirty="0"/>
          </a:p>
          <a:p>
            <a:pPr algn="just"/>
            <a:r>
              <a:rPr lang="en-US" dirty="0"/>
              <a:t>3 = 5 – 4 + 2</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617" t="50685" r="44644" b="36815"/>
          <a:stretch/>
        </p:blipFill>
        <p:spPr bwMode="auto">
          <a:xfrm>
            <a:off x="3429000" y="3581400"/>
            <a:ext cx="87682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717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formula (Proof by MI)</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1752600"/>
            <a:ext cx="846772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488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Euler formula (Proof) contd..</a:t>
            </a:r>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475" t="32878" r="21538" b="9417"/>
          <a:stretch/>
        </p:blipFill>
        <p:spPr bwMode="auto">
          <a:xfrm>
            <a:off x="609600" y="1524000"/>
            <a:ext cx="8101208" cy="437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269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Theorem</a:t>
            </a:r>
          </a:p>
        </p:txBody>
      </p:sp>
      <p:sp>
        <p:nvSpPr>
          <p:cNvPr id="3" name="Content Placeholder 2"/>
          <p:cNvSpPr>
            <a:spLocks noGrp="1"/>
          </p:cNvSpPr>
          <p:nvPr>
            <p:ph sz="quarter" idx="1"/>
          </p:nvPr>
        </p:nvSpPr>
        <p:spPr/>
        <p:txBody>
          <a:bodyPr/>
          <a:lstStyle/>
          <a:p>
            <a:endParaRPr lang="en-US" dirty="0"/>
          </a:p>
          <a:p>
            <a:endParaRPr lang="en-US" b="1" dirty="0"/>
          </a:p>
          <a:p>
            <a:pPr algn="just"/>
            <a:r>
              <a:rPr lang="en-US" b="1" dirty="0"/>
              <a:t>If G is a connected planar simple graph, then G has at least one vertex of degree not exceeding five.</a:t>
            </a:r>
          </a:p>
        </p:txBody>
      </p:sp>
    </p:spTree>
    <p:extLst>
      <p:ext uri="{BB962C8B-B14F-4D97-AF65-F5344CB8AC3E}">
        <p14:creationId xmlns:p14="http://schemas.microsoft.com/office/powerpoint/2010/main" val="265002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Coloring</a:t>
            </a:r>
          </a:p>
        </p:txBody>
      </p:sp>
      <p:sp>
        <p:nvSpPr>
          <p:cNvPr id="3" name="Content Placeholder 2"/>
          <p:cNvSpPr>
            <a:spLocks noGrp="1"/>
          </p:cNvSpPr>
          <p:nvPr>
            <p:ph sz="quarter" idx="1"/>
          </p:nvPr>
        </p:nvSpPr>
        <p:spPr/>
        <p:txBody>
          <a:bodyPr/>
          <a:lstStyle/>
          <a:p>
            <a:pPr algn="just"/>
            <a:r>
              <a:rPr lang="en-US" dirty="0"/>
              <a:t>A </a:t>
            </a:r>
            <a:r>
              <a:rPr lang="en-US" i="1" dirty="0"/>
              <a:t>coloring </a:t>
            </a:r>
            <a:r>
              <a:rPr lang="en-US" dirty="0"/>
              <a:t>of a simple graph is the assignment of a color to each vertex of the graph so that no two adjacent vertices are assigned the same color.</a:t>
            </a:r>
          </a:p>
          <a:p>
            <a:pPr algn="just"/>
            <a:r>
              <a:rPr lang="en-US" dirty="0"/>
              <a:t>The </a:t>
            </a:r>
            <a:r>
              <a:rPr lang="en-US" i="1" dirty="0"/>
              <a:t>chromatic number </a:t>
            </a:r>
            <a:r>
              <a:rPr lang="en-US" dirty="0"/>
              <a:t>of a graph is the least number of colors needed for a coloring of this graph. The chromatic number of a graph </a:t>
            </a:r>
            <a:r>
              <a:rPr lang="en-US" i="1" dirty="0"/>
              <a:t>G </a:t>
            </a:r>
            <a:r>
              <a:rPr lang="en-US" dirty="0"/>
              <a:t>is denoted by 𝝌</a:t>
            </a:r>
            <a:r>
              <a:rPr lang="en-US" i="1" dirty="0"/>
              <a:t>(G)</a:t>
            </a:r>
            <a:r>
              <a:rPr lang="en-US" dirty="0"/>
              <a:t>. (Here 𝝌</a:t>
            </a:r>
            <a:r>
              <a:rPr lang="en-US" i="1" dirty="0"/>
              <a:t> </a:t>
            </a:r>
            <a:r>
              <a:rPr lang="en-US" dirty="0"/>
              <a:t>is the Greek letter </a:t>
            </a:r>
            <a:r>
              <a:rPr lang="en-US" i="1" dirty="0"/>
              <a:t>chi</a:t>
            </a:r>
            <a:r>
              <a:rPr lang="en-US" dirty="0"/>
              <a:t>.)</a:t>
            </a:r>
          </a:p>
          <a:p>
            <a:pPr algn="just"/>
            <a:endParaRPr lang="en-US" dirty="0"/>
          </a:p>
        </p:txBody>
      </p:sp>
    </p:spTree>
    <p:extLst>
      <p:ext uri="{BB962C8B-B14F-4D97-AF65-F5344CB8AC3E}">
        <p14:creationId xmlns:p14="http://schemas.microsoft.com/office/powerpoint/2010/main" val="3904051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sz="quarter" idx="1"/>
          </p:nvPr>
        </p:nvSpPr>
        <p:spPr/>
        <p:txBody>
          <a:bodyPr>
            <a:normAutofit fontScale="70000" lnSpcReduction="20000"/>
          </a:bodyPr>
          <a:lstStyle/>
          <a:p>
            <a:r>
              <a:rPr lang="en-US" dirty="0"/>
              <a:t>What is the chromatic number of the graph shown in Fig?</a:t>
            </a:r>
          </a:p>
          <a:p>
            <a:endParaRPr lang="en-US" dirty="0"/>
          </a:p>
          <a:p>
            <a:endParaRPr lang="en-US" dirty="0"/>
          </a:p>
          <a:p>
            <a:endParaRPr lang="en-US" dirty="0"/>
          </a:p>
          <a:p>
            <a:endParaRPr lang="en-US" dirty="0"/>
          </a:p>
          <a:p>
            <a:endParaRPr lang="en-US" dirty="0"/>
          </a:p>
          <a:p>
            <a:endParaRPr lang="en-US" dirty="0"/>
          </a:p>
          <a:p>
            <a:endParaRPr lang="en-US" dirty="0"/>
          </a:p>
          <a:p>
            <a:r>
              <a:rPr lang="en-US" dirty="0"/>
              <a:t>Let a=Red, b=Yellow, c=Green.</a:t>
            </a:r>
          </a:p>
          <a:p>
            <a:r>
              <a:rPr lang="en-US" dirty="0"/>
              <a:t>Now, d can be colored Red as it is not connected to a.</a:t>
            </a:r>
          </a:p>
          <a:p>
            <a:r>
              <a:rPr lang="en-US" dirty="0"/>
              <a:t>e can be colored Green as it is not connected to c.</a:t>
            </a:r>
          </a:p>
          <a:p>
            <a:r>
              <a:rPr lang="en-US" dirty="0"/>
              <a:t>f can be colored Yellow as it is not connected to b.</a:t>
            </a:r>
          </a:p>
          <a:p>
            <a:r>
              <a:rPr lang="en-US" dirty="0"/>
              <a:t>And, g can be colored Red as it is not connected to either a or d.</a:t>
            </a:r>
          </a:p>
          <a:p>
            <a:r>
              <a:rPr lang="en-US" dirty="0"/>
              <a:t>Hence, we can color the given graph by using at least 3 colors. </a:t>
            </a:r>
          </a:p>
          <a:p>
            <a:r>
              <a:rPr lang="en-US" dirty="0"/>
              <a:t>Hence, its chromatic number is 3.</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29527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378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Five-color theorem</a:t>
            </a:r>
          </a:p>
        </p:txBody>
      </p:sp>
      <p:sp>
        <p:nvSpPr>
          <p:cNvPr id="3" name="Content Placeholder 2"/>
          <p:cNvSpPr>
            <a:spLocks noGrp="1"/>
          </p:cNvSpPr>
          <p:nvPr>
            <p:ph sz="quarter" idx="1"/>
          </p:nvPr>
        </p:nvSpPr>
        <p:spPr/>
        <p:txBody>
          <a:bodyPr/>
          <a:lstStyle/>
          <a:p>
            <a:endParaRPr lang="en-US" dirty="0"/>
          </a:p>
          <a:p>
            <a:endParaRPr lang="en-US" dirty="0"/>
          </a:p>
          <a:p>
            <a:pPr algn="just"/>
            <a:r>
              <a:rPr lang="en-US" b="1" dirty="0"/>
              <a:t>The chromatic number of a planar graph is not greater than five.</a:t>
            </a:r>
          </a:p>
        </p:txBody>
      </p:sp>
    </p:spTree>
    <p:extLst>
      <p:ext uri="{BB962C8B-B14F-4D97-AF65-F5344CB8AC3E}">
        <p14:creationId xmlns:p14="http://schemas.microsoft.com/office/powerpoint/2010/main" val="3935956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Five-color theorem (Proof by MI) </a:t>
            </a:r>
          </a:p>
        </p:txBody>
      </p:sp>
      <p:sp>
        <p:nvSpPr>
          <p:cNvPr id="3" name="Content Placeholder 2"/>
          <p:cNvSpPr>
            <a:spLocks noGrp="1"/>
          </p:cNvSpPr>
          <p:nvPr>
            <p:ph sz="quarter" idx="1"/>
          </p:nvPr>
        </p:nvSpPr>
        <p:spPr/>
        <p:txBody>
          <a:bodyPr/>
          <a:lstStyle/>
          <a:p>
            <a:r>
              <a:rPr lang="en-US" b="1" dirty="0"/>
              <a:t>Basis step</a:t>
            </a:r>
            <a:r>
              <a:rPr lang="en-US" dirty="0"/>
              <a:t>: Every graph with 5 or fewer vertices can be colored with 5 or fewer colors.</a:t>
            </a:r>
          </a:p>
          <a:p>
            <a:r>
              <a:rPr lang="en-US" b="1" dirty="0"/>
              <a:t>Inductive step</a:t>
            </a:r>
            <a:r>
              <a:rPr lang="en-US" dirty="0"/>
              <a:t>: We know that every planar graph has at least one vertex of degree not exceeding 5. We take a graph with k+1 vertices (G</a:t>
            </a:r>
            <a:r>
              <a:rPr lang="en-US" baseline="-25000" dirty="0"/>
              <a:t>k+1</a:t>
            </a:r>
            <a:r>
              <a:rPr lang="en-US" dirty="0"/>
              <a:t>) having a vertex “v” with degree 5. We remove the vertex “v” to get a graph with k vertices (</a:t>
            </a:r>
            <a:r>
              <a:rPr lang="en-US" dirty="0" err="1"/>
              <a:t>G</a:t>
            </a:r>
            <a:r>
              <a:rPr lang="en-US" baseline="-25000" dirty="0" err="1"/>
              <a:t>k</a:t>
            </a:r>
            <a:r>
              <a:rPr lang="en-US" dirty="0"/>
              <a:t>).</a:t>
            </a:r>
          </a:p>
          <a:p>
            <a:r>
              <a:rPr lang="en-US" dirty="0"/>
              <a:t>We assume </a:t>
            </a:r>
            <a:r>
              <a:rPr lang="en-US" dirty="0" err="1"/>
              <a:t>G</a:t>
            </a:r>
            <a:r>
              <a:rPr lang="en-US" baseline="-25000" dirty="0" err="1"/>
              <a:t>k</a:t>
            </a:r>
            <a:r>
              <a:rPr lang="en-US" dirty="0"/>
              <a:t> to be 5-colorable, and prove that G</a:t>
            </a:r>
            <a:r>
              <a:rPr lang="en-US" baseline="-25000" dirty="0"/>
              <a:t>k+1</a:t>
            </a:r>
            <a:r>
              <a:rPr lang="en-US" dirty="0"/>
              <a:t> is also 5-colorable.</a:t>
            </a:r>
          </a:p>
        </p:txBody>
      </p:sp>
    </p:spTree>
    <p:extLst>
      <p:ext uri="{BB962C8B-B14F-4D97-AF65-F5344CB8AC3E}">
        <p14:creationId xmlns:p14="http://schemas.microsoft.com/office/powerpoint/2010/main" val="2793044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(2)</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560" t="35446" r="32123" b="29108"/>
          <a:stretch/>
        </p:blipFill>
        <p:spPr bwMode="auto">
          <a:xfrm>
            <a:off x="1981200" y="1600200"/>
            <a:ext cx="5334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4343400"/>
            <a:ext cx="8077200" cy="1754326"/>
          </a:xfrm>
          <a:prstGeom prst="rect">
            <a:avLst/>
          </a:prstGeom>
          <a:noFill/>
        </p:spPr>
        <p:txBody>
          <a:bodyPr wrap="square" rtlCol="0">
            <a:spAutoFit/>
          </a:bodyPr>
          <a:lstStyle/>
          <a:p>
            <a:pPr algn="just"/>
            <a:r>
              <a:rPr lang="en-US" dirty="0"/>
              <a:t>Let above figure represent graph G</a:t>
            </a:r>
            <a:r>
              <a:rPr lang="en-US" baseline="-25000" dirty="0"/>
              <a:t>k+1</a:t>
            </a:r>
            <a:r>
              <a:rPr lang="en-US" dirty="0"/>
              <a:t>, let the vertex with degree 5 or less be denoted by “v”. In the graph given above, it has degree 5. We color all the vertices adjacent to “v” with different colors (R=red, B=blue, G=green, Y=yellow, O=orange).</a:t>
            </a:r>
          </a:p>
          <a:p>
            <a:pPr algn="just"/>
            <a:r>
              <a:rPr lang="en-US" dirty="0"/>
              <a:t>Now, we remove vertex “v” from the above graph (G</a:t>
            </a:r>
            <a:r>
              <a:rPr lang="en-US" baseline="-25000" dirty="0"/>
              <a:t>k+1</a:t>
            </a:r>
            <a:r>
              <a:rPr lang="en-US" dirty="0"/>
              <a:t>) to obtain graph G</a:t>
            </a:r>
            <a:r>
              <a:rPr lang="en-US" baseline="-25000" dirty="0"/>
              <a:t>k</a:t>
            </a:r>
            <a:r>
              <a:rPr lang="en-US" dirty="0"/>
              <a:t>. We assume, </a:t>
            </a:r>
            <a:r>
              <a:rPr lang="en-US" dirty="0" err="1"/>
              <a:t>G</a:t>
            </a:r>
            <a:r>
              <a:rPr lang="en-US" baseline="-25000" dirty="0" err="1"/>
              <a:t>k</a:t>
            </a:r>
            <a:r>
              <a:rPr lang="en-US" dirty="0"/>
              <a:t> to be 5-colorable.</a:t>
            </a:r>
          </a:p>
        </p:txBody>
      </p:sp>
    </p:spTree>
    <p:extLst>
      <p:ext uri="{BB962C8B-B14F-4D97-AF65-F5344CB8AC3E}">
        <p14:creationId xmlns:p14="http://schemas.microsoft.com/office/powerpoint/2010/main" val="197612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Graphs (2)</a:t>
            </a:r>
          </a:p>
        </p:txBody>
      </p:sp>
      <p:sp>
        <p:nvSpPr>
          <p:cNvPr id="3" name="Content Placeholder 2"/>
          <p:cNvSpPr>
            <a:spLocks noGrp="1"/>
          </p:cNvSpPr>
          <p:nvPr>
            <p:ph sz="quarter" idx="1"/>
          </p:nvPr>
        </p:nvSpPr>
        <p:spPr/>
        <p:txBody>
          <a:bodyPr>
            <a:normAutofit lnSpcReduction="10000"/>
          </a:bodyPr>
          <a:lstStyle/>
          <a:p>
            <a:pPr algn="just"/>
            <a:r>
              <a:rPr lang="en-US" dirty="0"/>
              <a:t>A </a:t>
            </a:r>
            <a:r>
              <a:rPr lang="en-US" b="1" dirty="0"/>
              <a:t>directed graph</a:t>
            </a:r>
            <a:r>
              <a:rPr lang="en-US" i="1" dirty="0"/>
              <a:t> </a:t>
            </a:r>
            <a:r>
              <a:rPr lang="en-US" dirty="0"/>
              <a:t>/ </a:t>
            </a:r>
            <a:r>
              <a:rPr lang="en-US" b="1" dirty="0"/>
              <a:t>digraph</a:t>
            </a:r>
            <a:r>
              <a:rPr lang="en-US" dirty="0"/>
              <a:t> </a:t>
            </a:r>
            <a:r>
              <a:rPr lang="en-US" i="1" dirty="0"/>
              <a:t>(V,E) </a:t>
            </a:r>
            <a:r>
              <a:rPr lang="en-US" dirty="0"/>
              <a:t>consists of a nonempty set of vertices </a:t>
            </a:r>
            <a:r>
              <a:rPr lang="en-US" i="1" dirty="0"/>
              <a:t>V </a:t>
            </a:r>
            <a:r>
              <a:rPr lang="en-US" dirty="0"/>
              <a:t>and a set of directed edges</a:t>
            </a:r>
            <a:r>
              <a:rPr lang="en-US" i="1" dirty="0"/>
              <a:t> </a:t>
            </a:r>
            <a:r>
              <a:rPr lang="en-US" dirty="0"/>
              <a:t>(or arcs) </a:t>
            </a:r>
            <a:r>
              <a:rPr lang="en-US" i="1" dirty="0"/>
              <a:t>E</a:t>
            </a:r>
            <a:r>
              <a:rPr lang="en-US" dirty="0"/>
              <a:t>. Each directed edge is associated with an ordered pair of vertices. The directed edge associated with the ordered pair (</a:t>
            </a:r>
            <a:r>
              <a:rPr lang="en-US" i="1" dirty="0"/>
              <a:t>u, v</a:t>
            </a:r>
            <a:r>
              <a:rPr lang="en-US" dirty="0"/>
              <a:t>) is said to </a:t>
            </a:r>
            <a:r>
              <a:rPr lang="en-US" i="1" dirty="0"/>
              <a:t>start </a:t>
            </a:r>
            <a:r>
              <a:rPr lang="en-US" dirty="0"/>
              <a:t>at </a:t>
            </a:r>
            <a:r>
              <a:rPr lang="en-US" i="1" dirty="0"/>
              <a:t>u </a:t>
            </a:r>
            <a:r>
              <a:rPr lang="en-US" dirty="0"/>
              <a:t>and </a:t>
            </a:r>
            <a:r>
              <a:rPr lang="en-US" i="1" dirty="0"/>
              <a:t>end </a:t>
            </a:r>
            <a:r>
              <a:rPr lang="en-US" dirty="0"/>
              <a:t>at </a:t>
            </a:r>
            <a:r>
              <a:rPr lang="en-US" i="1" dirty="0"/>
              <a:t>v</a:t>
            </a:r>
            <a:r>
              <a:rPr lang="en-US" dirty="0"/>
              <a:t>. The </a:t>
            </a:r>
            <a:r>
              <a:rPr lang="en-US" i="1" dirty="0"/>
              <a:t>converse</a:t>
            </a:r>
            <a:r>
              <a:rPr lang="en-US" dirty="0"/>
              <a:t> of a directed graph is the directed graph with directions of all edges reversed.</a:t>
            </a:r>
          </a:p>
          <a:p>
            <a:pPr algn="just"/>
            <a:r>
              <a:rPr lang="en-US" dirty="0"/>
              <a:t>So far the graphs we have introduced are </a:t>
            </a:r>
            <a:r>
              <a:rPr lang="en-US" b="1" dirty="0"/>
              <a:t>undirected graphs</a:t>
            </a:r>
            <a:r>
              <a:rPr lang="en-US" dirty="0"/>
              <a:t>. Their edges are also said to be </a:t>
            </a:r>
            <a:r>
              <a:rPr lang="en-US" b="1" dirty="0"/>
              <a:t>undirected</a:t>
            </a:r>
            <a:r>
              <a:rPr lang="en-US" dirty="0"/>
              <a:t>. A graph with both directed and undirected edges is called a </a:t>
            </a:r>
            <a:r>
              <a:rPr lang="en-US" b="1" dirty="0"/>
              <a:t>mixed graph</a:t>
            </a:r>
            <a:r>
              <a:rPr lang="en-US" dirty="0"/>
              <a:t>.</a:t>
            </a:r>
          </a:p>
          <a:p>
            <a:pPr algn="just"/>
            <a:endParaRPr lang="en-US" dirty="0"/>
          </a:p>
        </p:txBody>
      </p:sp>
    </p:spTree>
    <p:extLst>
      <p:ext uri="{BB962C8B-B14F-4D97-AF65-F5344CB8AC3E}">
        <p14:creationId xmlns:p14="http://schemas.microsoft.com/office/powerpoint/2010/main" val="4167086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(3)</a:t>
            </a:r>
          </a:p>
        </p:txBody>
      </p:sp>
      <p:sp>
        <p:nvSpPr>
          <p:cNvPr id="3" name="Content Placeholder 2"/>
          <p:cNvSpPr>
            <a:spLocks noGrp="1"/>
          </p:cNvSpPr>
          <p:nvPr>
            <p:ph sz="quarter" idx="1"/>
          </p:nvPr>
        </p:nvSpPr>
        <p:spPr>
          <a:xfrm>
            <a:off x="301752" y="1527048"/>
            <a:ext cx="8503920" cy="1216152"/>
          </a:xfrm>
        </p:spPr>
        <p:txBody>
          <a:bodyPr>
            <a:normAutofit fontScale="85000" lnSpcReduction="10000"/>
          </a:bodyPr>
          <a:lstStyle/>
          <a:p>
            <a:pPr algn="just"/>
            <a:r>
              <a:rPr lang="en-US" dirty="0"/>
              <a:t>We select vertices colored Red and Green from G</a:t>
            </a:r>
            <a:r>
              <a:rPr lang="en-US" baseline="-25000" dirty="0"/>
              <a:t>k</a:t>
            </a:r>
            <a:r>
              <a:rPr lang="en-US" dirty="0"/>
              <a:t>. Let’s assume that these two vertices are connected (i.e. have a path b/w them) with vertices of alternating colors Red &amp; Green.</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658" t="28767" r="30684" b="31849"/>
          <a:stretch/>
        </p:blipFill>
        <p:spPr bwMode="auto">
          <a:xfrm>
            <a:off x="1447800" y="2743200"/>
            <a:ext cx="6324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697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(4)</a:t>
            </a:r>
          </a:p>
        </p:txBody>
      </p:sp>
      <p:sp>
        <p:nvSpPr>
          <p:cNvPr id="3" name="Content Placeholder 2"/>
          <p:cNvSpPr>
            <a:spLocks noGrp="1"/>
          </p:cNvSpPr>
          <p:nvPr>
            <p:ph sz="quarter" idx="1"/>
          </p:nvPr>
        </p:nvSpPr>
        <p:spPr/>
        <p:txBody>
          <a:bodyPr/>
          <a:lstStyle/>
          <a:p>
            <a:r>
              <a:rPr lang="en-US" dirty="0"/>
              <a:t>Now, we select vertices with colors Blue &amp; Orange. These two vertices </a:t>
            </a:r>
            <a:r>
              <a:rPr lang="en-US" b="1" dirty="0"/>
              <a:t>cannot</a:t>
            </a:r>
            <a:r>
              <a:rPr lang="en-US" dirty="0"/>
              <a:t> be connected (i.e. can’t have a path b/w them) as then the paths of Red-Green and Blue-Orange vertices will intersect, and the graph will lose its property of planarity. </a:t>
            </a:r>
          </a:p>
          <a:p>
            <a:r>
              <a:rPr lang="en-US" dirty="0"/>
              <a:t>If there is no path b/w Blue &amp; Orange vertices, then we can color both these vertices with the same color i.e. either Blue or Orange, and free the other color. This “freed” color can then be utilized to color vertex “v” in G</a:t>
            </a:r>
            <a:r>
              <a:rPr lang="en-US" baseline="-25000" dirty="0"/>
              <a:t>k+1</a:t>
            </a:r>
            <a:r>
              <a:rPr lang="en-US" dirty="0"/>
              <a:t>. So we free the orange color.</a:t>
            </a:r>
          </a:p>
        </p:txBody>
      </p:sp>
    </p:spTree>
    <p:extLst>
      <p:ext uri="{BB962C8B-B14F-4D97-AF65-F5344CB8AC3E}">
        <p14:creationId xmlns:p14="http://schemas.microsoft.com/office/powerpoint/2010/main" val="2568050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(5)</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368" t="30993" r="30589" b="26713"/>
          <a:stretch/>
        </p:blipFill>
        <p:spPr bwMode="auto">
          <a:xfrm>
            <a:off x="1524000" y="1676400"/>
            <a:ext cx="5943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587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7250" y="2967335"/>
            <a:ext cx="4049507"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extLst>
      <p:ext uri="{BB962C8B-B14F-4D97-AF65-F5344CB8AC3E}">
        <p14:creationId xmlns:p14="http://schemas.microsoft.com/office/powerpoint/2010/main" val="3384791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Representation</a:t>
            </a:r>
          </a:p>
        </p:txBody>
      </p:sp>
      <p:sp>
        <p:nvSpPr>
          <p:cNvPr id="3" name="Content Placeholder 2"/>
          <p:cNvSpPr>
            <a:spLocks noGrp="1"/>
          </p:cNvSpPr>
          <p:nvPr>
            <p:ph sz="quarter" idx="1"/>
          </p:nvPr>
        </p:nvSpPr>
        <p:spPr/>
        <p:txBody>
          <a:bodyPr/>
          <a:lstStyle/>
          <a:p>
            <a:r>
              <a:rPr lang="en-US" dirty="0"/>
              <a:t>A graph can be represented as either </a:t>
            </a:r>
            <a:r>
              <a:rPr lang="en-US" b="1" dirty="0"/>
              <a:t>Adjacency Matrix</a:t>
            </a:r>
            <a:r>
              <a:rPr lang="en-US" dirty="0"/>
              <a:t> or </a:t>
            </a:r>
            <a:r>
              <a:rPr lang="en-US" b="1" dirty="0"/>
              <a:t>Adjacency List</a:t>
            </a:r>
            <a:r>
              <a:rPr lang="en-US" dirty="0"/>
              <a:t> or </a:t>
            </a:r>
            <a:r>
              <a:rPr lang="en-US" b="1" dirty="0"/>
              <a:t>Incidence Matrix</a:t>
            </a:r>
            <a:r>
              <a:rPr lang="en-US" dirty="0"/>
              <a:t>. </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09838"/>
            <a:ext cx="7543800" cy="3738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83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Representation (2)</a:t>
            </a: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65532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864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Representation (3)</a:t>
            </a: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905000"/>
            <a:ext cx="6629400" cy="3886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45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a:t>
            </a:r>
          </a:p>
        </p:txBody>
      </p:sp>
      <p:sp>
        <p:nvSpPr>
          <p:cNvPr id="3" name="Content Placeholder 2"/>
          <p:cNvSpPr>
            <a:spLocks noGrp="1"/>
          </p:cNvSpPr>
          <p:nvPr>
            <p:ph sz="quarter" idx="1"/>
          </p:nvPr>
        </p:nvSpPr>
        <p:spPr/>
        <p:txBody>
          <a:bodyPr>
            <a:normAutofit fontScale="92500"/>
          </a:bodyPr>
          <a:lstStyle/>
          <a:p>
            <a:pPr algn="just"/>
            <a:r>
              <a:rPr lang="en-US" dirty="0"/>
              <a:t>The </a:t>
            </a:r>
            <a:r>
              <a:rPr lang="en-US" i="1" dirty="0"/>
              <a:t>degree of a vertex in an undirected graph </a:t>
            </a:r>
            <a:r>
              <a:rPr lang="en-US" dirty="0"/>
              <a:t>is the number of edges incident with it, except that a loop at a vertex contributes twice to the degree of that vertex. The degree of the vertex </a:t>
            </a:r>
            <a:r>
              <a:rPr lang="en-US" i="1" dirty="0"/>
              <a:t>v </a:t>
            </a:r>
            <a:r>
              <a:rPr lang="en-US" dirty="0"/>
              <a:t>is denoted by </a:t>
            </a:r>
            <a:r>
              <a:rPr lang="en-US" dirty="0" err="1"/>
              <a:t>deg</a:t>
            </a:r>
            <a:r>
              <a:rPr lang="en-US" i="1" dirty="0"/>
              <a:t>(v)</a:t>
            </a:r>
            <a:r>
              <a:rPr lang="en-US" dirty="0"/>
              <a:t>.</a:t>
            </a:r>
          </a:p>
          <a:p>
            <a:pPr algn="just"/>
            <a:r>
              <a:rPr lang="en-US" dirty="0"/>
              <a:t>In a graph with directed edges the </a:t>
            </a:r>
            <a:r>
              <a:rPr lang="en-US" i="1" dirty="0"/>
              <a:t>in-degree of a vertex v</a:t>
            </a:r>
            <a:r>
              <a:rPr lang="en-US" dirty="0"/>
              <a:t>, denoted by </a:t>
            </a:r>
            <a:r>
              <a:rPr lang="en-US" dirty="0" err="1"/>
              <a:t>deg</a:t>
            </a:r>
            <a:r>
              <a:rPr lang="en-US" dirty="0"/>
              <a:t>−</a:t>
            </a:r>
            <a:r>
              <a:rPr lang="en-US" i="1" dirty="0"/>
              <a:t>(v)</a:t>
            </a:r>
            <a:r>
              <a:rPr lang="en-US" dirty="0"/>
              <a:t>, is the number of edges with </a:t>
            </a:r>
            <a:r>
              <a:rPr lang="en-US" i="1" dirty="0"/>
              <a:t>v </a:t>
            </a:r>
            <a:r>
              <a:rPr lang="en-US" dirty="0"/>
              <a:t>as their terminal vertex. The </a:t>
            </a:r>
            <a:r>
              <a:rPr lang="en-US" i="1" dirty="0"/>
              <a:t>out-degree of v</a:t>
            </a:r>
            <a:r>
              <a:rPr lang="en-US" dirty="0"/>
              <a:t>, denoted by </a:t>
            </a:r>
            <a:r>
              <a:rPr lang="en-US" dirty="0" err="1"/>
              <a:t>deg</a:t>
            </a:r>
            <a:r>
              <a:rPr lang="en-US" dirty="0"/>
              <a:t>+</a:t>
            </a:r>
            <a:r>
              <a:rPr lang="en-US" i="1" dirty="0"/>
              <a:t>(v)</a:t>
            </a:r>
            <a:r>
              <a:rPr lang="en-US" dirty="0"/>
              <a:t>, is the number of edges with </a:t>
            </a:r>
            <a:r>
              <a:rPr lang="en-US" i="1" dirty="0"/>
              <a:t>v </a:t>
            </a:r>
            <a:r>
              <a:rPr lang="en-US" dirty="0"/>
              <a:t>as their initial vertex. (Note that a loop at a vertex contributes 1 to both the in-degree and the out-degree of this vertex.)</a:t>
            </a:r>
          </a:p>
          <a:p>
            <a:pPr algn="just"/>
            <a:endParaRPr lang="en-US" dirty="0"/>
          </a:p>
        </p:txBody>
      </p:sp>
    </p:spTree>
    <p:extLst>
      <p:ext uri="{BB962C8B-B14F-4D97-AF65-F5344CB8AC3E}">
        <p14:creationId xmlns:p14="http://schemas.microsoft.com/office/powerpoint/2010/main" val="319171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Question-1</a:t>
            </a: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45771" y="-207666"/>
            <a:ext cx="10375761" cy="6454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9967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A9CE633DA53E4DBFD35DB75BE7B650" ma:contentTypeVersion="4" ma:contentTypeDescription="Create a new document." ma:contentTypeScope="" ma:versionID="7da755664fb1c95fe0fcda36fd76b4ec">
  <xsd:schema xmlns:xsd="http://www.w3.org/2001/XMLSchema" xmlns:xs="http://www.w3.org/2001/XMLSchema" xmlns:p="http://schemas.microsoft.com/office/2006/metadata/properties" xmlns:ns2="7a2f9791-72e9-42aa-b7a6-508feb9d3b97" targetNamespace="http://schemas.microsoft.com/office/2006/metadata/properties" ma:root="true" ma:fieldsID="2fbb6a2d0528c737030c0e6eb8b3d66d" ns2:_="">
    <xsd:import namespace="7a2f9791-72e9-42aa-b7a6-508feb9d3b9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f9791-72e9-42aa-b7a6-508feb9d3b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A09820-0227-49F5-A4C1-B9CAA720BC02}">
  <ds:schemaRefs>
    <ds:schemaRef ds:uri="http://schemas.microsoft.com/sharepoint/v3/contenttype/forms"/>
  </ds:schemaRefs>
</ds:datastoreItem>
</file>

<file path=customXml/itemProps2.xml><?xml version="1.0" encoding="utf-8"?>
<ds:datastoreItem xmlns:ds="http://schemas.openxmlformats.org/officeDocument/2006/customXml" ds:itemID="{7F474CFB-A55C-4499-B27B-4999D98A1C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2f9791-72e9-42aa-b7a6-508feb9d3b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2F7993-CD8D-4692-B340-8B25AE4F892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Civic</Template>
  <TotalTime>933</TotalTime>
  <Words>2090</Words>
  <Application>Microsoft Office PowerPoint</Application>
  <PresentationFormat>On-screen Show (4:3)</PresentationFormat>
  <Paragraphs>199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Civic</vt:lpstr>
      <vt:lpstr>FCS (Graphs)</vt:lpstr>
      <vt:lpstr>Graphs</vt:lpstr>
      <vt:lpstr>Types of Graphs</vt:lpstr>
      <vt:lpstr>Types of Graphs (2)</vt:lpstr>
      <vt:lpstr>Graph Representation</vt:lpstr>
      <vt:lpstr>Graph Representation (2)</vt:lpstr>
      <vt:lpstr>Graph Representation (3)</vt:lpstr>
      <vt:lpstr>Degree of vertices</vt:lpstr>
      <vt:lpstr>Question-1</vt:lpstr>
      <vt:lpstr>Question-2</vt:lpstr>
      <vt:lpstr>Hand-shaking theorem</vt:lpstr>
      <vt:lpstr>Isomorphic</vt:lpstr>
      <vt:lpstr>Question-1</vt:lpstr>
      <vt:lpstr>Question-2</vt:lpstr>
      <vt:lpstr>Connected Graphs</vt:lpstr>
      <vt:lpstr>Example</vt:lpstr>
      <vt:lpstr>Connected Components</vt:lpstr>
      <vt:lpstr>Cut-set</vt:lpstr>
      <vt:lpstr>Complete Graph</vt:lpstr>
      <vt:lpstr>Bi-partite Graph</vt:lpstr>
      <vt:lpstr>Complete Bi-partite Graphs</vt:lpstr>
      <vt:lpstr>Euler Path</vt:lpstr>
      <vt:lpstr>Example</vt:lpstr>
      <vt:lpstr>Hamiltonian Path</vt:lpstr>
      <vt:lpstr>Planar Graph</vt:lpstr>
      <vt:lpstr>Homeomorphic</vt:lpstr>
      <vt:lpstr>Homeomorphic (2)</vt:lpstr>
      <vt:lpstr>Kuratowski theorem</vt:lpstr>
      <vt:lpstr>Example</vt:lpstr>
      <vt:lpstr>Example (2)</vt:lpstr>
      <vt:lpstr>Euler formula</vt:lpstr>
      <vt:lpstr>Euler formula (Proof by MI)</vt:lpstr>
      <vt:lpstr>Euler formula (Proof) contd..</vt:lpstr>
      <vt:lpstr>Theorem</vt:lpstr>
      <vt:lpstr>Graph Coloring</vt:lpstr>
      <vt:lpstr>Question</vt:lpstr>
      <vt:lpstr>Five-color theorem</vt:lpstr>
      <vt:lpstr>Five-color theorem (Proof by MI) </vt:lpstr>
      <vt:lpstr>Proof (2)</vt:lpstr>
      <vt:lpstr>Proof (3)</vt:lpstr>
      <vt:lpstr>Proof (4)</vt:lpstr>
      <vt:lpstr>Proof (5)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FCS (Graphs)</dc:title>
  <dc:creator>Hashmi</dc:creator>
  <cp:lastModifiedBy>Sitender</cp:lastModifiedBy>
  <cp:revision>150</cp:revision>
  <dcterms:created xsi:type="dcterms:W3CDTF">2006-08-16T00:00:00Z</dcterms:created>
  <dcterms:modified xsi:type="dcterms:W3CDTF">2021-02-06T02:01:10Z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0x01010022A9CE633DA53E4DBFD35DB75BE7B650</vt:lpwstr>
  </property>
</Properties>
</file>