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7" r:id="rId21"/>
    <p:sldId id="274" r:id="rId22"/>
    <p:sldId id="278" r:id="rId23"/>
    <p:sldId id="276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874F55-877A-4B91-9A2D-4DEAB482CCD1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CCD34A9-C108-4A78-ADF2-3220F517E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2 -</a:t>
            </a:r>
          </a:p>
          <a:p>
            <a:r>
              <a:rPr lang="en-US" b="1" dirty="0" smtClean="0"/>
              <a:t>TIPE DATA DI JAVA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BAHASA PEMROGRAMAN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133600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Keterangan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Penjumlahan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Pengurangan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Perkalian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Pembagian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Sisa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Pembagian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Auto-increment  (++)</a:t>
            </a:r>
          </a:p>
          <a:p>
            <a:r>
              <a:rPr lang="en-US" dirty="0" smtClean="0"/>
              <a:t>Auto-decrement (--)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X++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diisi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dulu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kemudian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diincrement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++X  </a:t>
            </a:r>
            <a:r>
              <a:rPr lang="en-US" dirty="0" err="1" smtClean="0">
                <a:sym typeface="Wingdings" pitchFamily="2" charset="2"/>
              </a:rPr>
              <a:t>diincrement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dulu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kemudian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diisi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r>
                        <a:rPr lang="en-US" dirty="0" err="1" smtClean="0"/>
                        <a:t>semula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Pernyataan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Y=x++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Y=++x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Y=--x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Penggabungan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+,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string.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” + “Java” = 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Java</a:t>
            </a:r>
          </a:p>
          <a:p>
            <a:pPr lvl="1"/>
            <a:r>
              <a:rPr lang="en-US" dirty="0" smtClean="0"/>
              <a:t>“STIKOM ” + “Surabaya” = STIKOM Surabaya</a:t>
            </a:r>
          </a:p>
          <a:p>
            <a:pPr lvl="1"/>
            <a:r>
              <a:rPr lang="en-US" dirty="0" smtClean="0"/>
              <a:t>“2” + 4 = 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Penugasan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362200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Keterangan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Pemberian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Nilai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Penambahan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Bilangan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Pengurangan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Bilangan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Pengalian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Bilangan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Pembagian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Bilangan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Pemerolehan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sisa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bagi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Konversi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Konversi</a:t>
            </a:r>
            <a:r>
              <a:rPr lang="en-US" b="1" dirty="0" smtClean="0"/>
              <a:t> </a:t>
            </a:r>
            <a:r>
              <a:rPr lang="en-US" b="1" dirty="0" err="1" smtClean="0"/>
              <a:t>Konvensional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public class Program3 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String str1 = “12345”;</a:t>
            </a:r>
          </a:p>
          <a:p>
            <a:pPr>
              <a:buNone/>
            </a:pPr>
            <a:r>
              <a:rPr lang="en-US" dirty="0" smtClean="0"/>
              <a:t>		String str2 = “3.14”;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= </a:t>
            </a:r>
            <a:r>
              <a:rPr lang="en-US" dirty="0" err="1" smtClean="0"/>
              <a:t>Integer.parseInt</a:t>
            </a:r>
            <a:r>
              <a:rPr lang="en-US" dirty="0" smtClean="0"/>
              <a:t>(str1);</a:t>
            </a:r>
          </a:p>
          <a:p>
            <a:pPr>
              <a:buNone/>
            </a:pPr>
            <a:r>
              <a:rPr lang="en-US" dirty="0" smtClean="0"/>
              <a:t>		double </a:t>
            </a:r>
            <a:r>
              <a:rPr lang="en-US" dirty="0" err="1" smtClean="0"/>
              <a:t>pecahan</a:t>
            </a:r>
            <a:r>
              <a:rPr lang="en-US" dirty="0" smtClean="0"/>
              <a:t> = </a:t>
            </a:r>
            <a:r>
              <a:rPr lang="en-US" dirty="0" err="1" smtClean="0"/>
              <a:t>Double.parseDouble</a:t>
            </a:r>
            <a:r>
              <a:rPr lang="en-US" dirty="0" smtClean="0"/>
              <a:t>(str2);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bulat</a:t>
            </a:r>
            <a:r>
              <a:rPr lang="en-US" dirty="0" smtClean="0"/>
              <a:t> =  ” + </a:t>
            </a:r>
            <a:r>
              <a:rPr lang="en-US" dirty="0" err="1" smtClean="0"/>
              <a:t>bulat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pecahan</a:t>
            </a:r>
            <a:r>
              <a:rPr lang="en-US" dirty="0" smtClean="0"/>
              <a:t>=  ” + </a:t>
            </a:r>
            <a:r>
              <a:rPr lang="en-US" dirty="0" err="1" smtClean="0"/>
              <a:t>pecahan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b="1" dirty="0" smtClean="0"/>
              <a:t>Type Casting</a:t>
            </a:r>
          </a:p>
          <a:p>
            <a:pPr>
              <a:buNone/>
            </a:pPr>
            <a:r>
              <a:rPr lang="en-US" dirty="0" smtClean="0"/>
              <a:t>public class Program4{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b = 3;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c = a/b;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(“c =  ” + c);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System.out.println</a:t>
            </a:r>
            <a:r>
              <a:rPr lang="en-US" dirty="0" smtClean="0"/>
              <a:t>(“c=  ” + (double)c);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Java </a:t>
            </a:r>
            <a:r>
              <a:rPr lang="en-US" dirty="0" err="1" smtClean="0"/>
              <a:t>dijalankan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3 </a:t>
            </a:r>
            <a:r>
              <a:rPr lang="en-US" dirty="0" err="1" smtClean="0"/>
              <a:t>buah</a:t>
            </a:r>
            <a:r>
              <a:rPr lang="en-US" dirty="0" smtClean="0"/>
              <a:t> stream yang </a:t>
            </a:r>
            <a:r>
              <a:rPr lang="en-US" dirty="0" err="1" smtClean="0"/>
              <a:t>disediakan</a:t>
            </a:r>
            <a:r>
              <a:rPr lang="en-US" dirty="0" smtClean="0"/>
              <a:t> Java,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System.in</a:t>
            </a:r>
            <a:endParaRPr lang="en-US" dirty="0" smtClean="0"/>
          </a:p>
          <a:p>
            <a:pPr lvl="1"/>
            <a:r>
              <a:rPr lang="en-US" dirty="0" err="1" smtClean="0"/>
              <a:t>System.out</a:t>
            </a:r>
            <a:endParaRPr lang="en-US" dirty="0" smtClean="0"/>
          </a:p>
          <a:p>
            <a:pPr lvl="1"/>
            <a:r>
              <a:rPr lang="en-US" dirty="0" smtClean="0"/>
              <a:t>System.err</a:t>
            </a:r>
          </a:p>
          <a:p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Teks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public class Program5{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(“</a:t>
            </a:r>
            <a:r>
              <a:rPr lang="en-US" dirty="0" err="1" smtClean="0"/>
              <a:t>Usia</a:t>
            </a:r>
            <a:r>
              <a:rPr lang="en-US" dirty="0" smtClean="0"/>
              <a:t> </a:t>
            </a:r>
            <a:r>
              <a:rPr lang="en-US" dirty="0" err="1" smtClean="0"/>
              <a:t>Widya</a:t>
            </a:r>
            <a:r>
              <a:rPr lang="en-US" dirty="0" smtClean="0"/>
              <a:t> :  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(20);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(“,  </a:t>
            </a:r>
            <a:r>
              <a:rPr lang="en-US" dirty="0" err="1" smtClean="0"/>
              <a:t>Anto</a:t>
            </a:r>
            <a:r>
              <a:rPr lang="en-US" dirty="0" smtClean="0"/>
              <a:t> :  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(21);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(“, </a:t>
            </a:r>
            <a:r>
              <a:rPr lang="en-US" dirty="0" err="1" smtClean="0"/>
              <a:t>Dika</a:t>
            </a:r>
            <a:r>
              <a:rPr lang="en-US" dirty="0" smtClean="0"/>
              <a:t> :  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(22);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(“*** </a:t>
            </a:r>
            <a:r>
              <a:rPr lang="en-US" dirty="0" err="1" smtClean="0"/>
              <a:t>Akhir</a:t>
            </a:r>
            <a:r>
              <a:rPr lang="en-US" dirty="0" smtClean="0"/>
              <a:t> ***”);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BacaKeyboard.java</a:t>
            </a:r>
          </a:p>
          <a:p>
            <a:pPr>
              <a:buNone/>
            </a:pPr>
            <a:r>
              <a:rPr lang="en-US" dirty="0" smtClean="0"/>
              <a:t>import java.io.*;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BacaKeyboard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</a:t>
            </a:r>
            <a:r>
              <a:rPr lang="en-US" dirty="0" err="1" smtClean="0"/>
              <a:t>bacaString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str</a:t>
            </a:r>
            <a:r>
              <a:rPr lang="en-US" dirty="0" smtClean="0"/>
              <a:t>=“”;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=false;</a:t>
            </a:r>
          </a:p>
          <a:p>
            <a:pPr>
              <a:buNone/>
            </a:pPr>
            <a:r>
              <a:rPr lang="en-US" dirty="0" smtClean="0"/>
              <a:t>		while(!</a:t>
            </a:r>
            <a:r>
              <a:rPr lang="en-US" dirty="0" err="1" smtClean="0"/>
              <a:t>selesai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	try 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karakter</a:t>
            </a:r>
            <a:r>
              <a:rPr lang="en-US" dirty="0" smtClean="0"/>
              <a:t>=</a:t>
            </a:r>
            <a:r>
              <a:rPr lang="en-US" dirty="0" err="1" smtClean="0"/>
              <a:t>System.in.read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	if (</a:t>
            </a:r>
            <a:r>
              <a:rPr lang="en-US" dirty="0" err="1" smtClean="0"/>
              <a:t>karakter</a:t>
            </a:r>
            <a:r>
              <a:rPr lang="en-US" dirty="0" smtClean="0"/>
              <a:t> &lt; 0 || (char) </a:t>
            </a:r>
            <a:r>
              <a:rPr lang="en-US" dirty="0" err="1" smtClean="0"/>
              <a:t>karakter</a:t>
            </a:r>
            <a:r>
              <a:rPr lang="en-US" dirty="0" smtClean="0"/>
              <a:t> ==‘\n’)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selesai</a:t>
            </a:r>
            <a:r>
              <a:rPr lang="en-US" dirty="0" smtClean="0"/>
              <a:t>=true;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elseif</a:t>
            </a:r>
            <a:r>
              <a:rPr lang="en-US" dirty="0" smtClean="0"/>
              <a:t> ((char) </a:t>
            </a:r>
            <a:r>
              <a:rPr lang="en-US" dirty="0" err="1" smtClean="0"/>
              <a:t>karakter</a:t>
            </a:r>
            <a:r>
              <a:rPr lang="en-US" dirty="0" smtClean="0"/>
              <a:t> !=‘\r’)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str</a:t>
            </a:r>
            <a:r>
              <a:rPr lang="en-US" dirty="0" smtClean="0"/>
              <a:t>+(char) </a:t>
            </a:r>
            <a:r>
              <a:rPr lang="en-US" dirty="0" err="1" smtClean="0"/>
              <a:t>karakter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	catch(</a:t>
            </a:r>
            <a:r>
              <a:rPr lang="en-US" dirty="0" err="1" smtClean="0"/>
              <a:t>java.io.Exception</a:t>
            </a:r>
            <a:r>
              <a:rPr lang="en-US" dirty="0" smtClean="0"/>
              <a:t> e) 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System.err.println</a:t>
            </a:r>
            <a:r>
              <a:rPr lang="en-US" dirty="0" smtClean="0"/>
              <a:t>(“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selesai</a:t>
            </a:r>
            <a:r>
              <a:rPr lang="en-US" dirty="0" smtClean="0"/>
              <a:t> = true;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DataDariKeyboard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(“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?”);</a:t>
            </a:r>
          </a:p>
          <a:p>
            <a:pPr>
              <a:buNone/>
            </a:pPr>
            <a:r>
              <a:rPr lang="en-US" dirty="0" smtClean="0"/>
              <a:t>		String </a:t>
            </a:r>
            <a:r>
              <a:rPr lang="en-US" dirty="0" err="1" smtClean="0"/>
              <a:t>nama</a:t>
            </a:r>
            <a:r>
              <a:rPr lang="en-US" dirty="0" smtClean="0"/>
              <a:t> = </a:t>
            </a:r>
            <a:r>
              <a:rPr lang="en-US" dirty="0" err="1" smtClean="0"/>
              <a:t>BacaKeyboard.bacaString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</a:t>
            </a:r>
            <a:r>
              <a:rPr lang="en-US" dirty="0" smtClean="0"/>
              <a:t>(“Halo, “ + </a:t>
            </a:r>
            <a:r>
              <a:rPr lang="en-US" dirty="0" err="1" smtClean="0"/>
              <a:t>nama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31787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134" y="990600"/>
            <a:ext cx="8818466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 </a:t>
            </a:r>
            <a:r>
              <a:rPr lang="en-US" b="1" i="1" dirty="0" smtClean="0"/>
              <a:t>data type is </a:t>
            </a:r>
            <a:r>
              <a:rPr lang="en-US" dirty="0" smtClean="0"/>
              <a:t>a set of values together with an associated collection of operators for manipulating those values.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memiliki</a:t>
            </a:r>
            <a:r>
              <a:rPr lang="en-US" dirty="0" smtClean="0"/>
              <a:t> 8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primitif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mengambang</a:t>
            </a:r>
            <a:endParaRPr lang="en-US" dirty="0" smtClean="0"/>
          </a:p>
          <a:p>
            <a:pPr lvl="1"/>
            <a:r>
              <a:rPr lang="en-US" dirty="0" err="1" smtClean="0"/>
              <a:t>Sisanya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808038"/>
          </a:xfrm>
        </p:spPr>
        <p:txBody>
          <a:bodyPr>
            <a:norm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import </a:t>
            </a:r>
            <a:r>
              <a:rPr lang="en-US" b="1" dirty="0" err="1" smtClean="0">
                <a:solidFill>
                  <a:srgbClr val="0070C0"/>
                </a:solidFill>
              </a:rPr>
              <a:t>java.util</a:t>
            </a:r>
            <a:r>
              <a:rPr lang="en-US" b="1" dirty="0" smtClean="0">
                <a:solidFill>
                  <a:srgbClr val="0070C0"/>
                </a:solidFill>
              </a:rPr>
              <a:t>.*;</a:t>
            </a:r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 lvl="1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Scanner s=new Scanner(</a:t>
            </a:r>
            <a:r>
              <a:rPr lang="en-US" b="1" dirty="0" err="1" smtClean="0">
                <a:solidFill>
                  <a:srgbClr val="0070C0"/>
                </a:solidFill>
              </a:rPr>
              <a:t>System.in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pPr lvl="2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("Input No </a:t>
            </a:r>
            <a:r>
              <a:rPr lang="en-US" dirty="0" err="1" smtClean="0"/>
              <a:t>Ktp</a:t>
            </a:r>
            <a:r>
              <a:rPr lang="en-US" dirty="0" smtClean="0"/>
              <a:t> : ");</a:t>
            </a:r>
          </a:p>
          <a:p>
            <a:pPr lvl="2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int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noktp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err="1" smtClean="0">
                <a:solidFill>
                  <a:srgbClr val="00B050"/>
                </a:solidFill>
              </a:rPr>
              <a:t>Integer.parseInt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</a:rPr>
              <a:t>s.nextLine</a:t>
            </a:r>
            <a:r>
              <a:rPr lang="en-US" b="1" dirty="0" smtClean="0">
                <a:solidFill>
                  <a:srgbClr val="00B050"/>
                </a:solidFill>
              </a:rPr>
              <a:t>());</a:t>
            </a:r>
          </a:p>
          <a:p>
            <a:pPr lvl="2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("Input </a:t>
            </a:r>
            <a:r>
              <a:rPr lang="en-US" dirty="0" err="1" smtClean="0"/>
              <a:t>Nama</a:t>
            </a:r>
            <a:r>
              <a:rPr lang="en-US" dirty="0" smtClean="0"/>
              <a:t> : ");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String </a:t>
            </a:r>
            <a:r>
              <a:rPr lang="en-US" b="1" dirty="0" err="1" smtClean="0">
                <a:solidFill>
                  <a:srgbClr val="00B050"/>
                </a:solidFill>
              </a:rPr>
              <a:t>nama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err="1" smtClean="0">
                <a:solidFill>
                  <a:srgbClr val="00B050"/>
                </a:solidFill>
              </a:rPr>
              <a:t>s.nextLine</a:t>
            </a:r>
            <a:r>
              <a:rPr lang="en-US" b="1" dirty="0" smtClean="0">
                <a:solidFill>
                  <a:srgbClr val="00B050"/>
                </a:solidFill>
              </a:rPr>
              <a:t>();</a:t>
            </a:r>
          </a:p>
          <a:p>
            <a:pPr lvl="2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("Input </a:t>
            </a:r>
            <a:r>
              <a:rPr lang="en-US" dirty="0" err="1" smtClean="0"/>
              <a:t>Ttl</a:t>
            </a:r>
            <a:r>
              <a:rPr lang="en-US" dirty="0" smtClean="0"/>
              <a:t> : ");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String </a:t>
            </a:r>
            <a:r>
              <a:rPr lang="en-US" b="1" dirty="0" err="1" smtClean="0">
                <a:solidFill>
                  <a:srgbClr val="00B050"/>
                </a:solidFill>
              </a:rPr>
              <a:t>ttl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err="1" smtClean="0">
                <a:solidFill>
                  <a:srgbClr val="00B050"/>
                </a:solidFill>
              </a:rPr>
              <a:t>s.nextLine</a:t>
            </a:r>
            <a:r>
              <a:rPr lang="en-US" b="1" dirty="0" smtClean="0">
                <a:solidFill>
                  <a:srgbClr val="00B050"/>
                </a:solidFill>
              </a:rPr>
              <a:t>();</a:t>
            </a:r>
          </a:p>
          <a:p>
            <a:pPr lvl="2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("Input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: ");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String </a:t>
            </a:r>
            <a:r>
              <a:rPr lang="en-US" b="1" dirty="0" err="1" smtClean="0">
                <a:solidFill>
                  <a:srgbClr val="00B050"/>
                </a:solidFill>
              </a:rPr>
              <a:t>jk</a:t>
            </a:r>
            <a:r>
              <a:rPr lang="en-US" b="1" dirty="0" smtClean="0">
                <a:solidFill>
                  <a:srgbClr val="00B050"/>
                </a:solidFill>
              </a:rPr>
              <a:t>=</a:t>
            </a:r>
            <a:r>
              <a:rPr lang="en-US" b="1" dirty="0" err="1" smtClean="0">
                <a:solidFill>
                  <a:srgbClr val="00B050"/>
                </a:solidFill>
              </a:rPr>
              <a:t>s.nextLine</a:t>
            </a:r>
            <a:r>
              <a:rPr lang="en-US" b="1" dirty="0" smtClean="0">
                <a:solidFill>
                  <a:srgbClr val="00B050"/>
                </a:solidFill>
              </a:rPr>
              <a:t>();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Tampilkan</a:t>
            </a:r>
            <a:r>
              <a:rPr lang="en-US" dirty="0" smtClean="0"/>
              <a:t> Data");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("No </a:t>
            </a:r>
            <a:r>
              <a:rPr lang="en-US" dirty="0" err="1" smtClean="0"/>
              <a:t>Ktp</a:t>
            </a:r>
            <a:r>
              <a:rPr lang="en-US" dirty="0" smtClean="0"/>
              <a:t> : “+ </a:t>
            </a:r>
            <a:r>
              <a:rPr lang="en-US" dirty="0" err="1" smtClean="0"/>
              <a:t>noktp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: “+</a:t>
            </a:r>
            <a:r>
              <a:rPr lang="en-US" dirty="0" err="1" smtClean="0"/>
              <a:t>nama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Ttl</a:t>
            </a:r>
            <a:r>
              <a:rPr lang="en-US" dirty="0" smtClean="0"/>
              <a:t> : " + </a:t>
            </a:r>
            <a:r>
              <a:rPr lang="en-US" dirty="0" err="1" smtClean="0"/>
              <a:t>ttl</a:t>
            </a:r>
            <a:r>
              <a:rPr lang="en-US" dirty="0" smtClean="0"/>
              <a:t>);</a:t>
            </a:r>
          </a:p>
          <a:p>
            <a:pPr lvl="2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: " + </a:t>
            </a:r>
            <a:r>
              <a:rPr lang="en-US" dirty="0" err="1" smtClean="0"/>
              <a:t>jk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83058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data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biodata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program </a:t>
            </a:r>
            <a:r>
              <a:rPr lang="en-US" dirty="0" err="1" smtClean="0"/>
              <a:t>menginput</a:t>
            </a:r>
            <a:r>
              <a:rPr lang="en-US" dirty="0" smtClean="0"/>
              <a:t> data : 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=================================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Input Data </a:t>
            </a:r>
            <a:r>
              <a:rPr lang="en-US" b="1" dirty="0" err="1" smtClean="0">
                <a:solidFill>
                  <a:srgbClr val="0070C0"/>
                </a:solidFill>
              </a:rPr>
              <a:t>Pelanggan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algn="ctr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Toko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Buku</a:t>
            </a:r>
            <a:r>
              <a:rPr lang="en-US" b="1" dirty="0" smtClean="0">
                <a:solidFill>
                  <a:srgbClr val="0070C0"/>
                </a:solidFill>
              </a:rPr>
              <a:t> “</a:t>
            </a:r>
            <a:r>
              <a:rPr lang="en-US" b="1" dirty="0" err="1" smtClean="0">
                <a:solidFill>
                  <a:srgbClr val="0070C0"/>
                </a:solidFill>
              </a:rPr>
              <a:t>Cahaya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Ilmu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Sejati</a:t>
            </a:r>
            <a:r>
              <a:rPr lang="en-US" b="1" dirty="0" smtClean="0">
                <a:solidFill>
                  <a:srgbClr val="0070C0"/>
                </a:solidFill>
              </a:rPr>
              <a:t>” </a:t>
            </a:r>
          </a:p>
          <a:p>
            <a:pPr algn="ctr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Jln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Kebon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Jahe</a:t>
            </a:r>
            <a:r>
              <a:rPr lang="en-US" b="1" dirty="0" smtClean="0">
                <a:solidFill>
                  <a:srgbClr val="0070C0"/>
                </a:solidFill>
              </a:rPr>
              <a:t> no.23 , </a:t>
            </a:r>
            <a:r>
              <a:rPr lang="en-US" b="1" dirty="0" err="1" smtClean="0">
                <a:solidFill>
                  <a:srgbClr val="0070C0"/>
                </a:solidFill>
              </a:rPr>
              <a:t>Sidoarjo</a:t>
            </a:r>
            <a:endParaRPr lang="en-US" b="1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==================================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Nama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Depan</a:t>
            </a:r>
            <a:r>
              <a:rPr lang="en-US" b="1" dirty="0" smtClean="0">
                <a:solidFill>
                  <a:srgbClr val="0070C0"/>
                </a:solidFill>
              </a:rPr>
              <a:t> : </a:t>
            </a:r>
            <a:r>
              <a:rPr lang="en-US" b="1" dirty="0" err="1" smtClean="0">
                <a:solidFill>
                  <a:srgbClr val="0070C0"/>
                </a:solidFill>
              </a:rPr>
              <a:t>Joko</a:t>
            </a:r>
            <a:r>
              <a:rPr lang="en-US" b="1" dirty="0" smtClean="0">
                <a:solidFill>
                  <a:srgbClr val="0070C0"/>
                </a:solidFill>
              </a:rPr>
              <a:t> 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Nama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Belakang</a:t>
            </a:r>
            <a:r>
              <a:rPr lang="en-US" b="1" dirty="0" smtClean="0">
                <a:solidFill>
                  <a:srgbClr val="0070C0"/>
                </a:solidFill>
              </a:rPr>
              <a:t> : Anwar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Alamat</a:t>
            </a:r>
            <a:r>
              <a:rPr lang="en-US" b="1" dirty="0" smtClean="0">
                <a:solidFill>
                  <a:srgbClr val="0070C0"/>
                </a:solidFill>
              </a:rPr>
              <a:t> : Jl. </a:t>
            </a:r>
            <a:r>
              <a:rPr lang="en-US" b="1" dirty="0" err="1" smtClean="0">
                <a:solidFill>
                  <a:srgbClr val="0070C0"/>
                </a:solidFill>
              </a:rPr>
              <a:t>Pandegiling</a:t>
            </a:r>
            <a:r>
              <a:rPr lang="en-US" b="1" dirty="0" smtClean="0">
                <a:solidFill>
                  <a:srgbClr val="0070C0"/>
                </a:solidFill>
              </a:rPr>
              <a:t> no.2, Surabaya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Tempat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Lahir</a:t>
            </a:r>
            <a:r>
              <a:rPr lang="en-US" b="1" dirty="0" smtClean="0">
                <a:solidFill>
                  <a:srgbClr val="0070C0"/>
                </a:solidFill>
              </a:rPr>
              <a:t> : Surabaya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Tanggal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Lahir</a:t>
            </a:r>
            <a:r>
              <a:rPr lang="en-US" b="1" dirty="0" smtClean="0">
                <a:solidFill>
                  <a:srgbClr val="0070C0"/>
                </a:solidFill>
              </a:rPr>
              <a:t> : 20 Mei 1996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Masukkan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Usia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Pelanggan</a:t>
            </a:r>
            <a:r>
              <a:rPr lang="en-US" b="1" dirty="0" smtClean="0">
                <a:solidFill>
                  <a:srgbClr val="0070C0"/>
                </a:solidFill>
              </a:rPr>
              <a:t> : 16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program output data : </a:t>
            </a:r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=================================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Data </a:t>
            </a:r>
            <a:r>
              <a:rPr lang="en-US" b="1" dirty="0" err="1" smtClean="0">
                <a:solidFill>
                  <a:srgbClr val="00B050"/>
                </a:solidFill>
              </a:rPr>
              <a:t>Pelanggan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pPr algn="ctr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Toko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Buku</a:t>
            </a:r>
            <a:r>
              <a:rPr lang="en-US" b="1" dirty="0" smtClean="0">
                <a:solidFill>
                  <a:srgbClr val="00B050"/>
                </a:solidFill>
              </a:rPr>
              <a:t> “</a:t>
            </a:r>
            <a:r>
              <a:rPr lang="en-US" b="1" dirty="0" err="1" smtClean="0">
                <a:solidFill>
                  <a:srgbClr val="00B050"/>
                </a:solidFill>
              </a:rPr>
              <a:t>Cahaya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Ilmu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Sejati</a:t>
            </a:r>
            <a:r>
              <a:rPr lang="en-US" b="1" dirty="0" smtClean="0">
                <a:solidFill>
                  <a:srgbClr val="00B050"/>
                </a:solidFill>
              </a:rPr>
              <a:t>” </a:t>
            </a:r>
          </a:p>
          <a:p>
            <a:pPr algn="ctr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Jln</a:t>
            </a:r>
            <a:r>
              <a:rPr lang="en-US" b="1" dirty="0" smtClean="0">
                <a:solidFill>
                  <a:srgbClr val="00B050"/>
                </a:solidFill>
              </a:rPr>
              <a:t>. </a:t>
            </a:r>
            <a:r>
              <a:rPr lang="en-US" b="1" dirty="0" err="1" smtClean="0">
                <a:solidFill>
                  <a:srgbClr val="00B050"/>
                </a:solidFill>
              </a:rPr>
              <a:t>Kebon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Jahe</a:t>
            </a:r>
            <a:r>
              <a:rPr lang="en-US" b="1" dirty="0" smtClean="0">
                <a:solidFill>
                  <a:srgbClr val="00B050"/>
                </a:solidFill>
              </a:rPr>
              <a:t> no.23 , </a:t>
            </a:r>
            <a:r>
              <a:rPr lang="en-US" b="1" dirty="0" err="1" smtClean="0">
                <a:solidFill>
                  <a:srgbClr val="00B050"/>
                </a:solidFill>
              </a:rPr>
              <a:t>Sidoarjo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==================================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Nama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Lengkap</a:t>
            </a:r>
            <a:r>
              <a:rPr lang="en-US" b="1" dirty="0" smtClean="0">
                <a:solidFill>
                  <a:srgbClr val="00B050"/>
                </a:solidFill>
              </a:rPr>
              <a:t> : </a:t>
            </a:r>
            <a:r>
              <a:rPr lang="en-US" b="1" dirty="0" err="1" smtClean="0">
                <a:solidFill>
                  <a:srgbClr val="00B050"/>
                </a:solidFill>
              </a:rPr>
              <a:t>Joko</a:t>
            </a:r>
            <a:r>
              <a:rPr lang="en-US" b="1" dirty="0" smtClean="0">
                <a:solidFill>
                  <a:srgbClr val="00B050"/>
                </a:solidFill>
              </a:rPr>
              <a:t> Anwar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Alamat</a:t>
            </a:r>
            <a:r>
              <a:rPr lang="en-US" b="1" dirty="0" smtClean="0">
                <a:solidFill>
                  <a:srgbClr val="00B050"/>
                </a:solidFill>
              </a:rPr>
              <a:t> : Jl. </a:t>
            </a:r>
            <a:r>
              <a:rPr lang="en-US" b="1" dirty="0" err="1" smtClean="0">
                <a:solidFill>
                  <a:srgbClr val="00B050"/>
                </a:solidFill>
              </a:rPr>
              <a:t>Pandegiling</a:t>
            </a:r>
            <a:r>
              <a:rPr lang="en-US" b="1" dirty="0" smtClean="0">
                <a:solidFill>
                  <a:srgbClr val="00B050"/>
                </a:solidFill>
              </a:rPr>
              <a:t> no.2, Surabaya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Tempat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Lahir</a:t>
            </a:r>
            <a:r>
              <a:rPr lang="en-US" b="1" dirty="0" smtClean="0">
                <a:solidFill>
                  <a:srgbClr val="00B050"/>
                </a:solidFill>
              </a:rPr>
              <a:t> : Surabaya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 </a:t>
            </a:r>
            <a:r>
              <a:rPr lang="en-US" b="1" dirty="0" err="1" smtClean="0">
                <a:solidFill>
                  <a:srgbClr val="00B050"/>
                </a:solidFill>
              </a:rPr>
              <a:t>Tanggal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Lahir</a:t>
            </a:r>
            <a:r>
              <a:rPr lang="en-US" b="1" dirty="0" smtClean="0">
                <a:solidFill>
                  <a:srgbClr val="00B050"/>
                </a:solidFill>
              </a:rPr>
              <a:t> : 20 Mei 1996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Usia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Pelanggan</a:t>
            </a:r>
            <a:r>
              <a:rPr lang="en-US" b="1" dirty="0" smtClean="0">
                <a:solidFill>
                  <a:srgbClr val="00B050"/>
                </a:solidFill>
              </a:rPr>
              <a:t> : 16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alas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(L </a:t>
            </a:r>
            <a:r>
              <a:rPr lang="en-US" dirty="0" err="1" smtClean="0"/>
              <a:t>Segitiga</a:t>
            </a:r>
            <a:r>
              <a:rPr lang="en-US" dirty="0" smtClean="0"/>
              <a:t> = ½*alas*</a:t>
            </a:r>
            <a:r>
              <a:rPr lang="en-US" dirty="0" err="1" smtClean="0"/>
              <a:t>tinggi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Program 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Inputkan</a:t>
            </a:r>
            <a:r>
              <a:rPr lang="en-US" dirty="0" smtClean="0"/>
              <a:t> Alas (cm): 5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Inputkan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(cm) : 6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(cm2) : 15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Catatan</a:t>
            </a:r>
            <a:r>
              <a:rPr lang="en-US" dirty="0" smtClean="0"/>
              <a:t> :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error yang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input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alas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(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try..catch !!)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Membuat</a:t>
            </a:r>
            <a:r>
              <a:rPr lang="en-US" b="1" dirty="0" smtClean="0"/>
              <a:t> </a:t>
            </a:r>
            <a:r>
              <a:rPr lang="en-US" b="1" dirty="0" err="1" smtClean="0"/>
              <a:t>Kalkulator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input 3 </a:t>
            </a:r>
            <a:r>
              <a:rPr lang="en-US" b="1" dirty="0" err="1" smtClean="0"/>
              <a:t>bilangan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Kalkulator</a:t>
            </a:r>
            <a:r>
              <a:rPr lang="en-US" dirty="0" smtClean="0"/>
              <a:t> yang </a:t>
            </a:r>
            <a:r>
              <a:rPr lang="en-US" dirty="0" err="1" smtClean="0"/>
              <a:t>menerima</a:t>
            </a:r>
            <a:r>
              <a:rPr lang="en-US" dirty="0" smtClean="0"/>
              <a:t> input 3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, </a:t>
            </a:r>
            <a:r>
              <a:rPr lang="en-US" dirty="0" err="1" smtClean="0"/>
              <a:t>pengurangan</a:t>
            </a:r>
            <a:r>
              <a:rPr lang="en-US" dirty="0" smtClean="0"/>
              <a:t>, </a:t>
            </a:r>
            <a:r>
              <a:rPr lang="en-US" dirty="0" err="1" smtClean="0"/>
              <a:t>perkalian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ke-1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ke-2.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Contoh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Tampilan</a:t>
            </a:r>
            <a:r>
              <a:rPr lang="en-US" b="1" dirty="0" smtClean="0">
                <a:solidFill>
                  <a:srgbClr val="00B050"/>
                </a:solidFill>
              </a:rPr>
              <a:t> 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Input 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 1 : 10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Input 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 2 : 4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Input 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 3 : 5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Hasil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Penjumlahan</a:t>
            </a:r>
            <a:r>
              <a:rPr lang="en-US" b="1" dirty="0" smtClean="0">
                <a:solidFill>
                  <a:srgbClr val="00B050"/>
                </a:solidFill>
              </a:rPr>
              <a:t> (10+4+5) = 19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Hasil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Pengurangan</a:t>
            </a:r>
            <a:r>
              <a:rPr lang="en-US" b="1" dirty="0" smtClean="0">
                <a:solidFill>
                  <a:srgbClr val="00B050"/>
                </a:solidFill>
              </a:rPr>
              <a:t> (10-4-5) = 1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Hasil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Perkalian</a:t>
            </a:r>
            <a:r>
              <a:rPr lang="en-US" b="1" dirty="0" smtClean="0">
                <a:solidFill>
                  <a:srgbClr val="00B050"/>
                </a:solidFill>
              </a:rPr>
              <a:t> (10x4x5) = 200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Hasil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Pembagian</a:t>
            </a:r>
            <a:r>
              <a:rPr lang="en-US" b="1" dirty="0" smtClean="0">
                <a:solidFill>
                  <a:srgbClr val="00B050"/>
                </a:solidFill>
              </a:rPr>
              <a:t> (10/4/5) = 0.5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Hasil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Sisa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Bagi</a:t>
            </a:r>
            <a:r>
              <a:rPr lang="en-US" b="1" dirty="0" smtClean="0">
                <a:solidFill>
                  <a:srgbClr val="00B050"/>
                </a:solidFill>
              </a:rPr>
              <a:t> (10 </a:t>
            </a:r>
            <a:r>
              <a:rPr lang="en-US" b="1" dirty="0" err="1" smtClean="0">
                <a:solidFill>
                  <a:srgbClr val="00B050"/>
                </a:solidFill>
              </a:rPr>
              <a:t>dan</a:t>
            </a:r>
            <a:r>
              <a:rPr lang="en-US" b="1" dirty="0" smtClean="0">
                <a:solidFill>
                  <a:srgbClr val="00B050"/>
                </a:solidFill>
              </a:rPr>
              <a:t> 4) = 2</a:t>
            </a:r>
            <a:endParaRPr lang="en-US" b="1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Hasil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Pangkat</a:t>
            </a:r>
            <a:r>
              <a:rPr lang="en-US" b="1" dirty="0" smtClean="0">
                <a:solidFill>
                  <a:srgbClr val="00B050"/>
                </a:solidFill>
              </a:rPr>
              <a:t> (10 ^ 4) = 10000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84238"/>
          </a:xfrm>
        </p:spPr>
        <p:txBody>
          <a:bodyPr/>
          <a:lstStyle/>
          <a:p>
            <a:r>
              <a:rPr lang="en-US" dirty="0" err="1" smtClean="0"/>
              <a:t>Swalayan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Toko</a:t>
            </a:r>
            <a:r>
              <a:rPr lang="en-US" dirty="0" smtClean="0"/>
              <a:t> Pak </a:t>
            </a:r>
            <a:r>
              <a:rPr lang="en-US" dirty="0" err="1" smtClean="0"/>
              <a:t>Dengklek</a:t>
            </a:r>
            <a:r>
              <a:rPr lang="en-US" dirty="0" smtClean="0"/>
              <a:t> </a:t>
            </a:r>
            <a:r>
              <a:rPr lang="en-US" dirty="0" err="1" smtClean="0"/>
              <a:t>menjual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beras</a:t>
            </a:r>
            <a:r>
              <a:rPr lang="en-US" dirty="0" smtClean="0"/>
              <a:t>, </a:t>
            </a:r>
            <a:r>
              <a:rPr lang="en-US" dirty="0" err="1" smtClean="0"/>
              <a:t>gula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goreng</a:t>
            </a:r>
            <a:r>
              <a:rPr lang="en-US" dirty="0" smtClean="0"/>
              <a:t>.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beras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125.000/25 kg.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Gula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55.000/10 kg.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65.000/10 liter.</a:t>
            </a:r>
          </a:p>
          <a:p>
            <a:pPr algn="just"/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nota yang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. Data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yang </a:t>
            </a:r>
            <a:r>
              <a:rPr lang="en-US" dirty="0" err="1" smtClean="0"/>
              <a:t>dibayarkan</a:t>
            </a:r>
            <a:r>
              <a:rPr lang="en-US" dirty="0" smtClean="0"/>
              <a:t> </a:t>
            </a:r>
            <a:r>
              <a:rPr lang="en-US" dirty="0" err="1" smtClean="0"/>
              <a:t>dientri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keyboard.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kembalian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629400" cy="990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 smtClean="0"/>
              <a:t>Contoh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Tampilan</a:t>
            </a:r>
            <a:r>
              <a:rPr lang="en-US" sz="2800" b="1" dirty="0" smtClean="0"/>
              <a:t> </a:t>
            </a:r>
            <a:br>
              <a:rPr lang="en-US" sz="2800" b="1" dirty="0" smtClean="0"/>
            </a:br>
            <a:r>
              <a:rPr lang="en-US" sz="2800" b="1" dirty="0" smtClean="0"/>
              <a:t>Program </a:t>
            </a:r>
            <a:r>
              <a:rPr lang="en-US" sz="2800" b="1" dirty="0" err="1" smtClean="0"/>
              <a:t>Swalayan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Bebek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No Nota			: 12143		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Beras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dibeli</a:t>
            </a:r>
            <a:r>
              <a:rPr lang="en-US" b="1" dirty="0" smtClean="0">
                <a:solidFill>
                  <a:srgbClr val="0070C0"/>
                </a:solidFill>
              </a:rPr>
              <a:t> (kg)	: 20		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Gula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dibeli</a:t>
            </a:r>
            <a:r>
              <a:rPr lang="en-US" b="1" dirty="0" smtClean="0">
                <a:solidFill>
                  <a:srgbClr val="0070C0"/>
                </a:solidFill>
              </a:rPr>
              <a:t> (kg)	: 5		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Minyak</a:t>
            </a:r>
            <a:r>
              <a:rPr lang="en-US" b="1" dirty="0" smtClean="0">
                <a:solidFill>
                  <a:srgbClr val="0070C0"/>
                </a:solidFill>
              </a:rPr>
              <a:t>  yang </a:t>
            </a:r>
            <a:r>
              <a:rPr lang="en-US" b="1" dirty="0" err="1" smtClean="0">
                <a:solidFill>
                  <a:srgbClr val="0070C0"/>
                </a:solidFill>
              </a:rPr>
              <a:t>dibeli</a:t>
            </a:r>
            <a:r>
              <a:rPr lang="en-US" b="1" dirty="0" smtClean="0">
                <a:solidFill>
                  <a:srgbClr val="0070C0"/>
                </a:solidFill>
              </a:rPr>
              <a:t>  (liter) 	: 2		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Rincian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Pembelian</a:t>
            </a:r>
            <a:r>
              <a:rPr lang="en-US" b="1" dirty="0" smtClean="0">
                <a:solidFill>
                  <a:srgbClr val="00B050"/>
                </a:solidFill>
              </a:rPr>
              <a:t> Nota	: 12143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+--------------------------------------------------------------------+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| </a:t>
            </a:r>
            <a:r>
              <a:rPr lang="en-US" b="1" dirty="0" err="1" smtClean="0">
                <a:solidFill>
                  <a:srgbClr val="00B050"/>
                </a:solidFill>
              </a:rPr>
              <a:t>Barang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yg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dibeli</a:t>
            </a:r>
            <a:r>
              <a:rPr lang="en-US" b="1" dirty="0" smtClean="0">
                <a:solidFill>
                  <a:srgbClr val="00B050"/>
                </a:solidFill>
              </a:rPr>
              <a:t>   | </a:t>
            </a:r>
            <a:r>
              <a:rPr lang="en-US" b="1" dirty="0" err="1" smtClean="0">
                <a:solidFill>
                  <a:srgbClr val="00B050"/>
                </a:solidFill>
              </a:rPr>
              <a:t>Jumlah</a:t>
            </a:r>
            <a:r>
              <a:rPr lang="en-US" b="1" dirty="0" smtClean="0">
                <a:solidFill>
                  <a:srgbClr val="00B050"/>
                </a:solidFill>
              </a:rPr>
              <a:t>   | </a:t>
            </a:r>
            <a:r>
              <a:rPr lang="en-US" b="1" dirty="0" err="1" smtClean="0">
                <a:solidFill>
                  <a:srgbClr val="00B050"/>
                </a:solidFill>
              </a:rPr>
              <a:t>Harga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Satuan</a:t>
            </a:r>
            <a:r>
              <a:rPr lang="en-US" b="1" dirty="0" smtClean="0">
                <a:solidFill>
                  <a:srgbClr val="00B050"/>
                </a:solidFill>
              </a:rPr>
              <a:t> |      Total       |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+--------------------------------------------------------------------+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|</a:t>
            </a:r>
            <a:r>
              <a:rPr lang="en-US" b="1" dirty="0" err="1" smtClean="0">
                <a:solidFill>
                  <a:srgbClr val="00B050"/>
                </a:solidFill>
              </a:rPr>
              <a:t>Beras</a:t>
            </a:r>
            <a:r>
              <a:rPr lang="en-US" b="1" dirty="0" smtClean="0">
                <a:solidFill>
                  <a:srgbClr val="00B050"/>
                </a:solidFill>
              </a:rPr>
              <a:t>	                    |  20          | 5000	                | 100000       |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|</a:t>
            </a:r>
            <a:r>
              <a:rPr lang="en-US" b="1" dirty="0" err="1" smtClean="0">
                <a:solidFill>
                  <a:srgbClr val="00B050"/>
                </a:solidFill>
              </a:rPr>
              <a:t>Gula</a:t>
            </a:r>
            <a:r>
              <a:rPr lang="en-US" b="1" dirty="0" smtClean="0">
                <a:solidFill>
                  <a:srgbClr val="00B050"/>
                </a:solidFill>
              </a:rPr>
              <a:t>	                    |   5           | 5500                    |   27500       |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|</a:t>
            </a:r>
            <a:r>
              <a:rPr lang="en-US" b="1" dirty="0" err="1" smtClean="0">
                <a:solidFill>
                  <a:srgbClr val="00B050"/>
                </a:solidFill>
              </a:rPr>
              <a:t>Minyak</a:t>
            </a:r>
            <a:r>
              <a:rPr lang="en-US" b="1" dirty="0" smtClean="0">
                <a:solidFill>
                  <a:srgbClr val="00B050"/>
                </a:solidFill>
              </a:rPr>
              <a:t>	                    |   2           | 6500                    |    13000      |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+--------------------------------------------------------------------+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|Total </a:t>
            </a:r>
            <a:r>
              <a:rPr lang="en-US" b="1" dirty="0" err="1" smtClean="0">
                <a:solidFill>
                  <a:srgbClr val="00B050"/>
                </a:solidFill>
              </a:rPr>
              <a:t>Pembayaran</a:t>
            </a:r>
            <a:r>
              <a:rPr lang="en-US" b="1" dirty="0" smtClean="0">
                <a:solidFill>
                  <a:srgbClr val="00B050"/>
                </a:solidFill>
              </a:rPr>
              <a:t> 			 = </a:t>
            </a:r>
            <a:r>
              <a:rPr lang="en-US" b="1" dirty="0" err="1" smtClean="0">
                <a:solidFill>
                  <a:srgbClr val="00B050"/>
                </a:solidFill>
              </a:rPr>
              <a:t>Rp</a:t>
            </a:r>
            <a:r>
              <a:rPr lang="en-US" b="1" dirty="0" smtClean="0">
                <a:solidFill>
                  <a:srgbClr val="00B050"/>
                </a:solidFill>
              </a:rPr>
              <a:t> 140500    |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|</a:t>
            </a:r>
            <a:r>
              <a:rPr lang="en-US" b="1" dirty="0" err="1" smtClean="0">
                <a:solidFill>
                  <a:srgbClr val="0070C0"/>
                </a:solidFill>
              </a:rPr>
              <a:t>Uang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Pembayaran</a:t>
            </a:r>
            <a:r>
              <a:rPr lang="en-US" b="1" dirty="0" smtClean="0">
                <a:solidFill>
                  <a:srgbClr val="0070C0"/>
                </a:solidFill>
              </a:rPr>
              <a:t>			 = </a:t>
            </a:r>
            <a:r>
              <a:rPr lang="en-US" b="1" dirty="0" err="1" smtClean="0">
                <a:solidFill>
                  <a:srgbClr val="0070C0"/>
                </a:solidFill>
              </a:rPr>
              <a:t>Rp</a:t>
            </a:r>
            <a:r>
              <a:rPr lang="en-US" b="1" dirty="0" smtClean="0">
                <a:solidFill>
                  <a:srgbClr val="0070C0"/>
                </a:solidFill>
              </a:rPr>
              <a:t> 200000    | [</a:t>
            </a:r>
            <a:r>
              <a:rPr lang="en-US" b="1" dirty="0" err="1" smtClean="0">
                <a:solidFill>
                  <a:srgbClr val="0070C0"/>
                </a:solidFill>
              </a:rPr>
              <a:t>inputan</a:t>
            </a:r>
            <a:r>
              <a:rPr lang="en-US" b="1" dirty="0" smtClean="0">
                <a:solidFill>
                  <a:srgbClr val="0070C0"/>
                </a:solidFill>
              </a:rPr>
              <a:t>]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| </a:t>
            </a:r>
            <a:r>
              <a:rPr lang="en-US" b="1" dirty="0" err="1" smtClean="0">
                <a:solidFill>
                  <a:srgbClr val="00B050"/>
                </a:solidFill>
              </a:rPr>
              <a:t>Uang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Kembalian</a:t>
            </a:r>
            <a:r>
              <a:rPr lang="en-US" b="1" dirty="0" smtClean="0">
                <a:solidFill>
                  <a:srgbClr val="00B050"/>
                </a:solidFill>
              </a:rPr>
              <a:t>			    	 = </a:t>
            </a:r>
            <a:r>
              <a:rPr lang="en-US" b="1" dirty="0" err="1" smtClean="0">
                <a:solidFill>
                  <a:srgbClr val="00B050"/>
                </a:solidFill>
              </a:rPr>
              <a:t>Rp</a:t>
            </a:r>
            <a:r>
              <a:rPr lang="en-US" b="1" dirty="0" smtClean="0">
                <a:solidFill>
                  <a:srgbClr val="00B050"/>
                </a:solidFill>
              </a:rPr>
              <a:t>  59500     |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+---------------------------------------------------------------------+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3429000"/>
            <a:ext cx="7010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524000"/>
            <a:ext cx="7010400" cy="1828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Primitif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Byte</a:t>
            </a:r>
          </a:p>
          <a:p>
            <a:pPr marL="514350" indent="-514350">
              <a:buAutoNum type="arabicPeriod"/>
            </a:pPr>
            <a:r>
              <a:rPr lang="en-US" dirty="0" smtClean="0"/>
              <a:t>Short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Int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Long</a:t>
            </a:r>
          </a:p>
          <a:p>
            <a:pPr marL="514350" indent="-514350">
              <a:buAutoNum type="arabicPeriod"/>
            </a:pPr>
            <a:r>
              <a:rPr lang="en-US" dirty="0" smtClean="0"/>
              <a:t>Float</a:t>
            </a:r>
          </a:p>
          <a:p>
            <a:pPr marL="514350" indent="-514350">
              <a:buAutoNum type="arabicPeriod"/>
            </a:pPr>
            <a:r>
              <a:rPr lang="en-US" dirty="0" smtClean="0"/>
              <a:t>Double</a:t>
            </a:r>
          </a:p>
          <a:p>
            <a:pPr marL="514350" indent="-514350">
              <a:buAutoNum type="arabicPeriod"/>
            </a:pPr>
            <a:r>
              <a:rPr lang="en-US" dirty="0" smtClean="0"/>
              <a:t>Char</a:t>
            </a:r>
          </a:p>
          <a:p>
            <a:pPr marL="514350" indent="-514350">
              <a:buAutoNum type="arabicPeriod"/>
            </a:pPr>
            <a:r>
              <a:rPr lang="en-US" dirty="0" smtClean="0"/>
              <a:t>Boolean</a:t>
            </a:r>
          </a:p>
          <a:p>
            <a:pPr marL="514350" indent="-514350">
              <a:buAutoNum type="arabicPeriod"/>
            </a:pPr>
            <a:r>
              <a:rPr lang="en-US" dirty="0" smtClean="0"/>
              <a:t>String</a:t>
            </a:r>
          </a:p>
          <a:p>
            <a:pPr marL="514350" indent="-514350">
              <a:buAutoNum type="arabicPeriod"/>
            </a:pPr>
            <a:r>
              <a:rPr lang="en-US" dirty="0" smtClean="0"/>
              <a:t>String Buffer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819400" y="1600200"/>
            <a:ext cx="3810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2895600" y="3505200"/>
            <a:ext cx="762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213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b="1" dirty="0" err="1" smtClean="0"/>
              <a:t>Bilangan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Bulat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34290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b="1" dirty="0" err="1" smtClean="0"/>
              <a:t>Bilangan</a:t>
            </a:r>
            <a:r>
              <a:rPr lang="en-US" sz="2400" b="1" dirty="0" smtClean="0"/>
              <a:t> Real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4572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0" y="441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err="1" smtClean="0"/>
              <a:t>karakter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90800" y="5029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4876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: </a:t>
            </a:r>
            <a:r>
              <a:rPr lang="en-US" b="1" dirty="0" smtClean="0"/>
              <a:t>TRUE </a:t>
            </a:r>
            <a:r>
              <a:rPr lang="en-US" b="1" dirty="0" err="1" smtClean="0"/>
              <a:t>atau</a:t>
            </a:r>
            <a:r>
              <a:rPr lang="en-US" b="1" dirty="0" smtClean="0"/>
              <a:t> FALSE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tipe_data</a:t>
            </a:r>
            <a:r>
              <a:rPr lang="en-US" b="1" dirty="0" smtClean="0"/>
              <a:t>  </a:t>
            </a:r>
            <a:r>
              <a:rPr lang="en-US" b="1" dirty="0" err="1" smtClean="0"/>
              <a:t>nama_var</a:t>
            </a:r>
            <a:r>
              <a:rPr lang="en-US" b="1" dirty="0" smtClean="0"/>
              <a:t> = </a:t>
            </a:r>
            <a:r>
              <a:rPr lang="en-US" b="1" dirty="0" err="1" smtClean="0"/>
              <a:t>nilai_awal</a:t>
            </a:r>
            <a:endParaRPr lang="en-US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= 1000;</a:t>
            </a:r>
          </a:p>
          <a:p>
            <a:pPr lvl="1"/>
            <a:r>
              <a:rPr lang="en-US" dirty="0" smtClean="0"/>
              <a:t>double phi= 22/7;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acak</a:t>
            </a:r>
            <a:r>
              <a:rPr lang="en-US" dirty="0" smtClean="0"/>
              <a:t> = </a:t>
            </a:r>
            <a:r>
              <a:rPr lang="en-US" dirty="0" err="1" smtClean="0"/>
              <a:t>Math.random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status;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0625" t="13000" r="5000" b="17000"/>
          <a:stretch>
            <a:fillRect/>
          </a:stretch>
        </p:blipFill>
        <p:spPr bwMode="auto">
          <a:xfrm>
            <a:off x="304800" y="1066800"/>
            <a:ext cx="867047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Program1 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abc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r>
              <a:rPr lang="en-US" dirty="0" smtClean="0"/>
              <a:t> : ” + </a:t>
            </a:r>
            <a:r>
              <a:rPr lang="en-US" dirty="0" err="1" smtClean="0"/>
              <a:t>abc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b="1" dirty="0" smtClean="0"/>
              <a:t>final double PHI = 3.14</a:t>
            </a:r>
          </a:p>
          <a:p>
            <a:pPr>
              <a:buNone/>
            </a:pPr>
            <a:r>
              <a:rPr lang="en-US" dirty="0" smtClean="0"/>
              <a:t>----------------------------------------------------------------------</a:t>
            </a:r>
          </a:p>
          <a:p>
            <a:pPr>
              <a:buNone/>
            </a:pPr>
            <a:r>
              <a:rPr lang="en-US" dirty="0" smtClean="0"/>
              <a:t>public class Program2 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final double PHI = 3.14;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dirty="0" smtClean="0"/>
              <a:t>double radius = 20;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Keliling</a:t>
            </a:r>
            <a:r>
              <a:rPr lang="en-US" dirty="0" smtClean="0"/>
              <a:t> =  ” + 2*PHI*radius);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operator :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Aritmatika</a:t>
            </a:r>
            <a:endParaRPr lang="en-US" dirty="0" smtClean="0"/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endParaRPr lang="en-US" dirty="0" smtClean="0"/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Penugasan</a:t>
            </a:r>
            <a:endParaRPr lang="en-US" dirty="0" smtClean="0"/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Pembandingan</a:t>
            </a:r>
            <a:endParaRPr lang="en-US" dirty="0" smtClean="0"/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 smtClean="0"/>
          </a:p>
          <a:p>
            <a:pPr lvl="1"/>
            <a:r>
              <a:rPr lang="en-US" dirty="0" smtClean="0"/>
              <a:t>Operator Bit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i="1" dirty="0" smtClean="0"/>
              <a:t>operand</a:t>
            </a:r>
            <a:r>
              <a:rPr lang="en-US" dirty="0" smtClean="0"/>
              <a:t> yang </a:t>
            </a:r>
            <a:r>
              <a:rPr lang="en-US" dirty="0" err="1" smtClean="0"/>
              <a:t>dilibatkan</a:t>
            </a:r>
            <a:r>
              <a:rPr lang="en-US" dirty="0" smtClean="0"/>
              <a:t>, operator </a:t>
            </a:r>
            <a:r>
              <a:rPr lang="en-US" dirty="0" err="1" smtClean="0"/>
              <a:t>diklasifikasikan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Operator </a:t>
            </a:r>
            <a:r>
              <a:rPr lang="en-US" b="1" dirty="0" smtClean="0"/>
              <a:t>Unary </a:t>
            </a:r>
            <a:r>
              <a:rPr lang="en-US" dirty="0" smtClean="0"/>
              <a:t>: operator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1 operand</a:t>
            </a:r>
          </a:p>
          <a:p>
            <a:pPr lvl="1"/>
            <a:r>
              <a:rPr lang="en-US" dirty="0" smtClean="0"/>
              <a:t>Operator </a:t>
            </a:r>
            <a:r>
              <a:rPr lang="en-US" b="1" dirty="0" smtClean="0"/>
              <a:t>Binary</a:t>
            </a:r>
            <a:r>
              <a:rPr lang="en-US" dirty="0" smtClean="0"/>
              <a:t> : operator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2 operand</a:t>
            </a:r>
          </a:p>
          <a:p>
            <a:pPr lvl="1"/>
            <a:r>
              <a:rPr lang="en-US" dirty="0" smtClean="0"/>
              <a:t>Operator </a:t>
            </a:r>
            <a:r>
              <a:rPr lang="en-US" b="1" dirty="0" smtClean="0"/>
              <a:t>Tertiary</a:t>
            </a:r>
            <a:r>
              <a:rPr lang="en-US" dirty="0" smtClean="0"/>
              <a:t> : operator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3 operand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428</TotalTime>
  <Words>773</Words>
  <Application>Microsoft Office PowerPoint</Application>
  <PresentationFormat>On-screen Show (4:3)</PresentationFormat>
  <Paragraphs>287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BAHASA PEMROGRAMAN</vt:lpstr>
      <vt:lpstr>Tipe Data</vt:lpstr>
      <vt:lpstr>Tipe Data Primitif Pada Java</vt:lpstr>
      <vt:lpstr>Deklarasi variabel di Java</vt:lpstr>
      <vt:lpstr>Slide 5</vt:lpstr>
      <vt:lpstr>Contoh Program</vt:lpstr>
      <vt:lpstr>Definisi Konstanta</vt:lpstr>
      <vt:lpstr>Operator</vt:lpstr>
      <vt:lpstr>Operator</vt:lpstr>
      <vt:lpstr>Operator Aritmatika</vt:lpstr>
      <vt:lpstr>Operator Penambahan dan Pengurangan</vt:lpstr>
      <vt:lpstr>Operator Penggabungan</vt:lpstr>
      <vt:lpstr>Operator Penugasan</vt:lpstr>
      <vt:lpstr>Konversi Data</vt:lpstr>
      <vt:lpstr>Operasi Masukan dan Keluaran</vt:lpstr>
      <vt:lpstr>Membaca Data dari Keyboard</vt:lpstr>
      <vt:lpstr>Menampilkan Data dari Keyboard</vt:lpstr>
      <vt:lpstr>Slide 18</vt:lpstr>
      <vt:lpstr>Slide 19</vt:lpstr>
      <vt:lpstr>Menggunakan Kelas Scanner</vt:lpstr>
      <vt:lpstr>Slide 21</vt:lpstr>
      <vt:lpstr>Menghitung Luas Segitiga</vt:lpstr>
      <vt:lpstr>Membuat Kalkulator dengan input 3 bilangan</vt:lpstr>
      <vt:lpstr>Swalayan Bebek</vt:lpstr>
      <vt:lpstr>Contoh Tampilan  Program Swalayan Bebek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user</dc:creator>
  <cp:lastModifiedBy>S1SI_1</cp:lastModifiedBy>
  <cp:revision>40</cp:revision>
  <dcterms:created xsi:type="dcterms:W3CDTF">2012-08-22T00:44:30Z</dcterms:created>
  <dcterms:modified xsi:type="dcterms:W3CDTF">2014-02-24T06:30:26Z</dcterms:modified>
</cp:coreProperties>
</file>