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3B06-55EE-4358-8668-935BE25EB9BB}" type="datetimeFigureOut">
              <a:rPr lang="en-US" smtClean="0"/>
              <a:pPr/>
              <a:t>01/07/2013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B5100DD-F972-4695-A098-B357A68A3F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3B06-55EE-4358-8668-935BE25EB9BB}" type="datetimeFigureOut">
              <a:rPr lang="en-US" smtClean="0"/>
              <a:pPr/>
              <a:t>01/07/2013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00DD-F972-4695-A098-B357A68A3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3B06-55EE-4358-8668-935BE25EB9BB}" type="datetimeFigureOut">
              <a:rPr lang="en-US" smtClean="0"/>
              <a:pPr/>
              <a:t>01/07/2013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00DD-F972-4695-A098-B357A68A3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3B06-55EE-4358-8668-935BE25EB9BB}" type="datetimeFigureOut">
              <a:rPr lang="en-US" smtClean="0"/>
              <a:pPr/>
              <a:t>01/07/2013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00DD-F972-4695-A098-B357A68A3F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3B06-55EE-4358-8668-935BE25EB9BB}" type="datetimeFigureOut">
              <a:rPr lang="en-US" smtClean="0"/>
              <a:pPr/>
              <a:t>01/07/2013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B5100DD-F972-4695-A098-B357A68A3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3B06-55EE-4358-8668-935BE25EB9BB}" type="datetimeFigureOut">
              <a:rPr lang="en-US" smtClean="0"/>
              <a:pPr/>
              <a:t>01/07/2013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00DD-F972-4695-A098-B357A68A3F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3B06-55EE-4358-8668-935BE25EB9BB}" type="datetimeFigureOut">
              <a:rPr lang="en-US" smtClean="0"/>
              <a:pPr/>
              <a:t>01/07/2013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00DD-F972-4695-A098-B357A68A3F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3B06-55EE-4358-8668-935BE25EB9BB}" type="datetimeFigureOut">
              <a:rPr lang="en-US" smtClean="0"/>
              <a:pPr/>
              <a:t>01/07/2013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00DD-F972-4695-A098-B357A68A3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3B06-55EE-4358-8668-935BE25EB9BB}" type="datetimeFigureOut">
              <a:rPr lang="en-US" smtClean="0"/>
              <a:pPr/>
              <a:t>01/07/2013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00DD-F972-4695-A098-B357A68A3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3B06-55EE-4358-8668-935BE25EB9BB}" type="datetimeFigureOut">
              <a:rPr lang="en-US" smtClean="0"/>
              <a:pPr/>
              <a:t>01/07/2013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00DD-F972-4695-A098-B357A68A3F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3B06-55EE-4358-8668-935BE25EB9BB}" type="datetimeFigureOut">
              <a:rPr lang="en-US" smtClean="0"/>
              <a:pPr/>
              <a:t>01/07/2013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B5100DD-F972-4695-A098-B357A68A3F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363B06-55EE-4358-8668-935BE25EB9BB}" type="datetimeFigureOut">
              <a:rPr lang="en-US" smtClean="0"/>
              <a:pPr/>
              <a:t>01/07/2013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B5100DD-F972-4695-A098-B357A68A3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- PERTEMUAN 3 -</a:t>
            </a:r>
          </a:p>
          <a:p>
            <a:r>
              <a:rPr lang="en-US" b="1" dirty="0" smtClean="0"/>
              <a:t>PENYELEKSIAN KONDISI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BAHASA PEMROGRAMAN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Pernyataan</a:t>
            </a:r>
            <a:r>
              <a:rPr lang="en-US" dirty="0" smtClean="0"/>
              <a:t> if-else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if </a:t>
            </a:r>
            <a:r>
              <a:rPr lang="en-US" dirty="0" err="1" smtClean="0"/>
              <a:t>berupa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if (</a:t>
            </a:r>
            <a:r>
              <a:rPr lang="en-US" b="1" dirty="0" err="1" smtClean="0">
                <a:solidFill>
                  <a:srgbClr val="0070C0"/>
                </a:solidFill>
              </a:rPr>
              <a:t>kondisi</a:t>
            </a:r>
            <a:r>
              <a:rPr lang="en-US" b="1" dirty="0" smtClean="0">
                <a:solidFill>
                  <a:srgbClr val="0070C0"/>
                </a:solidFill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//</a:t>
            </a:r>
            <a:r>
              <a:rPr lang="en-US" b="1" dirty="0" err="1" smtClean="0">
                <a:solidFill>
                  <a:srgbClr val="0070C0"/>
                </a:solidFill>
              </a:rPr>
              <a:t>blok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pernyataan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dijalankan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//</a:t>
            </a:r>
            <a:r>
              <a:rPr lang="en-US" b="1" dirty="0" err="1" smtClean="0">
                <a:solidFill>
                  <a:srgbClr val="0070C0"/>
                </a:solidFill>
              </a:rPr>
              <a:t>kalau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kondisi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bernilai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benar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}  else {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//</a:t>
            </a:r>
            <a:r>
              <a:rPr lang="en-US" b="1" dirty="0" err="1" smtClean="0">
                <a:solidFill>
                  <a:srgbClr val="0070C0"/>
                </a:solidFill>
              </a:rPr>
              <a:t>blok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pernyataan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dijalankan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//</a:t>
            </a:r>
            <a:r>
              <a:rPr lang="en-US" b="1" dirty="0" err="1" smtClean="0">
                <a:solidFill>
                  <a:srgbClr val="0070C0"/>
                </a:solidFill>
              </a:rPr>
              <a:t>kalau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kondisi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bernilai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salah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}</a:t>
            </a:r>
          </a:p>
          <a:p>
            <a:pPr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 IfElse.java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534400" cy="4572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IfElse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 Total </a:t>
            </a:r>
            <a:r>
              <a:rPr lang="en-US" dirty="0" err="1" smtClean="0"/>
              <a:t>Belanja</a:t>
            </a:r>
            <a:r>
              <a:rPr lang="en-US" dirty="0" smtClean="0"/>
              <a:t> : ”);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totalBelanja</a:t>
            </a:r>
            <a:r>
              <a:rPr lang="en-US" dirty="0" smtClean="0"/>
              <a:t>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diskon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0070C0"/>
                </a:solidFill>
              </a:rPr>
              <a:t>if (</a:t>
            </a:r>
            <a:r>
              <a:rPr lang="en-US" b="1" dirty="0" err="1" smtClean="0">
                <a:solidFill>
                  <a:srgbClr val="0070C0"/>
                </a:solidFill>
              </a:rPr>
              <a:t>totalBelanja</a:t>
            </a:r>
            <a:r>
              <a:rPr lang="en-US" b="1" dirty="0" smtClean="0">
                <a:solidFill>
                  <a:srgbClr val="0070C0"/>
                </a:solidFill>
              </a:rPr>
              <a:t> &gt;= 100000)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</a:t>
            </a:r>
            <a:r>
              <a:rPr lang="en-US" b="1" dirty="0" err="1" smtClean="0">
                <a:solidFill>
                  <a:srgbClr val="0070C0"/>
                </a:solidFill>
              </a:rPr>
              <a:t>diskon</a:t>
            </a:r>
            <a:r>
              <a:rPr lang="en-US" b="1" dirty="0" smtClean="0">
                <a:solidFill>
                  <a:srgbClr val="0070C0"/>
                </a:solidFill>
              </a:rPr>
              <a:t> = </a:t>
            </a:r>
            <a:r>
              <a:rPr lang="en-US" b="1" dirty="0" err="1" smtClean="0">
                <a:solidFill>
                  <a:srgbClr val="0070C0"/>
                </a:solidFill>
              </a:rPr>
              <a:t>totalBelanja</a:t>
            </a:r>
            <a:r>
              <a:rPr lang="en-US" b="1" dirty="0" smtClean="0">
                <a:solidFill>
                  <a:srgbClr val="0070C0"/>
                </a:solidFill>
              </a:rPr>
              <a:t>/10;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else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</a:t>
            </a:r>
            <a:r>
              <a:rPr lang="en-US" b="1" dirty="0" err="1" smtClean="0">
                <a:solidFill>
                  <a:srgbClr val="0070C0"/>
                </a:solidFill>
              </a:rPr>
              <a:t>diskon</a:t>
            </a:r>
            <a:r>
              <a:rPr lang="en-US" b="1" dirty="0" smtClean="0">
                <a:solidFill>
                  <a:srgbClr val="0070C0"/>
                </a:solidFill>
              </a:rPr>
              <a:t>=0;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Diskon</a:t>
            </a:r>
            <a:r>
              <a:rPr lang="en-US" dirty="0" smtClean="0"/>
              <a:t> = ” + </a:t>
            </a:r>
            <a:r>
              <a:rPr lang="en-US" dirty="0" err="1" smtClean="0"/>
              <a:t>diskon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5032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Pernyataan</a:t>
            </a:r>
            <a:r>
              <a:rPr lang="en-US" dirty="0" smtClean="0"/>
              <a:t> If </a:t>
            </a:r>
            <a:r>
              <a:rPr lang="en-US" dirty="0" err="1" smtClean="0"/>
              <a:t>Bersarang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7772400" cy="5791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IfBersarang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));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: ”);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nilaiUjian</a:t>
            </a:r>
            <a:r>
              <a:rPr lang="en-US" dirty="0" smtClean="0"/>
              <a:t>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	char </a:t>
            </a:r>
            <a:r>
              <a:rPr lang="en-US" dirty="0" err="1" smtClean="0"/>
              <a:t>skor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0070C0"/>
                </a:solidFill>
              </a:rPr>
              <a:t>if (</a:t>
            </a:r>
            <a:r>
              <a:rPr lang="en-US" b="1" dirty="0" err="1" smtClean="0">
                <a:solidFill>
                  <a:srgbClr val="0070C0"/>
                </a:solidFill>
              </a:rPr>
              <a:t>nilaiUjian</a:t>
            </a:r>
            <a:r>
              <a:rPr lang="en-US" b="1" dirty="0" smtClean="0">
                <a:solidFill>
                  <a:srgbClr val="0070C0"/>
                </a:solidFill>
              </a:rPr>
              <a:t> &gt;= 90)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</a:t>
            </a:r>
            <a:r>
              <a:rPr lang="en-US" b="1" dirty="0" err="1" smtClean="0">
                <a:solidFill>
                  <a:srgbClr val="0070C0"/>
                </a:solidFill>
              </a:rPr>
              <a:t>skor</a:t>
            </a:r>
            <a:r>
              <a:rPr lang="en-US" b="1" dirty="0" smtClean="0">
                <a:solidFill>
                  <a:srgbClr val="0070C0"/>
                </a:solidFill>
              </a:rPr>
              <a:t> = ‘A’;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else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if (</a:t>
            </a:r>
            <a:r>
              <a:rPr lang="en-US" b="1" dirty="0" err="1" smtClean="0">
                <a:solidFill>
                  <a:srgbClr val="0070C0"/>
                </a:solidFill>
              </a:rPr>
              <a:t>nilaiUjian</a:t>
            </a:r>
            <a:r>
              <a:rPr lang="en-US" b="1" dirty="0" smtClean="0">
                <a:solidFill>
                  <a:srgbClr val="0070C0"/>
                </a:solidFill>
              </a:rPr>
              <a:t> &gt;= 80)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	</a:t>
            </a:r>
            <a:r>
              <a:rPr lang="en-US" b="1" dirty="0" err="1" smtClean="0">
                <a:solidFill>
                  <a:srgbClr val="0070C0"/>
                </a:solidFill>
              </a:rPr>
              <a:t>skor</a:t>
            </a:r>
            <a:r>
              <a:rPr lang="en-US" b="1" dirty="0" smtClean="0">
                <a:solidFill>
                  <a:srgbClr val="0070C0"/>
                </a:solidFill>
              </a:rPr>
              <a:t>=‘B’;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else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	if (</a:t>
            </a:r>
            <a:r>
              <a:rPr lang="en-US" b="1" dirty="0" err="1" smtClean="0">
                <a:solidFill>
                  <a:srgbClr val="0070C0"/>
                </a:solidFill>
              </a:rPr>
              <a:t>nilaiUjian</a:t>
            </a:r>
            <a:r>
              <a:rPr lang="en-US" b="1" dirty="0" smtClean="0">
                <a:solidFill>
                  <a:srgbClr val="0070C0"/>
                </a:solidFill>
              </a:rPr>
              <a:t> &gt;= 60)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		</a:t>
            </a:r>
            <a:r>
              <a:rPr lang="en-US" b="1" dirty="0" err="1" smtClean="0">
                <a:solidFill>
                  <a:srgbClr val="0070C0"/>
                </a:solidFill>
              </a:rPr>
              <a:t>skor</a:t>
            </a:r>
            <a:r>
              <a:rPr lang="en-US" b="1" dirty="0" smtClean="0">
                <a:solidFill>
                  <a:srgbClr val="0070C0"/>
                </a:solidFill>
              </a:rPr>
              <a:t>=‘C’;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	 else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		if (</a:t>
            </a:r>
            <a:r>
              <a:rPr lang="en-US" b="1" dirty="0" err="1" smtClean="0">
                <a:solidFill>
                  <a:srgbClr val="0070C0"/>
                </a:solidFill>
              </a:rPr>
              <a:t>nilaiUjian</a:t>
            </a:r>
            <a:r>
              <a:rPr lang="en-US" b="1" dirty="0" smtClean="0">
                <a:solidFill>
                  <a:srgbClr val="0070C0"/>
                </a:solidFill>
              </a:rPr>
              <a:t> &gt;= 50)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			</a:t>
            </a:r>
            <a:r>
              <a:rPr lang="en-US" b="1" dirty="0" err="1" smtClean="0">
                <a:solidFill>
                  <a:srgbClr val="0070C0"/>
                </a:solidFill>
              </a:rPr>
              <a:t>skor</a:t>
            </a:r>
            <a:r>
              <a:rPr lang="en-US" b="1" dirty="0" smtClean="0">
                <a:solidFill>
                  <a:srgbClr val="0070C0"/>
                </a:solidFill>
              </a:rPr>
              <a:t>=‘D’;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		else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			</a:t>
            </a:r>
            <a:r>
              <a:rPr lang="en-US" b="1" dirty="0" err="1" smtClean="0">
                <a:solidFill>
                  <a:srgbClr val="0070C0"/>
                </a:solidFill>
              </a:rPr>
              <a:t>skor</a:t>
            </a:r>
            <a:r>
              <a:rPr lang="en-US" b="1" dirty="0" smtClean="0">
                <a:solidFill>
                  <a:srgbClr val="0070C0"/>
                </a:solidFill>
              </a:rPr>
              <a:t>=“E”;</a:t>
            </a:r>
          </a:p>
          <a:p>
            <a:pPr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Skor</a:t>
            </a:r>
            <a:r>
              <a:rPr lang="en-US" dirty="0" smtClean="0"/>
              <a:t>= ” + </a:t>
            </a:r>
            <a:r>
              <a:rPr lang="en-US" dirty="0" err="1" smtClean="0"/>
              <a:t>skor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Pernyataan</a:t>
            </a:r>
            <a:r>
              <a:rPr lang="en-US" dirty="0" smtClean="0"/>
              <a:t>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Perintah</a:t>
            </a:r>
            <a:r>
              <a:rPr lang="en-US" b="1" dirty="0" smtClean="0"/>
              <a:t> switch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switch 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switch (</a:t>
            </a:r>
            <a:r>
              <a:rPr lang="en-US" b="1" i="1" dirty="0" err="1" smtClean="0">
                <a:solidFill>
                  <a:srgbClr val="0070C0"/>
                </a:solidFill>
              </a:rPr>
              <a:t>ekspresi</a:t>
            </a:r>
            <a:r>
              <a:rPr lang="en-US" b="1" dirty="0" smtClean="0">
                <a:solidFill>
                  <a:srgbClr val="0070C0"/>
                </a:solidFill>
              </a:rPr>
              <a:t>) 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case </a:t>
            </a:r>
            <a:r>
              <a:rPr lang="en-US" b="1" i="1" dirty="0" err="1" smtClean="0">
                <a:solidFill>
                  <a:srgbClr val="0070C0"/>
                </a:solidFill>
              </a:rPr>
              <a:t>nilaiSatu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</a:t>
            </a:r>
            <a:r>
              <a:rPr lang="en-US" b="1" i="1" dirty="0" smtClean="0">
                <a:solidFill>
                  <a:srgbClr val="0070C0"/>
                </a:solidFill>
              </a:rPr>
              <a:t>pernyataan-1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break;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case </a:t>
            </a:r>
            <a:r>
              <a:rPr lang="en-US" b="1" i="1" dirty="0" err="1" smtClean="0">
                <a:solidFill>
                  <a:srgbClr val="0070C0"/>
                </a:solidFill>
              </a:rPr>
              <a:t>nilaiDua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</a:t>
            </a:r>
            <a:r>
              <a:rPr lang="en-US" b="1" i="1" dirty="0" smtClean="0">
                <a:solidFill>
                  <a:srgbClr val="0070C0"/>
                </a:solidFill>
              </a:rPr>
              <a:t>pernyataan-2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break;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case </a:t>
            </a:r>
            <a:r>
              <a:rPr lang="en-US" b="1" i="1" dirty="0" err="1" smtClean="0">
                <a:solidFill>
                  <a:srgbClr val="0070C0"/>
                </a:solidFill>
              </a:rPr>
              <a:t>nilaiTiga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</a:t>
            </a:r>
            <a:r>
              <a:rPr lang="en-US" b="1" i="1" dirty="0" smtClean="0">
                <a:solidFill>
                  <a:srgbClr val="0070C0"/>
                </a:solidFill>
              </a:rPr>
              <a:t>pernyataan-3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break;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………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default:</a:t>
            </a:r>
            <a:r>
              <a:rPr lang="en-US" b="1" i="1" dirty="0" err="1" smtClean="0">
                <a:solidFill>
                  <a:srgbClr val="0070C0"/>
                </a:solidFill>
              </a:rPr>
              <a:t>pernyataan_n</a:t>
            </a:r>
            <a:r>
              <a:rPr lang="en-US" b="1" dirty="0" smtClean="0">
                <a:solidFill>
                  <a:srgbClr val="0070C0"/>
                </a:solidFill>
              </a:rPr>
              <a:t>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: PernyataanSwitch.java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09600"/>
            <a:ext cx="77724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PernyataanSwitch</a:t>
            </a: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	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(“</a:t>
            </a:r>
            <a:r>
              <a:rPr lang="en-US" sz="1400" dirty="0" err="1" smtClean="0"/>
              <a:t>Pilihan</a:t>
            </a:r>
            <a:r>
              <a:rPr lang="en-US" sz="1400" dirty="0" smtClean="0"/>
              <a:t> : ”);</a:t>
            </a:r>
          </a:p>
          <a:p>
            <a:pPr>
              <a:buNone/>
            </a:pPr>
            <a:r>
              <a:rPr lang="en-US" sz="1400" dirty="0" smtClean="0"/>
              <a:t>		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(“1. Soto </a:t>
            </a:r>
            <a:r>
              <a:rPr lang="en-US" sz="1400" dirty="0" err="1" smtClean="0"/>
              <a:t>Ayam</a:t>
            </a:r>
            <a:r>
              <a:rPr lang="en-US" sz="1400" dirty="0" smtClean="0"/>
              <a:t> ”);</a:t>
            </a:r>
          </a:p>
          <a:p>
            <a:pPr>
              <a:buNone/>
            </a:pPr>
            <a:r>
              <a:rPr lang="en-US" sz="1400" dirty="0" smtClean="0"/>
              <a:t>		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(“2. </a:t>
            </a:r>
            <a:r>
              <a:rPr lang="en-US" sz="1400" dirty="0" err="1" smtClean="0"/>
              <a:t>Nasi</a:t>
            </a:r>
            <a:r>
              <a:rPr lang="en-US" sz="1400" dirty="0" smtClean="0"/>
              <a:t> </a:t>
            </a:r>
            <a:r>
              <a:rPr lang="en-US" sz="1400" dirty="0" err="1" smtClean="0"/>
              <a:t>Rawon</a:t>
            </a:r>
            <a:r>
              <a:rPr lang="en-US" sz="1400" dirty="0" smtClean="0"/>
              <a:t>”);</a:t>
            </a:r>
          </a:p>
          <a:p>
            <a:pPr>
              <a:buNone/>
            </a:pPr>
            <a:r>
              <a:rPr lang="en-US" sz="1400" dirty="0" smtClean="0"/>
              <a:t>		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(“</a:t>
            </a:r>
            <a:r>
              <a:rPr lang="en-US" sz="1400" dirty="0" err="1" smtClean="0"/>
              <a:t>Masukkan</a:t>
            </a:r>
            <a:r>
              <a:rPr lang="en-US" sz="1400" dirty="0" smtClean="0"/>
              <a:t> </a:t>
            </a:r>
            <a:r>
              <a:rPr lang="en-US" sz="1400" dirty="0" err="1" smtClean="0"/>
              <a:t>Pilihan</a:t>
            </a:r>
            <a:r>
              <a:rPr lang="en-US" sz="1400" dirty="0" smtClean="0"/>
              <a:t> </a:t>
            </a:r>
            <a:r>
              <a:rPr lang="en-US" sz="1400" dirty="0" err="1" smtClean="0"/>
              <a:t>Anda</a:t>
            </a:r>
            <a:r>
              <a:rPr lang="en-US" sz="1400" dirty="0" smtClean="0"/>
              <a:t> : ”);</a:t>
            </a:r>
          </a:p>
          <a:p>
            <a:pPr>
              <a:buNone/>
            </a:pPr>
            <a:r>
              <a:rPr lang="en-US" sz="1400" dirty="0" smtClean="0"/>
              <a:t>		String </a:t>
            </a:r>
            <a:r>
              <a:rPr lang="en-US" sz="1400" dirty="0" err="1" smtClean="0"/>
              <a:t>st</a:t>
            </a:r>
            <a:r>
              <a:rPr lang="en-US" sz="1400" dirty="0" smtClean="0"/>
              <a:t> = </a:t>
            </a:r>
            <a:r>
              <a:rPr lang="en-US" sz="1400" dirty="0" err="1" smtClean="0"/>
              <a:t>BacaKeyboard.bacaString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pilihan</a:t>
            </a:r>
            <a:r>
              <a:rPr lang="en-US" sz="1400" dirty="0" smtClean="0"/>
              <a:t> = </a:t>
            </a:r>
            <a:r>
              <a:rPr lang="en-US" sz="1400" dirty="0" err="1" smtClean="0"/>
              <a:t>Integer.valueOf</a:t>
            </a:r>
            <a:r>
              <a:rPr lang="en-US" sz="1400" dirty="0" smtClean="0"/>
              <a:t>(</a:t>
            </a:r>
            <a:r>
              <a:rPr lang="en-US" sz="1400" dirty="0" err="1" smtClean="0"/>
              <a:t>st</a:t>
            </a:r>
            <a:r>
              <a:rPr lang="en-US" sz="1400" dirty="0" smtClean="0"/>
              <a:t>).</a:t>
            </a:r>
            <a:r>
              <a:rPr lang="en-US" sz="1400" dirty="0" err="1" smtClean="0"/>
              <a:t>intValue</a:t>
            </a:r>
            <a:r>
              <a:rPr lang="en-US" sz="1400" dirty="0" smtClean="0"/>
              <a:t>();</a:t>
            </a:r>
          </a:p>
          <a:p>
            <a:pPr lvl="1">
              <a:buNone/>
            </a:pPr>
            <a:r>
              <a:rPr lang="en-US" sz="1400" dirty="0" smtClean="0"/>
              <a:t>		</a:t>
            </a:r>
            <a:r>
              <a:rPr lang="en-US" sz="1400" b="1" dirty="0" smtClean="0">
                <a:solidFill>
                  <a:srgbClr val="0070C0"/>
                </a:solidFill>
              </a:rPr>
              <a:t> switch (</a:t>
            </a:r>
            <a:r>
              <a:rPr lang="en-US" sz="1400" b="1" dirty="0" err="1" smtClean="0">
                <a:solidFill>
                  <a:srgbClr val="0070C0"/>
                </a:solidFill>
              </a:rPr>
              <a:t>pilihan</a:t>
            </a:r>
            <a:r>
              <a:rPr lang="en-US" sz="1400" b="1" dirty="0" smtClean="0">
                <a:solidFill>
                  <a:srgbClr val="0070C0"/>
                </a:solidFill>
              </a:rPr>
              <a:t>) {</a:t>
            </a:r>
          </a:p>
          <a:p>
            <a:pPr lvl="3">
              <a:buNone/>
            </a:pPr>
            <a:r>
              <a:rPr lang="en-US" sz="1400" b="1" dirty="0" smtClean="0">
                <a:solidFill>
                  <a:srgbClr val="0070C0"/>
                </a:solidFill>
              </a:rPr>
              <a:t>	case 1:</a:t>
            </a:r>
          </a:p>
          <a:p>
            <a:pPr lvl="3">
              <a:buNone/>
            </a:pP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dirty="0" smtClean="0"/>
              <a:t>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(“</a:t>
            </a:r>
            <a:r>
              <a:rPr lang="en-US" sz="1400" dirty="0" err="1" smtClean="0"/>
              <a:t>Pilihan</a:t>
            </a:r>
            <a:r>
              <a:rPr lang="en-US" sz="1400" dirty="0" smtClean="0"/>
              <a:t> </a:t>
            </a:r>
            <a:r>
              <a:rPr lang="en-US" sz="1400" dirty="0" err="1" smtClean="0"/>
              <a:t>Anda</a:t>
            </a:r>
            <a:r>
              <a:rPr lang="en-US" sz="1400" dirty="0" smtClean="0"/>
              <a:t> Soto </a:t>
            </a:r>
            <a:r>
              <a:rPr lang="en-US" sz="1400" dirty="0" err="1" smtClean="0"/>
              <a:t>Ayam</a:t>
            </a:r>
            <a:r>
              <a:rPr lang="en-US" sz="1400" dirty="0" smtClean="0"/>
              <a:t> ”);</a:t>
            </a:r>
            <a:endParaRPr lang="en-US" sz="1400" b="1" i="1" dirty="0" smtClean="0">
              <a:solidFill>
                <a:srgbClr val="0070C0"/>
              </a:solidFill>
            </a:endParaRPr>
          </a:p>
          <a:p>
            <a:pPr lvl="3">
              <a:buNone/>
            </a:pPr>
            <a:r>
              <a:rPr lang="en-US" sz="1400" b="1" dirty="0" smtClean="0">
                <a:solidFill>
                  <a:srgbClr val="0070C0"/>
                </a:solidFill>
              </a:rPr>
              <a:t>		break;</a:t>
            </a:r>
          </a:p>
          <a:p>
            <a:pPr lvl="3">
              <a:buNone/>
            </a:pPr>
            <a:r>
              <a:rPr lang="en-US" sz="1400" b="1" dirty="0" smtClean="0">
                <a:solidFill>
                  <a:srgbClr val="0070C0"/>
                </a:solidFill>
              </a:rPr>
              <a:t>	case 2</a:t>
            </a:r>
          </a:p>
          <a:p>
            <a:pPr lvl="3">
              <a:buNone/>
            </a:pP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dirty="0" smtClean="0"/>
              <a:t>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(“</a:t>
            </a:r>
            <a:r>
              <a:rPr lang="en-US" sz="1400" dirty="0" err="1" smtClean="0"/>
              <a:t>Pilihan</a:t>
            </a:r>
            <a:r>
              <a:rPr lang="en-US" sz="1400" dirty="0" smtClean="0"/>
              <a:t> </a:t>
            </a:r>
            <a:r>
              <a:rPr lang="en-US" sz="1400" dirty="0" err="1" smtClean="0"/>
              <a:t>Anda</a:t>
            </a:r>
            <a:r>
              <a:rPr lang="en-US" sz="1400" dirty="0" smtClean="0"/>
              <a:t> </a:t>
            </a:r>
            <a:r>
              <a:rPr lang="en-US" sz="1400" dirty="0" err="1" smtClean="0"/>
              <a:t>Nasi</a:t>
            </a:r>
            <a:r>
              <a:rPr lang="en-US" sz="1400" dirty="0" smtClean="0"/>
              <a:t> </a:t>
            </a:r>
            <a:r>
              <a:rPr lang="en-US" sz="1400" dirty="0" err="1" smtClean="0"/>
              <a:t>Rawon</a:t>
            </a:r>
            <a:r>
              <a:rPr lang="en-US" sz="1400" dirty="0" smtClean="0"/>
              <a:t>”);</a:t>
            </a:r>
            <a:endParaRPr lang="en-US" sz="1400" b="1" i="1" dirty="0" smtClean="0">
              <a:solidFill>
                <a:srgbClr val="0070C0"/>
              </a:solidFill>
            </a:endParaRPr>
          </a:p>
          <a:p>
            <a:pPr lvl="3">
              <a:buNone/>
            </a:pPr>
            <a:r>
              <a:rPr lang="en-US" sz="1400" b="1" dirty="0" smtClean="0">
                <a:solidFill>
                  <a:srgbClr val="0070C0"/>
                </a:solidFill>
              </a:rPr>
              <a:t>		break;</a:t>
            </a:r>
          </a:p>
          <a:p>
            <a:pPr lvl="3">
              <a:buNone/>
            </a:pPr>
            <a:r>
              <a:rPr lang="en-US" sz="1400" b="1" dirty="0" smtClean="0">
                <a:solidFill>
                  <a:srgbClr val="0070C0"/>
                </a:solidFill>
              </a:rPr>
              <a:t>	default:</a:t>
            </a:r>
            <a:endParaRPr lang="en-US" sz="1400" b="1" i="1" dirty="0" smtClean="0">
              <a:solidFill>
                <a:srgbClr val="0070C0"/>
              </a:solidFill>
            </a:endParaRPr>
          </a:p>
          <a:p>
            <a:pPr lvl="3">
              <a:buNone/>
            </a:pPr>
            <a:r>
              <a:rPr lang="en-US" sz="1400" b="1" i="1" dirty="0" smtClean="0">
                <a:solidFill>
                  <a:srgbClr val="0070C0"/>
                </a:solidFill>
              </a:rPr>
              <a:t>		</a:t>
            </a:r>
            <a:r>
              <a:rPr lang="en-US" sz="1400" dirty="0" smtClean="0"/>
              <a:t>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(“</a:t>
            </a:r>
            <a:r>
              <a:rPr lang="en-US" sz="1400" dirty="0" err="1" smtClean="0"/>
              <a:t>Silakan</a:t>
            </a:r>
            <a:r>
              <a:rPr lang="en-US" sz="1400" dirty="0" smtClean="0"/>
              <a:t> </a:t>
            </a:r>
            <a:r>
              <a:rPr lang="en-US" sz="1400" dirty="0" err="1" smtClean="0"/>
              <a:t>memilih</a:t>
            </a:r>
            <a:r>
              <a:rPr lang="en-US" sz="1400" dirty="0" smtClean="0"/>
              <a:t> Menu 1 </a:t>
            </a:r>
            <a:r>
              <a:rPr lang="en-US" sz="1400" dirty="0" err="1" smtClean="0"/>
              <a:t>atau</a:t>
            </a:r>
            <a:r>
              <a:rPr lang="en-US" sz="1400" dirty="0" smtClean="0"/>
              <a:t> 2 ”);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0070C0"/>
                </a:solidFill>
              </a:rPr>
              <a:t> 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0070C0"/>
                </a:solidFill>
              </a:rPr>
              <a:t>		}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(“</a:t>
            </a:r>
            <a:r>
              <a:rPr lang="en-US" sz="1400" dirty="0" err="1" smtClean="0"/>
              <a:t>Akhir</a:t>
            </a:r>
            <a:r>
              <a:rPr lang="en-US" sz="1400" dirty="0" smtClean="0"/>
              <a:t> Switch”);</a:t>
            </a:r>
          </a:p>
          <a:p>
            <a:pPr>
              <a:buNone/>
            </a:pPr>
            <a:r>
              <a:rPr lang="en-US" sz="1400" dirty="0" smtClean="0"/>
              <a:t>	}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Tiket</a:t>
            </a:r>
            <a:r>
              <a:rPr lang="en-US" dirty="0" smtClean="0"/>
              <a:t> </a:t>
            </a:r>
            <a:r>
              <a:rPr lang="en-US" dirty="0" err="1" smtClean="0"/>
              <a:t>Kereta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Para </a:t>
            </a:r>
            <a:r>
              <a:rPr lang="en-US" dirty="0" err="1" smtClean="0"/>
              <a:t>Bebek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tarif</a:t>
            </a:r>
            <a:r>
              <a:rPr lang="en-US" dirty="0" smtClean="0"/>
              <a:t> </a:t>
            </a:r>
            <a:r>
              <a:rPr lang="en-US" dirty="0" err="1" smtClean="0"/>
              <a:t>tiket</a:t>
            </a:r>
            <a:r>
              <a:rPr lang="en-US" dirty="0" smtClean="0"/>
              <a:t> </a:t>
            </a:r>
            <a:r>
              <a:rPr lang="en-US" dirty="0" err="1" smtClean="0"/>
              <a:t>kereta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bebek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bebek</a:t>
            </a:r>
            <a:r>
              <a:rPr lang="en-US" dirty="0" smtClean="0"/>
              <a:t> </a:t>
            </a:r>
            <a:r>
              <a:rPr lang="en-US" dirty="0" err="1" smtClean="0"/>
              <a:t>berusia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0-4 </a:t>
            </a:r>
            <a:r>
              <a:rPr lang="en-US" dirty="0" err="1" smtClean="0"/>
              <a:t>tahun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diskon</a:t>
            </a:r>
            <a:r>
              <a:rPr lang="en-US" dirty="0" smtClean="0"/>
              <a:t> 75%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bebek</a:t>
            </a:r>
            <a:r>
              <a:rPr lang="en-US" dirty="0" smtClean="0"/>
              <a:t>  </a:t>
            </a:r>
            <a:r>
              <a:rPr lang="en-US" dirty="0" err="1" smtClean="0"/>
              <a:t>berusia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5-13 </a:t>
            </a:r>
            <a:r>
              <a:rPr lang="en-US" dirty="0" err="1" smtClean="0"/>
              <a:t>tahun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diskon</a:t>
            </a:r>
            <a:r>
              <a:rPr lang="en-US" dirty="0" smtClean="0"/>
              <a:t> 50%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bebek</a:t>
            </a:r>
            <a:r>
              <a:rPr lang="en-US" dirty="0" smtClean="0"/>
              <a:t> </a:t>
            </a:r>
            <a:r>
              <a:rPr lang="en-US" dirty="0" err="1" smtClean="0"/>
              <a:t>berusia</a:t>
            </a:r>
            <a:r>
              <a:rPr lang="en-US" dirty="0" smtClean="0"/>
              <a:t> 13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keatas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diskon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: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Tahun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Kelahiran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Bebek</a:t>
            </a:r>
            <a:r>
              <a:rPr lang="en-US" b="1" dirty="0" smtClean="0">
                <a:solidFill>
                  <a:srgbClr val="0070C0"/>
                </a:solidFill>
              </a:rPr>
              <a:t>    : 1984 		[</a:t>
            </a:r>
            <a:r>
              <a:rPr lang="en-US" b="1" dirty="0" err="1" smtClean="0">
                <a:solidFill>
                  <a:srgbClr val="0070C0"/>
                </a:solidFill>
              </a:rPr>
              <a:t>inputan</a:t>
            </a:r>
            <a:r>
              <a:rPr lang="en-US" b="1" dirty="0" smtClean="0">
                <a:solidFill>
                  <a:srgbClr val="0070C0"/>
                </a:solidFill>
              </a:rPr>
              <a:t>]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Harga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Tiket</a:t>
            </a:r>
            <a:r>
              <a:rPr lang="en-US" b="1" dirty="0" smtClean="0">
                <a:solidFill>
                  <a:srgbClr val="0070C0"/>
                </a:solidFill>
              </a:rPr>
              <a:t> 	         	          : </a:t>
            </a:r>
            <a:r>
              <a:rPr lang="en-US" b="1" dirty="0" err="1" smtClean="0">
                <a:solidFill>
                  <a:srgbClr val="0070C0"/>
                </a:solidFill>
              </a:rPr>
              <a:t>Rp</a:t>
            </a:r>
            <a:r>
              <a:rPr lang="en-US" b="1" dirty="0" smtClean="0">
                <a:solidFill>
                  <a:srgbClr val="0070C0"/>
                </a:solidFill>
              </a:rPr>
              <a:t> 120000	[</a:t>
            </a:r>
            <a:r>
              <a:rPr lang="en-US" b="1" dirty="0" err="1" smtClean="0">
                <a:solidFill>
                  <a:srgbClr val="0070C0"/>
                </a:solidFill>
              </a:rPr>
              <a:t>inputan</a:t>
            </a:r>
            <a:r>
              <a:rPr lang="en-US" b="1" dirty="0" smtClean="0">
                <a:solidFill>
                  <a:srgbClr val="0070C0"/>
                </a:solidFill>
              </a:rPr>
              <a:t>]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Usia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Bebek</a:t>
            </a:r>
            <a:r>
              <a:rPr lang="en-US" b="1" dirty="0" smtClean="0">
                <a:solidFill>
                  <a:srgbClr val="00B050"/>
                </a:solidFill>
              </a:rPr>
              <a:t>		          : 29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Diskon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yg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didapat</a:t>
            </a:r>
            <a:r>
              <a:rPr lang="en-US" b="1" dirty="0" smtClean="0">
                <a:solidFill>
                  <a:srgbClr val="00B050"/>
                </a:solidFill>
              </a:rPr>
              <a:t>	          : 0 %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Harga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Tiket</a:t>
            </a:r>
            <a:r>
              <a:rPr lang="en-US" b="1" dirty="0" smtClean="0">
                <a:solidFill>
                  <a:srgbClr val="00B050"/>
                </a:solidFill>
              </a:rPr>
              <a:t>  </a:t>
            </a:r>
            <a:r>
              <a:rPr lang="en-US" b="1" dirty="0" err="1" smtClean="0">
                <a:solidFill>
                  <a:srgbClr val="00B050"/>
                </a:solidFill>
              </a:rPr>
              <a:t>yg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harus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dibayar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bebek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tersebut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adalah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Rp</a:t>
            </a:r>
            <a:r>
              <a:rPr lang="en-US" b="1" dirty="0" smtClean="0">
                <a:solidFill>
                  <a:srgbClr val="00B050"/>
                </a:solidFill>
              </a:rPr>
              <a:t> 120000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28600"/>
            <a:ext cx="8458200" cy="6629400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diskon</a:t>
            </a:r>
            <a:r>
              <a:rPr lang="en-US" dirty="0" smtClean="0"/>
              <a:t> </a:t>
            </a:r>
            <a:r>
              <a:rPr lang="en-US" dirty="0" err="1" smtClean="0"/>
              <a:t>belanja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10%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smtClean="0"/>
              <a:t>total </a:t>
            </a:r>
            <a:r>
              <a:rPr lang="en-US" dirty="0" err="1" smtClean="0"/>
              <a:t>belanja</a:t>
            </a:r>
            <a:r>
              <a:rPr lang="en-US" dirty="0" smtClean="0"/>
              <a:t> </a:t>
            </a:r>
            <a:r>
              <a:rPr lang="en-US" dirty="0" err="1" smtClean="0"/>
              <a:t>bebek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Rp.150.000,-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bebek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diskon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5% </a:t>
            </a:r>
            <a:r>
              <a:rPr lang="en-US" dirty="0" err="1" smtClean="0"/>
              <a:t>untuk</a:t>
            </a:r>
            <a:r>
              <a:rPr lang="en-US" dirty="0" smtClean="0"/>
              <a:t> 50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(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no.transaksinya</a:t>
            </a:r>
            <a:r>
              <a:rPr lang="en-US" dirty="0" smtClean="0"/>
              <a:t>).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 </a:t>
            </a:r>
          </a:p>
          <a:p>
            <a:r>
              <a:rPr lang="en-US" dirty="0" smtClean="0"/>
              <a:t>Input data </a:t>
            </a:r>
            <a:r>
              <a:rPr lang="en-US" dirty="0" err="1" smtClean="0"/>
              <a:t>menggunakan</a:t>
            </a:r>
            <a:r>
              <a:rPr lang="en-US" dirty="0" smtClean="0"/>
              <a:t> keyboard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 ================================== 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Transaksi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Penjualan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Toko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Buku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“</a:t>
            </a:r>
            <a:r>
              <a:rPr lang="en-US" b="1" dirty="0" err="1" smtClean="0">
                <a:solidFill>
                  <a:srgbClr val="0070C0"/>
                </a:solidFill>
              </a:rPr>
              <a:t>Bebek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Katulistiwa</a:t>
            </a:r>
            <a:r>
              <a:rPr lang="en-US" b="1" dirty="0" smtClean="0">
                <a:solidFill>
                  <a:srgbClr val="0070C0"/>
                </a:solidFill>
              </a:rPr>
              <a:t>” 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Jl. </a:t>
            </a:r>
            <a:r>
              <a:rPr lang="en-US" b="1" dirty="0" err="1" smtClean="0">
                <a:solidFill>
                  <a:srgbClr val="0070C0"/>
                </a:solidFill>
              </a:rPr>
              <a:t>Bebek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no.15, Surabaya 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==================================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 </a:t>
            </a:r>
            <a:r>
              <a:rPr lang="en-US" b="1" dirty="0" err="1" smtClean="0">
                <a:solidFill>
                  <a:srgbClr val="0070C0"/>
                </a:solidFill>
              </a:rPr>
              <a:t>No.Transaksi</a:t>
            </a:r>
            <a:r>
              <a:rPr lang="en-US" b="1" dirty="0" smtClean="0">
                <a:solidFill>
                  <a:srgbClr val="0070C0"/>
                </a:solidFill>
              </a:rPr>
              <a:t> : 15 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Nama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Bebek</a:t>
            </a:r>
            <a:r>
              <a:rPr lang="en-US" b="1" dirty="0" smtClean="0">
                <a:solidFill>
                  <a:srgbClr val="0070C0"/>
                </a:solidFill>
              </a:rPr>
              <a:t> : </a:t>
            </a:r>
            <a:r>
              <a:rPr lang="en-US" b="1" dirty="0" err="1" smtClean="0">
                <a:solidFill>
                  <a:srgbClr val="0070C0"/>
                </a:solidFill>
              </a:rPr>
              <a:t>Unyil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Judul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Buku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dibeli</a:t>
            </a:r>
            <a:r>
              <a:rPr lang="en-US" b="1" dirty="0" smtClean="0">
                <a:solidFill>
                  <a:srgbClr val="0070C0"/>
                </a:solidFill>
              </a:rPr>
              <a:t> : </a:t>
            </a:r>
            <a:r>
              <a:rPr lang="en-US" b="1" dirty="0" err="1" smtClean="0">
                <a:solidFill>
                  <a:srgbClr val="0070C0"/>
                </a:solidFill>
              </a:rPr>
              <a:t>Belajar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Bahasa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Pemograman</a:t>
            </a:r>
            <a:r>
              <a:rPr lang="en-US" b="1" dirty="0" smtClean="0">
                <a:solidFill>
                  <a:srgbClr val="0070C0"/>
                </a:solidFill>
              </a:rPr>
              <a:t> Java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Jumlah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Buku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dibeli</a:t>
            </a:r>
            <a:r>
              <a:rPr lang="en-US" b="1" dirty="0" smtClean="0">
                <a:solidFill>
                  <a:srgbClr val="0070C0"/>
                </a:solidFill>
              </a:rPr>
              <a:t> : 4 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Harga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Buku</a:t>
            </a:r>
            <a:r>
              <a:rPr lang="en-US" b="1" dirty="0" smtClean="0">
                <a:solidFill>
                  <a:srgbClr val="0070C0"/>
                </a:solidFill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</a:rPr>
              <a:t>Rp</a:t>
            </a:r>
            <a:r>
              <a:rPr lang="en-US" b="1" dirty="0" smtClean="0">
                <a:solidFill>
                  <a:srgbClr val="0070C0"/>
                </a:solidFill>
              </a:rPr>
              <a:t>) : 45000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 </a:t>
            </a:r>
            <a:r>
              <a:rPr lang="en-US" dirty="0" err="1" smtClean="0"/>
              <a:t>diinputkan</a:t>
            </a:r>
            <a:r>
              <a:rPr lang="en-US" dirty="0" smtClean="0"/>
              <a:t> program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</a:t>
            </a:r>
            <a:r>
              <a:rPr lang="en-US" b="1" dirty="0" smtClean="0">
                <a:solidFill>
                  <a:srgbClr val="00B050"/>
                </a:solidFill>
              </a:rPr>
              <a:t>================================== 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err="1" smtClean="0">
                <a:solidFill>
                  <a:srgbClr val="00B050"/>
                </a:solidFill>
              </a:rPr>
              <a:t>Transaksi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Penjualan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err="1" smtClean="0">
                <a:solidFill>
                  <a:srgbClr val="00B050"/>
                </a:solidFill>
              </a:rPr>
              <a:t>Toko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Buku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“Bebel </a:t>
            </a:r>
            <a:r>
              <a:rPr lang="en-US" b="1" dirty="0" err="1" smtClean="0">
                <a:solidFill>
                  <a:srgbClr val="00B050"/>
                </a:solidFill>
              </a:rPr>
              <a:t>Katulistiwa</a:t>
            </a:r>
            <a:r>
              <a:rPr lang="en-US" b="1" dirty="0" smtClean="0">
                <a:solidFill>
                  <a:srgbClr val="00B050"/>
                </a:solidFill>
              </a:rPr>
              <a:t>” 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Jl. </a:t>
            </a:r>
            <a:r>
              <a:rPr lang="en-US" b="1" dirty="0" err="1" smtClean="0">
                <a:solidFill>
                  <a:srgbClr val="00B050"/>
                </a:solidFill>
              </a:rPr>
              <a:t>Bebek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no.15, Surabaya 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================================== 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err="1" smtClean="0">
                <a:solidFill>
                  <a:srgbClr val="00B050"/>
                </a:solidFill>
              </a:rPr>
              <a:t>No.Transaksi</a:t>
            </a:r>
            <a:r>
              <a:rPr lang="en-US" b="1" dirty="0" smtClean="0">
                <a:solidFill>
                  <a:srgbClr val="00B050"/>
                </a:solidFill>
              </a:rPr>
              <a:t> : 15 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err="1" smtClean="0">
                <a:solidFill>
                  <a:srgbClr val="00B050"/>
                </a:solidFill>
              </a:rPr>
              <a:t>Nama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Bebek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: </a:t>
            </a:r>
            <a:r>
              <a:rPr lang="en-US" b="1" dirty="0" err="1" smtClean="0">
                <a:solidFill>
                  <a:srgbClr val="00B050"/>
                </a:solidFill>
              </a:rPr>
              <a:t>Unyil</a:t>
            </a: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err="1" smtClean="0">
                <a:solidFill>
                  <a:srgbClr val="00B050"/>
                </a:solidFill>
              </a:rPr>
              <a:t>Harga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Sebelum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Diskon</a:t>
            </a:r>
            <a:r>
              <a:rPr lang="en-US" b="1" dirty="0" smtClean="0">
                <a:solidFill>
                  <a:srgbClr val="00B050"/>
                </a:solidFill>
              </a:rPr>
              <a:t> : Rp.180000,- 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err="1" smtClean="0">
                <a:solidFill>
                  <a:srgbClr val="00B050"/>
                </a:solidFill>
              </a:rPr>
              <a:t>Diskon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Belanja</a:t>
            </a:r>
            <a:r>
              <a:rPr lang="en-US" b="1" dirty="0" smtClean="0">
                <a:solidFill>
                  <a:srgbClr val="00B050"/>
                </a:solidFill>
              </a:rPr>
              <a:t> (10%) : Rp.18000,- 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err="1" smtClean="0">
                <a:solidFill>
                  <a:srgbClr val="00B050"/>
                </a:solidFill>
              </a:rPr>
              <a:t>Diskon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Transaksi</a:t>
            </a:r>
            <a:r>
              <a:rPr lang="en-US" b="1" dirty="0" smtClean="0">
                <a:solidFill>
                  <a:srgbClr val="00B050"/>
                </a:solidFill>
              </a:rPr>
              <a:t> (5%) : </a:t>
            </a:r>
            <a:r>
              <a:rPr lang="en-US" b="1" dirty="0" err="1" smtClean="0">
                <a:solidFill>
                  <a:srgbClr val="00B050"/>
                </a:solidFill>
              </a:rPr>
              <a:t>Rp</a:t>
            </a:r>
            <a:r>
              <a:rPr lang="en-US" b="1" dirty="0" smtClean="0">
                <a:solidFill>
                  <a:srgbClr val="00B050"/>
                </a:solidFill>
              </a:rPr>
              <a:t>. 9000,- 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Total Bayar : </a:t>
            </a:r>
            <a:r>
              <a:rPr lang="en-US" b="1" dirty="0" err="1" smtClean="0">
                <a:solidFill>
                  <a:srgbClr val="00B050"/>
                </a:solidFill>
              </a:rPr>
              <a:t>Rp</a:t>
            </a:r>
            <a:r>
              <a:rPr lang="en-US" b="1" dirty="0" smtClean="0">
                <a:solidFill>
                  <a:srgbClr val="00B050"/>
                </a:solidFill>
              </a:rPr>
              <a:t>. 153000,- 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Pendaftaran</a:t>
            </a:r>
            <a:r>
              <a:rPr lang="en-US" b="1" dirty="0" smtClean="0"/>
              <a:t> </a:t>
            </a:r>
            <a:r>
              <a:rPr lang="en-US" b="1" dirty="0" err="1" smtClean="0"/>
              <a:t>Anggota</a:t>
            </a:r>
            <a:r>
              <a:rPr lang="en-US" b="1" dirty="0" smtClean="0"/>
              <a:t> </a:t>
            </a:r>
            <a:r>
              <a:rPr lang="en-US" b="1" dirty="0" err="1" smtClean="0"/>
              <a:t>Koperasi</a:t>
            </a:r>
            <a:r>
              <a:rPr lang="en-US" b="1" dirty="0" smtClean="0"/>
              <a:t> </a:t>
            </a:r>
            <a:r>
              <a:rPr lang="en-US" b="1" dirty="0" err="1" smtClean="0"/>
              <a:t>Bebek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458200" cy="60960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Pilihan</a:t>
            </a:r>
            <a:r>
              <a:rPr lang="en-US" dirty="0" smtClean="0"/>
              <a:t> Menu :</a:t>
            </a:r>
          </a:p>
          <a:p>
            <a:pPr lvl="1"/>
            <a:r>
              <a:rPr lang="en-US" dirty="0" smtClean="0"/>
              <a:t>1. Input Data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Koperasi</a:t>
            </a:r>
            <a:r>
              <a:rPr lang="en-US" dirty="0" smtClean="0"/>
              <a:t> </a:t>
            </a:r>
            <a:r>
              <a:rPr lang="en-US" dirty="0" err="1" smtClean="0"/>
              <a:t>Bebek</a:t>
            </a:r>
            <a:endParaRPr lang="en-US" dirty="0" smtClean="0"/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Pengumuman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endParaRPr lang="en-US" dirty="0" smtClean="0"/>
          </a:p>
          <a:p>
            <a:pPr lvl="1"/>
            <a:r>
              <a:rPr lang="en-US" dirty="0" smtClean="0"/>
              <a:t>3. </a:t>
            </a:r>
            <a:r>
              <a:rPr lang="en-US" dirty="0" err="1" smtClean="0"/>
              <a:t>Keluar</a:t>
            </a:r>
            <a:r>
              <a:rPr lang="en-US" dirty="0" smtClean="0"/>
              <a:t>/Exit</a:t>
            </a:r>
          </a:p>
          <a:p>
            <a:pPr lvl="1">
              <a:buNone/>
            </a:pPr>
            <a:r>
              <a:rPr lang="en-US" dirty="0" err="1" smtClean="0"/>
              <a:t>Tampilan</a:t>
            </a:r>
            <a:r>
              <a:rPr lang="en-US" dirty="0" smtClean="0"/>
              <a:t> Program :</a:t>
            </a:r>
          </a:p>
          <a:p>
            <a:pPr marL="777240" lvl="1" indent="-457200"/>
            <a:r>
              <a:rPr lang="en-US" b="1" dirty="0" smtClean="0">
                <a:solidFill>
                  <a:srgbClr val="0070C0"/>
                </a:solidFill>
              </a:rPr>
              <a:t>1. Input Data </a:t>
            </a:r>
            <a:r>
              <a:rPr lang="en-US" b="1" dirty="0" err="1" smtClean="0">
                <a:solidFill>
                  <a:srgbClr val="0070C0"/>
                </a:solidFill>
              </a:rPr>
              <a:t>Anggota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Koperasi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Bebek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77240" lvl="1" indent="-45720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</a:p>
          <a:p>
            <a:pPr marL="777240" lvl="1" indent="-45720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Masukkan</a:t>
            </a:r>
            <a:r>
              <a:rPr lang="en-US" b="1" dirty="0" smtClean="0">
                <a:solidFill>
                  <a:srgbClr val="0070C0"/>
                </a:solidFill>
              </a:rPr>
              <a:t> No </a:t>
            </a:r>
            <a:r>
              <a:rPr lang="en-US" b="1" dirty="0" err="1" smtClean="0">
                <a:solidFill>
                  <a:srgbClr val="0070C0"/>
                </a:solidFill>
              </a:rPr>
              <a:t>Anggota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bebek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b="1" dirty="0" smtClean="0">
                <a:solidFill>
                  <a:srgbClr val="0070C0"/>
                </a:solidFill>
              </a:rPr>
              <a:t>34512</a:t>
            </a:r>
          </a:p>
          <a:p>
            <a:pPr marL="777240" lvl="1" indent="-45720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Masukkan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Nama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bebek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b="1" dirty="0" smtClean="0">
                <a:solidFill>
                  <a:srgbClr val="0070C0"/>
                </a:solidFill>
              </a:rPr>
              <a:t>Dion</a:t>
            </a:r>
          </a:p>
          <a:p>
            <a:pPr marL="777240" lvl="1" indent="-45720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Masukkan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Nama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Pemilik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bebek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Pak </a:t>
            </a:r>
            <a:r>
              <a:rPr lang="en-US" b="1" dirty="0" err="1" smtClean="0">
                <a:solidFill>
                  <a:srgbClr val="0070C0"/>
                </a:solidFill>
              </a:rPr>
              <a:t>Haji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Udin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77240" lvl="1" indent="-45720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Masukkan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Alamat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bebek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b="1" dirty="0" smtClean="0">
                <a:solidFill>
                  <a:srgbClr val="0070C0"/>
                </a:solidFill>
              </a:rPr>
              <a:t>Jl. </a:t>
            </a:r>
            <a:r>
              <a:rPr lang="en-US" b="1" dirty="0" err="1" smtClean="0">
                <a:solidFill>
                  <a:srgbClr val="0070C0"/>
                </a:solidFill>
              </a:rPr>
              <a:t>Kaliondo</a:t>
            </a:r>
            <a:r>
              <a:rPr lang="en-US" b="1" dirty="0" smtClean="0">
                <a:solidFill>
                  <a:srgbClr val="0070C0"/>
                </a:solidFill>
              </a:rPr>
              <a:t> no.10 Medan</a:t>
            </a:r>
          </a:p>
          <a:p>
            <a:pPr marL="777240" lvl="1" indent="-45720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Masukkan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Berat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Badan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bebek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b="1" dirty="0" smtClean="0">
                <a:solidFill>
                  <a:srgbClr val="0070C0"/>
                </a:solidFill>
              </a:rPr>
              <a:t>20</a:t>
            </a:r>
          </a:p>
          <a:p>
            <a:pPr marL="777240" lvl="1" indent="-45720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Masukkan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Jenis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Makanan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bebek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b="1" dirty="0" err="1" smtClean="0">
                <a:solidFill>
                  <a:srgbClr val="0070C0"/>
                </a:solidFill>
              </a:rPr>
              <a:t>Bubur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Ayam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77240" lvl="1" indent="-45720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777240" lvl="1" indent="-457200"/>
            <a:r>
              <a:rPr lang="en-US" b="1" dirty="0" smtClean="0">
                <a:solidFill>
                  <a:srgbClr val="00B050"/>
                </a:solidFill>
              </a:rPr>
              <a:t>2. </a:t>
            </a:r>
            <a:r>
              <a:rPr lang="en-US" b="1" dirty="0" err="1" smtClean="0">
                <a:solidFill>
                  <a:srgbClr val="00B050"/>
                </a:solidFill>
              </a:rPr>
              <a:t>Pengumuman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Hasil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Seleksi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777240" lvl="1" indent="-45720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No </a:t>
            </a:r>
            <a:r>
              <a:rPr lang="en-US" b="1" dirty="0" err="1" smtClean="0">
                <a:solidFill>
                  <a:srgbClr val="00B050"/>
                </a:solidFill>
              </a:rPr>
              <a:t>anggota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Bebek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: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34512</a:t>
            </a:r>
          </a:p>
          <a:p>
            <a:pPr marL="777240" lvl="1" indent="-45720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err="1" smtClean="0">
                <a:solidFill>
                  <a:srgbClr val="00B050"/>
                </a:solidFill>
              </a:rPr>
              <a:t>Nama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Bebek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: </a:t>
            </a:r>
            <a:r>
              <a:rPr lang="en-US" b="1" dirty="0" smtClean="0">
                <a:solidFill>
                  <a:srgbClr val="00B050"/>
                </a:solidFill>
              </a:rPr>
              <a:t>Dion</a:t>
            </a:r>
          </a:p>
          <a:p>
            <a:pPr marL="777240" lvl="1" indent="-45720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err="1" smtClean="0">
                <a:solidFill>
                  <a:srgbClr val="00B050"/>
                </a:solidFill>
              </a:rPr>
              <a:t>Berat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Badan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bebek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20 kg</a:t>
            </a:r>
          </a:p>
          <a:p>
            <a:pPr marL="777240" lvl="1" indent="-45720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err="1" smtClean="0">
                <a:solidFill>
                  <a:srgbClr val="00B050"/>
                </a:solidFill>
              </a:rPr>
              <a:t>Jenis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Makanan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bebek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: </a:t>
            </a:r>
            <a:r>
              <a:rPr lang="en-US" b="1" dirty="0" err="1" smtClean="0">
                <a:solidFill>
                  <a:srgbClr val="00B050"/>
                </a:solidFill>
              </a:rPr>
              <a:t>Bubur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Ayam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777240" lvl="1" indent="-45720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err="1" smtClean="0">
                <a:solidFill>
                  <a:srgbClr val="00B050"/>
                </a:solidFill>
              </a:rPr>
              <a:t>Dinyatakan</a:t>
            </a:r>
            <a:r>
              <a:rPr lang="en-US" b="1" dirty="0" smtClean="0">
                <a:solidFill>
                  <a:srgbClr val="00B050"/>
                </a:solidFill>
              </a:rPr>
              <a:t> Lulus </a:t>
            </a:r>
            <a:r>
              <a:rPr lang="en-US" b="1" dirty="0" err="1" smtClean="0">
                <a:solidFill>
                  <a:srgbClr val="00B050"/>
                </a:solidFill>
              </a:rPr>
              <a:t>Seleksi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dan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dapat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menjadi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Anggota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Koperasi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777240" lvl="1" indent="-45720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Syarat</a:t>
            </a:r>
            <a:r>
              <a:rPr lang="en-US" b="1" dirty="0" smtClean="0"/>
              <a:t> Lulus </a:t>
            </a:r>
            <a:r>
              <a:rPr lang="en-US" b="1" dirty="0" err="1" smtClean="0"/>
              <a:t>Seleksi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b="1" dirty="0" err="1" smtClean="0"/>
              <a:t>Anggota</a:t>
            </a:r>
            <a:r>
              <a:rPr lang="en-US" b="1" dirty="0" smtClean="0"/>
              <a:t> </a:t>
            </a:r>
            <a:r>
              <a:rPr lang="en-US" b="1" dirty="0" err="1" smtClean="0"/>
              <a:t>Koperasi</a:t>
            </a:r>
            <a:r>
              <a:rPr lang="en-US" b="1" dirty="0" smtClean="0"/>
              <a:t> </a:t>
            </a:r>
            <a:r>
              <a:rPr lang="en-US" b="1" dirty="0" err="1" smtClean="0"/>
              <a:t>Bebek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bebek</a:t>
            </a:r>
            <a:r>
              <a:rPr lang="en-US" dirty="0" smtClean="0"/>
              <a:t> 0-10 kg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ikan</a:t>
            </a:r>
            <a:r>
              <a:rPr lang="en-US" dirty="0" smtClean="0"/>
              <a:t> tuna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bebek</a:t>
            </a:r>
            <a:r>
              <a:rPr lang="en-US" dirty="0" smtClean="0"/>
              <a:t> 11-20 kg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bubur</a:t>
            </a:r>
            <a:r>
              <a:rPr lang="en-US" dirty="0" smtClean="0"/>
              <a:t> </a:t>
            </a:r>
            <a:r>
              <a:rPr lang="en-US" dirty="0" err="1" smtClean="0"/>
              <a:t>ayam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bebek</a:t>
            </a:r>
            <a:r>
              <a:rPr lang="en-US" dirty="0" smtClean="0"/>
              <a:t> 21-30 kg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nasi</a:t>
            </a:r>
            <a:r>
              <a:rPr lang="en-US" dirty="0" smtClean="0"/>
              <a:t> </a:t>
            </a:r>
            <a:r>
              <a:rPr lang="en-US" dirty="0" err="1" smtClean="0"/>
              <a:t>uduk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EKSPRESI KONDISI </a:t>
            </a:r>
            <a:r>
              <a:rPr lang="en-US" dirty="0" err="1" smtClean="0"/>
              <a:t>dan</a:t>
            </a:r>
            <a:r>
              <a:rPr lang="en-US" dirty="0" smtClean="0"/>
              <a:t> PERNYATAAN BERKONDISI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i="1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yang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TRUE </a:t>
            </a:r>
            <a:r>
              <a:rPr lang="en-US" dirty="0" err="1" smtClean="0"/>
              <a:t>dan</a:t>
            </a:r>
            <a:r>
              <a:rPr lang="en-US" dirty="0" smtClean="0"/>
              <a:t> FALSE.</a:t>
            </a:r>
          </a:p>
          <a:p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berkondisi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dirty="0" smtClean="0"/>
              <a:t>if.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PEMBANDING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981200"/>
          <a:ext cx="6096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Makna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Contoh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==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Kesamaan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A==B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!=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Ketidaksamaan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A!= B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&gt;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Lebih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dari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A&gt;B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&lt;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Kurang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dari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A&lt;B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&gt;=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Lebih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dari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atau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sama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dengan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A&gt;=B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&lt;=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Kurang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dari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atau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sama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dengan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A&lt;=B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 OperatorRelational.java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OperatorRelational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a=1;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b=2;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(a + “ == ” + b + “: ” + (a==b));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 smtClean="0"/>
              <a:t>System.out.println</a:t>
            </a:r>
            <a:r>
              <a:rPr lang="en-US" dirty="0" smtClean="0"/>
              <a:t>(a + “ != ” + b + “: ” + (a!=b));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 smtClean="0"/>
              <a:t>System.out.println</a:t>
            </a:r>
            <a:r>
              <a:rPr lang="en-US" dirty="0" smtClean="0"/>
              <a:t>(a + “ &lt; ” + b + “: ” + (a&lt;b));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 smtClean="0"/>
              <a:t>System.out.println</a:t>
            </a:r>
            <a:r>
              <a:rPr lang="en-US" dirty="0" smtClean="0"/>
              <a:t>(a + “ &lt;= ” + b + “: ” + (a&lt;=b));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 smtClean="0"/>
              <a:t>System.out.println</a:t>
            </a:r>
            <a:r>
              <a:rPr lang="en-US" dirty="0" smtClean="0"/>
              <a:t>(a + “ &gt; ” + b + “: ” + (a&gt;b));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 smtClean="0"/>
              <a:t>System.out.println</a:t>
            </a:r>
            <a:r>
              <a:rPr lang="en-US" dirty="0" smtClean="0"/>
              <a:t>(a + “ &gt;= ” + b + “: ” + (a&gt;=b));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828800"/>
          </a:xfrm>
        </p:spPr>
        <p:txBody>
          <a:bodyPr/>
          <a:lstStyle/>
          <a:p>
            <a:r>
              <a:rPr lang="en-US" b="1" dirty="0" smtClean="0"/>
              <a:t>Operator </a:t>
            </a:r>
            <a:r>
              <a:rPr lang="en-US" b="1" dirty="0" err="1" smtClean="0"/>
              <a:t>Logika</a:t>
            </a:r>
            <a:r>
              <a:rPr lang="en-US" b="1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(</a:t>
            </a:r>
            <a:r>
              <a:rPr lang="en-US" i="1" dirty="0" err="1" smtClean="0"/>
              <a:t>boolean</a:t>
            </a:r>
            <a:r>
              <a:rPr lang="en-US" dirty="0" smtClean="0"/>
              <a:t>),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menyediakan</a:t>
            </a:r>
            <a:r>
              <a:rPr lang="en-US" dirty="0" smtClean="0"/>
              <a:t> 3 </a:t>
            </a:r>
            <a:r>
              <a:rPr lang="en-US" dirty="0" err="1" smtClean="0"/>
              <a:t>buah</a:t>
            </a:r>
            <a:r>
              <a:rPr lang="en-US" dirty="0" smtClean="0"/>
              <a:t> operator </a:t>
            </a:r>
            <a:r>
              <a:rPr lang="en-US" dirty="0" err="1" smtClean="0"/>
              <a:t>logika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505200"/>
          <a:ext cx="6096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0922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Makna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Contoh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&amp;&amp;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($a == $b) &amp;&amp; ($c != $d)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||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Atau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($a == $b</a:t>
                      </a:r>
                      <a:r>
                        <a:rPr lang="en-US" sz="2000" smtClean="0"/>
                        <a:t>) || </a:t>
                      </a:r>
                      <a:r>
                        <a:rPr lang="en-US" sz="2000" dirty="0" smtClean="0"/>
                        <a:t>($a == $c)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!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Bukan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! ($a == $b)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Blok </a:t>
            </a:r>
            <a:r>
              <a:rPr lang="en-US" dirty="0" err="1" smtClean="0"/>
              <a:t>Pernyataan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Blok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sekelompok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</a:t>
            </a:r>
            <a:r>
              <a:rPr lang="en-US" dirty="0" err="1" smtClean="0"/>
              <a:t>kurawal</a:t>
            </a:r>
            <a:r>
              <a:rPr lang="en-US" dirty="0" smtClean="0"/>
              <a:t> ( { } )</a:t>
            </a:r>
          </a:p>
          <a:p>
            <a:r>
              <a:rPr lang="en-US" dirty="0" err="1" smtClean="0"/>
              <a:t>Bentuk</a:t>
            </a:r>
            <a:r>
              <a:rPr lang="en-US" dirty="0" smtClean="0"/>
              <a:t> Blok </a:t>
            </a:r>
            <a:r>
              <a:rPr lang="en-US" dirty="0" err="1" smtClean="0"/>
              <a:t>Pernyataan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</a:t>
            </a:r>
            <a:r>
              <a:rPr lang="en-US" b="1" i="1" dirty="0" smtClean="0">
                <a:solidFill>
                  <a:srgbClr val="0070C0"/>
                </a:solidFill>
              </a:rPr>
              <a:t>pernyataan_1;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		pernyataan_2;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		…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		</a:t>
            </a:r>
            <a:r>
              <a:rPr lang="en-US" b="1" i="1" dirty="0" err="1" smtClean="0">
                <a:solidFill>
                  <a:srgbClr val="0070C0"/>
                </a:solidFill>
              </a:rPr>
              <a:t>pernyataan_n</a:t>
            </a:r>
            <a:r>
              <a:rPr lang="en-US" b="1" i="1" dirty="0" smtClean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}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: BlokPernyataan.java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BlokPernyataan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Contoh</a:t>
            </a:r>
            <a:r>
              <a:rPr lang="en-US" dirty="0" smtClean="0"/>
              <a:t> Blok </a:t>
            </a:r>
            <a:r>
              <a:rPr lang="en-US" dirty="0" err="1" smtClean="0"/>
              <a:t>Pernyataan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x=10;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Sebelum</a:t>
            </a:r>
            <a:r>
              <a:rPr lang="en-US" dirty="0" smtClean="0"/>
              <a:t> Blok </a:t>
            </a:r>
            <a:r>
              <a:rPr lang="en-US" dirty="0" err="1" smtClean="0"/>
              <a:t>Pernyataan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 smtClean="0"/>
              <a:t>System.out.println</a:t>
            </a:r>
            <a:r>
              <a:rPr lang="en-US" dirty="0" smtClean="0"/>
              <a:t>(“x = ” + x);</a:t>
            </a:r>
          </a:p>
          <a:p>
            <a:pPr>
              <a:buNone/>
            </a:pPr>
            <a:r>
              <a:rPr lang="en-US" dirty="0" smtClean="0"/>
              <a:t>		{ // </a:t>
            </a:r>
            <a:r>
              <a:rPr lang="en-US" dirty="0" err="1" smtClean="0"/>
              <a:t>Awal</a:t>
            </a:r>
            <a:r>
              <a:rPr lang="en-US" dirty="0" smtClean="0"/>
              <a:t> Blok </a:t>
            </a:r>
            <a:r>
              <a:rPr lang="en-US" dirty="0" err="1" smtClean="0"/>
              <a:t>Pernyataan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y=20; //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x = </a:t>
            </a:r>
            <a:r>
              <a:rPr lang="en-US" dirty="0" err="1" smtClean="0"/>
              <a:t>x+y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 	</a:t>
            </a:r>
            <a:r>
              <a:rPr lang="en-US" dirty="0" err="1" smtClean="0"/>
              <a:t>System.out.println</a:t>
            </a:r>
            <a:r>
              <a:rPr lang="en-US" dirty="0" smtClean="0"/>
              <a:t>(“Di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		 	 </a:t>
            </a:r>
            <a:r>
              <a:rPr lang="en-US" dirty="0" err="1" smtClean="0"/>
              <a:t>System.out.println</a:t>
            </a:r>
            <a:r>
              <a:rPr lang="en-US" dirty="0" smtClean="0"/>
              <a:t>(“x = ” + x);</a:t>
            </a:r>
          </a:p>
          <a:p>
            <a:pPr>
              <a:buNone/>
            </a:pPr>
            <a:r>
              <a:rPr lang="en-US" dirty="0" smtClean="0"/>
              <a:t>			 </a:t>
            </a:r>
            <a:r>
              <a:rPr lang="en-US" dirty="0" err="1" smtClean="0"/>
              <a:t>System.out.println</a:t>
            </a:r>
            <a:r>
              <a:rPr lang="en-US" dirty="0" smtClean="0"/>
              <a:t>(“y = ” + y);</a:t>
            </a:r>
          </a:p>
          <a:p>
            <a:pPr>
              <a:buNone/>
            </a:pPr>
            <a:r>
              <a:rPr lang="en-US" dirty="0" smtClean="0"/>
              <a:t>		} //</a:t>
            </a:r>
            <a:r>
              <a:rPr lang="en-US" dirty="0" err="1" smtClean="0"/>
              <a:t>Akhir</a:t>
            </a:r>
            <a:r>
              <a:rPr lang="en-US" dirty="0" smtClean="0"/>
              <a:t> Blok </a:t>
            </a:r>
            <a:r>
              <a:rPr lang="en-US" dirty="0" err="1" smtClean="0"/>
              <a:t>Pernyataan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 smtClean="0"/>
              <a:t>System.out.println</a:t>
            </a:r>
            <a:r>
              <a:rPr lang="en-US" dirty="0" smtClean="0"/>
              <a:t>(“x = ” + x);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 smtClean="0"/>
              <a:t>System.out.println</a:t>
            </a:r>
            <a:r>
              <a:rPr lang="en-US" dirty="0" smtClean="0"/>
              <a:t>(“y = ” + y);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Pernyataan</a:t>
            </a:r>
            <a:r>
              <a:rPr lang="en-US" dirty="0" smtClean="0"/>
              <a:t>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if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if (</a:t>
            </a:r>
            <a:r>
              <a:rPr lang="en-US" b="1" dirty="0" err="1" smtClean="0">
                <a:solidFill>
                  <a:srgbClr val="0070C0"/>
                </a:solidFill>
              </a:rPr>
              <a:t>kondisi</a:t>
            </a:r>
            <a:r>
              <a:rPr lang="en-US" b="1" dirty="0" smtClean="0">
                <a:solidFill>
                  <a:srgbClr val="0070C0"/>
                </a:solidFill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//</a:t>
            </a:r>
            <a:r>
              <a:rPr lang="en-US" b="1" dirty="0" err="1" smtClean="0">
                <a:solidFill>
                  <a:srgbClr val="0070C0"/>
                </a:solidFill>
              </a:rPr>
              <a:t>blok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pernyataan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dijalankan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//</a:t>
            </a:r>
            <a:r>
              <a:rPr lang="en-US" b="1" dirty="0" err="1" smtClean="0">
                <a:solidFill>
                  <a:srgbClr val="0070C0"/>
                </a:solidFill>
              </a:rPr>
              <a:t>kalau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kondisi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bernilai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benar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} 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 IfSederhana.java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915400" cy="4572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IfSederhana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 Total </a:t>
            </a:r>
            <a:r>
              <a:rPr lang="en-US" dirty="0" err="1" smtClean="0"/>
              <a:t>Belanja</a:t>
            </a:r>
            <a:r>
              <a:rPr lang="en-US" dirty="0" smtClean="0"/>
              <a:t> : ”);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totalBelanja</a:t>
            </a:r>
            <a:r>
              <a:rPr lang="en-US" dirty="0" smtClean="0"/>
              <a:t>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diskon</a:t>
            </a:r>
            <a:r>
              <a:rPr lang="en-US" dirty="0" smtClean="0"/>
              <a:t>=0;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if (</a:t>
            </a:r>
            <a:r>
              <a:rPr lang="en-US" b="1" dirty="0" err="1" smtClean="0">
                <a:solidFill>
                  <a:srgbClr val="0070C0"/>
                </a:solidFill>
              </a:rPr>
              <a:t>totalBelanja</a:t>
            </a:r>
            <a:r>
              <a:rPr lang="en-US" b="1" dirty="0" smtClean="0">
                <a:solidFill>
                  <a:srgbClr val="0070C0"/>
                </a:solidFill>
              </a:rPr>
              <a:t> &gt;= 100000)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</a:t>
            </a:r>
            <a:r>
              <a:rPr lang="en-US" b="1" dirty="0" err="1" smtClean="0">
                <a:solidFill>
                  <a:srgbClr val="0070C0"/>
                </a:solidFill>
              </a:rPr>
              <a:t>diskon</a:t>
            </a:r>
            <a:r>
              <a:rPr lang="en-US" b="1" dirty="0" smtClean="0">
                <a:solidFill>
                  <a:srgbClr val="0070C0"/>
                </a:solidFill>
              </a:rPr>
              <a:t> = </a:t>
            </a:r>
            <a:r>
              <a:rPr lang="en-US" b="1" dirty="0" err="1" smtClean="0">
                <a:solidFill>
                  <a:srgbClr val="0070C0"/>
                </a:solidFill>
              </a:rPr>
              <a:t>totalBelanja</a:t>
            </a:r>
            <a:r>
              <a:rPr lang="en-US" b="1" dirty="0" smtClean="0">
                <a:solidFill>
                  <a:srgbClr val="0070C0"/>
                </a:solidFill>
              </a:rPr>
              <a:t>/10;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Diskon</a:t>
            </a:r>
            <a:r>
              <a:rPr lang="en-US" dirty="0" smtClean="0"/>
              <a:t> = ” + </a:t>
            </a:r>
            <a:r>
              <a:rPr lang="en-US" dirty="0" err="1" smtClean="0"/>
              <a:t>diskon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321</TotalTime>
  <Words>431</Words>
  <Application>Microsoft Office PowerPoint</Application>
  <PresentationFormat>On-screen Show (4:3)</PresentationFormat>
  <Paragraphs>254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BAHASA PEMROGRAMAN</vt:lpstr>
      <vt:lpstr>EKSPRESI KONDISI dan PERNYATAAN BERKONDISI</vt:lpstr>
      <vt:lpstr>OPERATOR PEMBANDING</vt:lpstr>
      <vt:lpstr>Contoh : OperatorRelational.java</vt:lpstr>
      <vt:lpstr>Operator Logika</vt:lpstr>
      <vt:lpstr>Blok Pernyataan</vt:lpstr>
      <vt:lpstr>Contoh : BlokPernyataan.java</vt:lpstr>
      <vt:lpstr>Pernyataan If</vt:lpstr>
      <vt:lpstr>Contoh : IfSederhana.java</vt:lpstr>
      <vt:lpstr>Pernyataan if-else</vt:lpstr>
      <vt:lpstr>Contoh : IfElse.java</vt:lpstr>
      <vt:lpstr>Pernyataan If Bersarang</vt:lpstr>
      <vt:lpstr>Pernyataan Switch</vt:lpstr>
      <vt:lpstr>Contoh : PernyataanSwitch.java</vt:lpstr>
      <vt:lpstr>Tiket Kereta Api Untuk Para Bebek</vt:lpstr>
      <vt:lpstr>Slide 16</vt:lpstr>
      <vt:lpstr>Pendaftaran Anggota Koperasi Bebek</vt:lpstr>
      <vt:lpstr>Syarat Lulus Seleksi  Anggota Koperasi Bebek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BAHASA PEMROGRAMAN</dc:title>
  <dc:creator>user</dc:creator>
  <cp:lastModifiedBy>user</cp:lastModifiedBy>
  <cp:revision>28</cp:revision>
  <dcterms:created xsi:type="dcterms:W3CDTF">2012-08-22T23:07:28Z</dcterms:created>
  <dcterms:modified xsi:type="dcterms:W3CDTF">2013-07-01T07:41:36Z</dcterms:modified>
</cp:coreProperties>
</file>