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7996-EBBC-49CD-8D76-56390263C3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DD4E829-4A19-46EB-8335-49029E14A1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7996-EBBC-49CD-8D76-56390263C3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E829-4A19-46EB-8335-49029E14A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7996-EBBC-49CD-8D76-56390263C3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E829-4A19-46EB-8335-49029E14A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7996-EBBC-49CD-8D76-56390263C3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E829-4A19-46EB-8335-49029E14A1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7996-EBBC-49CD-8D76-56390263C3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DD4E829-4A19-46EB-8335-49029E14A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7996-EBBC-49CD-8D76-56390263C3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E829-4A19-46EB-8335-49029E14A1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7996-EBBC-49CD-8D76-56390263C3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E829-4A19-46EB-8335-49029E14A1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7996-EBBC-49CD-8D76-56390263C3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E829-4A19-46EB-8335-49029E14A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7996-EBBC-49CD-8D76-56390263C3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E829-4A19-46EB-8335-49029E14A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7996-EBBC-49CD-8D76-56390263C3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4E829-4A19-46EB-8335-49029E14A1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7996-EBBC-49CD-8D76-56390263C3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DD4E829-4A19-46EB-8335-49029E14A1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5437996-EBBC-49CD-8D76-56390263C309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DD4E829-4A19-46EB-8335-49029E14A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- PERTEMUAN 4 -</a:t>
            </a:r>
          </a:p>
          <a:p>
            <a:r>
              <a:rPr lang="en-US" b="1" dirty="0" smtClean="0"/>
              <a:t>PERULANGAN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BAHASA PEMROGRAMAN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Pernyataan</a:t>
            </a:r>
            <a:r>
              <a:rPr lang="en-US" dirty="0" smtClean="0"/>
              <a:t>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Pernyataan</a:t>
            </a:r>
            <a:r>
              <a:rPr lang="en-US" dirty="0" smtClean="0"/>
              <a:t> Continue </a:t>
            </a:r>
            <a:r>
              <a:rPr lang="en-US" dirty="0" err="1" smtClean="0"/>
              <a:t>dimaksudkan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mengarahkan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for, while, do..while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dievaluasi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: EfekContinue.java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EfekContinue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=0;		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	while (</a:t>
            </a:r>
            <a:r>
              <a:rPr lang="en-US" b="1" dirty="0" err="1" smtClean="0">
                <a:solidFill>
                  <a:srgbClr val="0070C0"/>
                </a:solidFill>
              </a:rPr>
              <a:t>i</a:t>
            </a:r>
            <a:r>
              <a:rPr lang="en-US" b="1" dirty="0" smtClean="0">
                <a:solidFill>
                  <a:srgbClr val="0070C0"/>
                </a:solidFill>
              </a:rPr>
              <a:t>&lt;5) {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		if (</a:t>
            </a:r>
            <a:r>
              <a:rPr lang="en-US" b="1" dirty="0" err="1" smtClean="0">
                <a:solidFill>
                  <a:srgbClr val="0070C0"/>
                </a:solidFill>
              </a:rPr>
              <a:t>i</a:t>
            </a:r>
            <a:r>
              <a:rPr lang="en-US" b="1" dirty="0" smtClean="0">
                <a:solidFill>
                  <a:srgbClr val="0070C0"/>
                </a:solidFill>
              </a:rPr>
              <a:t>==3) {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			</a:t>
            </a:r>
            <a:r>
              <a:rPr lang="en-US" b="1" dirty="0" err="1" smtClean="0">
                <a:solidFill>
                  <a:srgbClr val="0070C0"/>
                </a:solidFill>
              </a:rPr>
              <a:t>i</a:t>
            </a:r>
            <a:r>
              <a:rPr lang="en-US" b="1" dirty="0" smtClean="0">
                <a:solidFill>
                  <a:srgbClr val="0070C0"/>
                </a:solidFill>
              </a:rPr>
              <a:t>++;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			continue;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		}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		</a:t>
            </a:r>
            <a:r>
              <a:rPr lang="en-US" b="1" dirty="0" err="1" smtClean="0">
                <a:solidFill>
                  <a:srgbClr val="0070C0"/>
                </a:solidFill>
              </a:rPr>
              <a:t>System.out.println</a:t>
            </a:r>
            <a:r>
              <a:rPr lang="en-US" b="1" dirty="0" smtClean="0">
                <a:solidFill>
                  <a:srgbClr val="0070C0"/>
                </a:solidFill>
              </a:rPr>
              <a:t>(</a:t>
            </a:r>
            <a:r>
              <a:rPr lang="en-US" b="1" dirty="0" err="1" smtClean="0">
                <a:solidFill>
                  <a:srgbClr val="0070C0"/>
                </a:solidFill>
              </a:rPr>
              <a:t>i</a:t>
            </a:r>
            <a:r>
              <a:rPr lang="en-US" b="1" dirty="0" smtClean="0">
                <a:solidFill>
                  <a:srgbClr val="0070C0"/>
                </a:solidFill>
              </a:rPr>
              <a:t>);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		</a:t>
            </a:r>
            <a:r>
              <a:rPr lang="en-US" b="1" dirty="0" err="1" smtClean="0">
                <a:solidFill>
                  <a:srgbClr val="0070C0"/>
                </a:solidFill>
              </a:rPr>
              <a:t>i</a:t>
            </a:r>
            <a:r>
              <a:rPr lang="en-US" b="1" dirty="0" smtClean="0">
                <a:solidFill>
                  <a:srgbClr val="0070C0"/>
                </a:solidFill>
              </a:rPr>
              <a:t>++;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	}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8125" t="17000" r="13750" b="40000"/>
          <a:stretch>
            <a:fillRect/>
          </a:stretch>
        </p:blipFill>
        <p:spPr bwMode="auto">
          <a:xfrm>
            <a:off x="381000" y="228600"/>
            <a:ext cx="8305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914400" y="3809999"/>
            <a:ext cx="289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err="1" smtClean="0"/>
              <a:t>Masukkan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: 5</a:t>
            </a:r>
          </a:p>
          <a:p>
            <a:pPr>
              <a:buNone/>
            </a:pPr>
            <a:r>
              <a:rPr lang="en-US" dirty="0" smtClean="0"/>
              <a:t>1</a:t>
            </a:r>
          </a:p>
          <a:p>
            <a:pPr>
              <a:buNone/>
            </a:pPr>
            <a:r>
              <a:rPr lang="en-US" dirty="0" smtClean="0"/>
              <a:t>22</a:t>
            </a:r>
          </a:p>
          <a:p>
            <a:pPr>
              <a:buNone/>
            </a:pPr>
            <a:r>
              <a:rPr lang="en-US" dirty="0" smtClean="0"/>
              <a:t>333</a:t>
            </a:r>
          </a:p>
          <a:p>
            <a:pPr>
              <a:buNone/>
            </a:pPr>
            <a:r>
              <a:rPr lang="en-US" dirty="0" smtClean="0"/>
              <a:t>4444</a:t>
            </a:r>
          </a:p>
          <a:p>
            <a:pPr>
              <a:buNone/>
            </a:pPr>
            <a:r>
              <a:rPr lang="en-US" dirty="0" smtClean="0"/>
              <a:t>55555</a:t>
            </a:r>
          </a:p>
        </p:txBody>
      </p:sp>
      <p:sp>
        <p:nvSpPr>
          <p:cNvPr id="4" name="Rectangle 3"/>
          <p:cNvSpPr/>
          <p:nvPr/>
        </p:nvSpPr>
        <p:spPr>
          <a:xfrm>
            <a:off x="4876800" y="2209800"/>
            <a:ext cx="289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err="1" smtClean="0"/>
              <a:t>Masukkan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: 3</a:t>
            </a:r>
          </a:p>
          <a:p>
            <a:pPr>
              <a:buNone/>
            </a:pPr>
            <a:r>
              <a:rPr lang="en-US" dirty="0" smtClean="0"/>
              <a:t>***</a:t>
            </a:r>
          </a:p>
          <a:p>
            <a:pPr>
              <a:buNone/>
            </a:pPr>
            <a:r>
              <a:rPr lang="en-US" dirty="0" smtClean="0"/>
              <a:t>**</a:t>
            </a:r>
          </a:p>
          <a:p>
            <a:pPr>
              <a:buNone/>
            </a:pPr>
            <a:r>
              <a:rPr lang="en-US" dirty="0" smtClean="0"/>
              <a:t>*</a:t>
            </a:r>
          </a:p>
        </p:txBody>
      </p:sp>
      <p:sp>
        <p:nvSpPr>
          <p:cNvPr id="5" name="Rectangle 4"/>
          <p:cNvSpPr/>
          <p:nvPr/>
        </p:nvSpPr>
        <p:spPr>
          <a:xfrm>
            <a:off x="4800600" y="3808274"/>
            <a:ext cx="289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err="1" smtClean="0"/>
              <a:t>Masukkan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: 5</a:t>
            </a:r>
          </a:p>
          <a:p>
            <a:r>
              <a:rPr lang="en-US" dirty="0" smtClean="0"/>
              <a:t>55555</a:t>
            </a:r>
          </a:p>
          <a:p>
            <a:r>
              <a:rPr lang="en-US" dirty="0" smtClean="0"/>
              <a:t>4444</a:t>
            </a:r>
          </a:p>
          <a:p>
            <a:r>
              <a:rPr lang="en-US" dirty="0" smtClean="0"/>
              <a:t>333</a:t>
            </a:r>
          </a:p>
          <a:p>
            <a:r>
              <a:rPr lang="en-US" dirty="0" smtClean="0"/>
              <a:t>22</a:t>
            </a:r>
          </a:p>
          <a:p>
            <a:pPr>
              <a:buNone/>
            </a:pPr>
            <a:r>
              <a:rPr lang="en-US" dirty="0" smtClean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Bunga</a:t>
            </a:r>
            <a:r>
              <a:rPr lang="en-US" dirty="0" smtClean="0"/>
              <a:t> Bank </a:t>
            </a:r>
            <a:r>
              <a:rPr lang="en-US" dirty="0" err="1" smtClean="0"/>
              <a:t>Bebek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Seekor</a:t>
            </a:r>
            <a:r>
              <a:rPr lang="en-US" dirty="0" smtClean="0"/>
              <a:t> </a:t>
            </a:r>
            <a:r>
              <a:rPr lang="en-US" dirty="0" err="1" smtClean="0"/>
              <a:t>bebek</a:t>
            </a:r>
            <a:r>
              <a:rPr lang="en-US" dirty="0" smtClean="0"/>
              <a:t> </a:t>
            </a:r>
            <a:r>
              <a:rPr lang="en-US" dirty="0" err="1" smtClean="0"/>
              <a:t>menginvestasikan</a:t>
            </a:r>
            <a:r>
              <a:rPr lang="en-US" dirty="0" smtClean="0"/>
              <a:t> </a:t>
            </a:r>
            <a:r>
              <a:rPr lang="en-US" dirty="0" err="1" smtClean="0"/>
              <a:t>Rp</a:t>
            </a:r>
            <a:r>
              <a:rPr lang="en-US" dirty="0" smtClean="0"/>
              <a:t> 1000 </a:t>
            </a:r>
            <a:r>
              <a:rPr lang="en-US" dirty="0" err="1" smtClean="0"/>
              <a:t>kepada</a:t>
            </a:r>
            <a:r>
              <a:rPr lang="en-US" dirty="0" smtClean="0"/>
              <a:t> Pak </a:t>
            </a:r>
            <a:r>
              <a:rPr lang="en-US" dirty="0" err="1" smtClean="0"/>
              <a:t>Umar</a:t>
            </a:r>
            <a:r>
              <a:rPr lang="en-US" dirty="0" smtClean="0"/>
              <a:t>, </a:t>
            </a:r>
            <a:r>
              <a:rPr lang="en-US" dirty="0" err="1" smtClean="0"/>
              <a:t>majikan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bebek</a:t>
            </a:r>
            <a:r>
              <a:rPr lang="en-US" dirty="0" smtClean="0"/>
              <a:t> </a:t>
            </a:r>
            <a:r>
              <a:rPr lang="en-US" dirty="0" err="1" smtClean="0"/>
              <a:t>tsb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. Pak </a:t>
            </a:r>
            <a:r>
              <a:rPr lang="en-US" dirty="0" err="1" smtClean="0"/>
              <a:t>Umar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bunga</a:t>
            </a:r>
            <a:r>
              <a:rPr lang="en-US" dirty="0" smtClean="0"/>
              <a:t> 5% per </a:t>
            </a:r>
            <a:r>
              <a:rPr lang="en-US" dirty="0" err="1" smtClean="0"/>
              <a:t>tahun</a:t>
            </a:r>
            <a:r>
              <a:rPr lang="en-US" dirty="0" smtClean="0"/>
              <a:t>. </a:t>
            </a:r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program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simulasi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bunga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tahunnya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10 </a:t>
            </a:r>
            <a:r>
              <a:rPr lang="en-US" dirty="0" err="1" smtClean="0"/>
              <a:t>tahun</a:t>
            </a:r>
            <a:r>
              <a:rPr lang="en-US" dirty="0" smtClean="0"/>
              <a:t>.</a:t>
            </a:r>
          </a:p>
          <a:p>
            <a:r>
              <a:rPr lang="en-US" b="1" dirty="0" err="1" smtClean="0">
                <a:solidFill>
                  <a:srgbClr val="00B050"/>
                </a:solidFill>
              </a:rPr>
              <a:t>Gunakan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rumus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j= s+(s*(b*n)), </a:t>
            </a:r>
            <a:r>
              <a:rPr lang="en-US" b="1" dirty="0" err="1" smtClean="0">
                <a:solidFill>
                  <a:srgbClr val="00B050"/>
                </a:solidFill>
              </a:rPr>
              <a:t>dimana</a:t>
            </a:r>
            <a:r>
              <a:rPr lang="en-US" b="1" dirty="0" smtClean="0">
                <a:solidFill>
                  <a:srgbClr val="00B050"/>
                </a:solidFill>
              </a:rPr>
              <a:t> :</a:t>
            </a:r>
          </a:p>
          <a:p>
            <a:pPr lvl="1"/>
            <a:r>
              <a:rPr lang="en-US" dirty="0" smtClean="0"/>
              <a:t>J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uang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-n</a:t>
            </a:r>
          </a:p>
          <a:p>
            <a:pPr lvl="1"/>
            <a:r>
              <a:rPr lang="en-US" dirty="0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saldo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investasi</a:t>
            </a:r>
            <a:r>
              <a:rPr lang="en-US" dirty="0" smtClean="0"/>
              <a:t> </a:t>
            </a:r>
            <a:r>
              <a:rPr lang="en-US" dirty="0" err="1" smtClean="0"/>
              <a:t>bebek</a:t>
            </a:r>
            <a:endParaRPr lang="en-US" dirty="0" smtClean="0"/>
          </a:p>
          <a:p>
            <a:pPr lvl="1"/>
            <a:r>
              <a:rPr lang="en-US" dirty="0" smtClean="0"/>
              <a:t>B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bunga</a:t>
            </a:r>
            <a:r>
              <a:rPr lang="en-US" dirty="0" smtClean="0"/>
              <a:t> per </a:t>
            </a:r>
            <a:r>
              <a:rPr lang="en-US" dirty="0" err="1" smtClean="0"/>
              <a:t>tahun</a:t>
            </a:r>
            <a:endParaRPr lang="en-US" dirty="0" smtClean="0"/>
          </a:p>
          <a:p>
            <a:pPr lvl="1"/>
            <a:r>
              <a:rPr lang="en-US" dirty="0" smtClean="0"/>
              <a:t>N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-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Bunga</a:t>
            </a:r>
            <a:r>
              <a:rPr lang="en-US" dirty="0" smtClean="0"/>
              <a:t> Bank </a:t>
            </a:r>
            <a:r>
              <a:rPr lang="en-US" dirty="0" err="1" smtClean="0"/>
              <a:t>Bebek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 smtClean="0"/>
              <a:t>Tahun ke-1         = 1050.0</a:t>
            </a:r>
          </a:p>
          <a:p>
            <a:r>
              <a:rPr lang="fi-FI" dirty="0" smtClean="0"/>
              <a:t>Tahun ke-2         = 1100.0</a:t>
            </a:r>
          </a:p>
          <a:p>
            <a:r>
              <a:rPr lang="fi-FI" dirty="0" smtClean="0"/>
              <a:t>Tahun ke-3         = 1150.0</a:t>
            </a:r>
          </a:p>
          <a:p>
            <a:r>
              <a:rPr lang="fi-FI" dirty="0" smtClean="0"/>
              <a:t>Tahun ke-4         = 1200.0</a:t>
            </a:r>
          </a:p>
          <a:p>
            <a:r>
              <a:rPr lang="fi-FI" dirty="0" smtClean="0"/>
              <a:t>Tahun ke-5         = 1250.0</a:t>
            </a:r>
          </a:p>
          <a:p>
            <a:r>
              <a:rPr lang="fi-FI" dirty="0" smtClean="0"/>
              <a:t>Tahun ke-6         = 1300.0</a:t>
            </a:r>
          </a:p>
          <a:p>
            <a:r>
              <a:rPr lang="fi-FI" dirty="0" smtClean="0"/>
              <a:t>Tahun ke-7         = 1350.0</a:t>
            </a:r>
          </a:p>
          <a:p>
            <a:r>
              <a:rPr lang="fi-FI" dirty="0" smtClean="0"/>
              <a:t>Tahun ke-8         = 1400.0</a:t>
            </a:r>
          </a:p>
          <a:p>
            <a:r>
              <a:rPr lang="fi-FI" dirty="0" smtClean="0"/>
              <a:t>Tahun ke-9         = 1450.0</a:t>
            </a:r>
          </a:p>
          <a:p>
            <a:r>
              <a:rPr lang="fi-FI" dirty="0" smtClean="0"/>
              <a:t>Tahun ke-10         = 1500.0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Mari </a:t>
            </a:r>
            <a:r>
              <a:rPr lang="en-US" dirty="0" err="1" smtClean="0"/>
              <a:t>Menabung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r>
              <a:rPr lang="en-US" dirty="0" err="1" smtClean="0"/>
              <a:t>menabung</a:t>
            </a:r>
            <a:r>
              <a:rPr lang="en-US" dirty="0" smtClean="0"/>
              <a:t>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digalakkan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Pak </a:t>
            </a:r>
            <a:r>
              <a:rPr lang="en-US" dirty="0" err="1" smtClean="0"/>
              <a:t>Dengklek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bebek</a:t>
            </a:r>
            <a:r>
              <a:rPr lang="en-US" dirty="0" smtClean="0"/>
              <a:t>. Agar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bebek</a:t>
            </a:r>
            <a:r>
              <a:rPr lang="en-US" dirty="0" smtClean="0"/>
              <a:t> </a:t>
            </a:r>
            <a:r>
              <a:rPr lang="en-US" dirty="0" err="1" smtClean="0"/>
              <a:t>tertarik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menabung</a:t>
            </a:r>
            <a:r>
              <a:rPr lang="en-US" dirty="0" smtClean="0"/>
              <a:t>, Pak </a:t>
            </a:r>
            <a:r>
              <a:rPr lang="en-US" dirty="0" err="1" smtClean="0"/>
              <a:t>Dengklek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bunga</a:t>
            </a:r>
            <a:r>
              <a:rPr lang="en-US" dirty="0" smtClean="0"/>
              <a:t> </a:t>
            </a:r>
            <a:r>
              <a:rPr lang="en-US" dirty="0" err="1" smtClean="0"/>
              <a:t>tabungan</a:t>
            </a:r>
            <a:r>
              <a:rPr lang="en-US" dirty="0" smtClean="0"/>
              <a:t> </a:t>
            </a:r>
            <a:r>
              <a:rPr lang="en-US" dirty="0" err="1" smtClean="0"/>
              <a:t>sebesar</a:t>
            </a:r>
            <a:r>
              <a:rPr lang="en-US" dirty="0" smtClean="0"/>
              <a:t> 4%,5%,6%,dan 7% per </a:t>
            </a:r>
            <a:r>
              <a:rPr lang="en-US" dirty="0" err="1" smtClean="0"/>
              <a:t>tahun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program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mensimulasikan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investasi</a:t>
            </a:r>
            <a:r>
              <a:rPr lang="en-US" dirty="0" smtClean="0"/>
              <a:t> </a:t>
            </a:r>
            <a:r>
              <a:rPr lang="en-US" dirty="0" err="1" smtClean="0"/>
              <a:t>uang</a:t>
            </a:r>
            <a:r>
              <a:rPr lang="en-US" dirty="0" smtClean="0"/>
              <a:t> </a:t>
            </a:r>
            <a:r>
              <a:rPr lang="en-US" dirty="0" err="1" smtClean="0"/>
              <a:t>sebesar</a:t>
            </a:r>
            <a:r>
              <a:rPr lang="en-US" dirty="0" smtClean="0"/>
              <a:t> </a:t>
            </a:r>
            <a:r>
              <a:rPr lang="en-US" dirty="0" err="1" smtClean="0"/>
              <a:t>Rp</a:t>
            </a:r>
            <a:r>
              <a:rPr lang="en-US" dirty="0" smtClean="0"/>
              <a:t> 1000,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ditabung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10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berturut</a:t>
            </a:r>
            <a:r>
              <a:rPr lang="en-US" dirty="0" smtClean="0"/>
              <a:t> </a:t>
            </a:r>
            <a:r>
              <a:rPr lang="en-US" dirty="0" err="1" smtClean="0"/>
              <a:t>turut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Investasi</a:t>
            </a:r>
            <a:r>
              <a:rPr lang="en-US" dirty="0" smtClean="0"/>
              <a:t> Pak </a:t>
            </a:r>
            <a:r>
              <a:rPr lang="en-US" dirty="0" err="1" smtClean="0"/>
              <a:t>Dengklek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l="17319" t="61667" r="46875" b="14048"/>
          <a:stretch>
            <a:fillRect/>
          </a:stretch>
        </p:blipFill>
        <p:spPr bwMode="auto">
          <a:xfrm>
            <a:off x="1143000" y="1600200"/>
            <a:ext cx="7010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Pernyataan</a:t>
            </a:r>
            <a:r>
              <a:rPr lang="en-US" dirty="0" smtClean="0"/>
              <a:t>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Pernyataan</a:t>
            </a:r>
            <a:r>
              <a:rPr lang="en-US" b="1" dirty="0" smtClean="0"/>
              <a:t> while </a:t>
            </a:r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yang </a:t>
            </a:r>
            <a:r>
              <a:rPr lang="en-US" dirty="0" err="1" smtClean="0"/>
              <a:t>berulang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while (</a:t>
            </a:r>
            <a:r>
              <a:rPr lang="en-US" b="1" dirty="0" err="1" smtClean="0">
                <a:solidFill>
                  <a:srgbClr val="0070C0"/>
                </a:solidFill>
              </a:rPr>
              <a:t>kondisi</a:t>
            </a:r>
            <a:r>
              <a:rPr lang="en-US" b="1" dirty="0" smtClean="0">
                <a:solidFill>
                  <a:srgbClr val="0070C0"/>
                </a:solidFill>
              </a:rPr>
              <a:t>) {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	</a:t>
            </a:r>
            <a:r>
              <a:rPr lang="en-US" b="1" dirty="0" err="1" smtClean="0">
                <a:solidFill>
                  <a:srgbClr val="0070C0"/>
                </a:solidFill>
              </a:rPr>
              <a:t>blok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pernyataan</a:t>
            </a:r>
            <a:endParaRPr lang="en-US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: PernyataanWhile.java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PernyataanWhile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=1;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>
                <a:solidFill>
                  <a:srgbClr val="0070C0"/>
                </a:solidFill>
              </a:rPr>
              <a:t>while (</a:t>
            </a:r>
            <a:r>
              <a:rPr lang="en-US" b="1" dirty="0" err="1" smtClean="0">
                <a:solidFill>
                  <a:srgbClr val="0070C0"/>
                </a:solidFill>
              </a:rPr>
              <a:t>jumlah</a:t>
            </a:r>
            <a:r>
              <a:rPr lang="en-US" b="1" dirty="0" smtClean="0">
                <a:solidFill>
                  <a:srgbClr val="0070C0"/>
                </a:solidFill>
              </a:rPr>
              <a:t>&lt;=5) {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		 </a:t>
            </a:r>
            <a:r>
              <a:rPr lang="en-US" b="1" dirty="0" err="1" smtClean="0">
                <a:solidFill>
                  <a:srgbClr val="0070C0"/>
                </a:solidFill>
              </a:rPr>
              <a:t>System.out.println</a:t>
            </a:r>
            <a:r>
              <a:rPr lang="en-US" b="1" dirty="0" smtClean="0">
                <a:solidFill>
                  <a:srgbClr val="0070C0"/>
                </a:solidFill>
              </a:rPr>
              <a:t>(“Java”);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		</a:t>
            </a:r>
            <a:r>
              <a:rPr lang="en-US" b="1" dirty="0" err="1" smtClean="0">
                <a:solidFill>
                  <a:srgbClr val="0070C0"/>
                </a:solidFill>
              </a:rPr>
              <a:t>jumlah</a:t>
            </a:r>
            <a:r>
              <a:rPr lang="en-US" b="1" dirty="0" smtClean="0">
                <a:solidFill>
                  <a:srgbClr val="0070C0"/>
                </a:solidFill>
              </a:rPr>
              <a:t>++;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	}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Pernyataan</a:t>
            </a:r>
            <a:r>
              <a:rPr lang="en-US" dirty="0" smtClean="0"/>
              <a:t> Do…While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Pernyataan</a:t>
            </a:r>
            <a:r>
              <a:rPr lang="en-US" dirty="0" smtClean="0"/>
              <a:t> do..while </a:t>
            </a:r>
            <a:r>
              <a:rPr lang="en-US" dirty="0" err="1" smtClean="0"/>
              <a:t>menyerupai</a:t>
            </a:r>
            <a:r>
              <a:rPr lang="en-US" dirty="0" smtClean="0"/>
              <a:t> while.</a:t>
            </a:r>
          </a:p>
          <a:p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pernyataannya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do {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	</a:t>
            </a:r>
            <a:r>
              <a:rPr lang="en-US" b="1" i="1" dirty="0" err="1" smtClean="0">
                <a:solidFill>
                  <a:srgbClr val="0070C0"/>
                </a:solidFill>
              </a:rPr>
              <a:t>blok</a:t>
            </a:r>
            <a:r>
              <a:rPr lang="en-US" b="1" i="1" dirty="0" smtClean="0">
                <a:solidFill>
                  <a:srgbClr val="0070C0"/>
                </a:solidFill>
              </a:rPr>
              <a:t> </a:t>
            </a:r>
            <a:r>
              <a:rPr lang="en-US" b="1" i="1" dirty="0" err="1" smtClean="0">
                <a:solidFill>
                  <a:srgbClr val="0070C0"/>
                </a:solidFill>
              </a:rPr>
              <a:t>pernyataan</a:t>
            </a:r>
            <a:endParaRPr lang="en-US" b="1" i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} while (</a:t>
            </a:r>
            <a:r>
              <a:rPr lang="en-US" b="1" i="1" dirty="0" err="1" smtClean="0">
                <a:solidFill>
                  <a:srgbClr val="0070C0"/>
                </a:solidFill>
              </a:rPr>
              <a:t>kondisi</a:t>
            </a:r>
            <a:r>
              <a:rPr lang="en-US" b="1" dirty="0" smtClean="0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: </a:t>
            </a:r>
            <a:r>
              <a:rPr lang="en-US" dirty="0" err="1" smtClean="0"/>
              <a:t>PernyataanDoWhile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PernyataanDoWhile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cacah</a:t>
            </a:r>
            <a:r>
              <a:rPr lang="en-US" dirty="0" smtClean="0"/>
              <a:t>=5;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>
                <a:solidFill>
                  <a:srgbClr val="0070C0"/>
                </a:solidFill>
              </a:rPr>
              <a:t> do {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		 </a:t>
            </a:r>
            <a:r>
              <a:rPr lang="en-US" b="1" dirty="0" err="1" smtClean="0">
                <a:solidFill>
                  <a:srgbClr val="0070C0"/>
                </a:solidFill>
              </a:rPr>
              <a:t>System.out.println</a:t>
            </a:r>
            <a:r>
              <a:rPr lang="en-US" b="1" dirty="0" smtClean="0">
                <a:solidFill>
                  <a:srgbClr val="0070C0"/>
                </a:solidFill>
              </a:rPr>
              <a:t>(“Java”);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		</a:t>
            </a:r>
            <a:r>
              <a:rPr lang="en-US" b="1" dirty="0" err="1" smtClean="0">
                <a:solidFill>
                  <a:srgbClr val="0070C0"/>
                </a:solidFill>
              </a:rPr>
              <a:t>cacah</a:t>
            </a:r>
            <a:r>
              <a:rPr lang="en-US" b="1" dirty="0" smtClean="0">
                <a:solidFill>
                  <a:srgbClr val="0070C0"/>
                </a:solidFill>
              </a:rPr>
              <a:t>++;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	} </a:t>
            </a:r>
            <a:r>
              <a:rPr lang="en-US" b="1" dirty="0" smtClean="0">
                <a:solidFill>
                  <a:srgbClr val="FF0000"/>
                </a:solidFill>
              </a:rPr>
              <a:t>while (</a:t>
            </a:r>
            <a:r>
              <a:rPr lang="en-US" b="1" dirty="0" err="1" smtClean="0">
                <a:solidFill>
                  <a:srgbClr val="FF0000"/>
                </a:solidFill>
              </a:rPr>
              <a:t>cacah</a:t>
            </a:r>
            <a:r>
              <a:rPr lang="en-US" b="1" dirty="0" smtClean="0">
                <a:solidFill>
                  <a:srgbClr val="FF0000"/>
                </a:solidFill>
              </a:rPr>
              <a:t>&lt;=5) 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		</a:t>
            </a:r>
            <a:r>
              <a:rPr lang="en-US" b="1" dirty="0" err="1" smtClean="0">
                <a:solidFill>
                  <a:srgbClr val="0070C0"/>
                </a:solidFill>
              </a:rPr>
              <a:t>System.out.println</a:t>
            </a:r>
            <a:r>
              <a:rPr lang="en-US" b="1" dirty="0" smtClean="0">
                <a:solidFill>
                  <a:srgbClr val="0070C0"/>
                </a:solidFill>
              </a:rPr>
              <a:t>(“</a:t>
            </a:r>
            <a:r>
              <a:rPr lang="en-US" b="1" dirty="0" err="1" smtClean="0">
                <a:solidFill>
                  <a:srgbClr val="0070C0"/>
                </a:solidFill>
              </a:rPr>
              <a:t>Selesai</a:t>
            </a:r>
            <a:r>
              <a:rPr lang="en-US" b="1" dirty="0" smtClean="0">
                <a:solidFill>
                  <a:srgbClr val="0070C0"/>
                </a:solidFill>
              </a:rPr>
              <a:t>…”);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Pernyataan</a:t>
            </a:r>
            <a:r>
              <a:rPr lang="en-US" dirty="0" smtClean="0"/>
              <a:t>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447800"/>
            <a:ext cx="8153400" cy="4572000"/>
          </a:xfrm>
        </p:spPr>
        <p:txBody>
          <a:bodyPr/>
          <a:lstStyle/>
          <a:p>
            <a:r>
              <a:rPr lang="en-US" b="1" dirty="0" err="1" smtClean="0"/>
              <a:t>Pernyataan</a:t>
            </a:r>
            <a:r>
              <a:rPr lang="en-US" b="1" dirty="0" smtClean="0"/>
              <a:t> For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menangani</a:t>
            </a:r>
            <a:r>
              <a:rPr lang="en-US" dirty="0" smtClean="0"/>
              <a:t> </a:t>
            </a:r>
            <a:r>
              <a:rPr lang="en-US" dirty="0" err="1" smtClean="0"/>
              <a:t>pengulangan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For :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for </a:t>
            </a:r>
            <a:r>
              <a:rPr lang="en-US" b="1" i="1" dirty="0" smtClean="0">
                <a:solidFill>
                  <a:srgbClr val="0070C0"/>
                </a:solidFill>
              </a:rPr>
              <a:t>(</a:t>
            </a:r>
            <a:r>
              <a:rPr lang="en-US" b="1" i="1" dirty="0" err="1" smtClean="0">
                <a:solidFill>
                  <a:srgbClr val="0070C0"/>
                </a:solidFill>
              </a:rPr>
              <a:t>inisialisasi;kondisi;penaikan_penurunan</a:t>
            </a:r>
            <a:r>
              <a:rPr lang="en-US" b="1" i="1" dirty="0" smtClean="0">
                <a:solidFill>
                  <a:srgbClr val="0070C0"/>
                </a:solidFill>
              </a:rPr>
              <a:t>)</a:t>
            </a:r>
            <a:r>
              <a:rPr lang="en-US" b="1" dirty="0" smtClean="0">
                <a:solidFill>
                  <a:srgbClr val="0070C0"/>
                </a:solidFill>
              </a:rPr>
              <a:t> {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	</a:t>
            </a:r>
            <a:r>
              <a:rPr lang="en-US" b="1" i="1" dirty="0" err="1" smtClean="0">
                <a:solidFill>
                  <a:srgbClr val="0070C0"/>
                </a:solidFill>
              </a:rPr>
              <a:t>pernyataan_pernyataan</a:t>
            </a:r>
            <a:endParaRPr lang="en-US" b="1" i="1" dirty="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}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: PernyataanFor.java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PernyataanFor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>
                <a:solidFill>
                  <a:srgbClr val="0070C0"/>
                </a:solidFill>
              </a:rPr>
              <a:t>for (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bil</a:t>
            </a:r>
            <a:r>
              <a:rPr lang="en-US" b="1" dirty="0" smtClean="0">
                <a:solidFill>
                  <a:srgbClr val="0070C0"/>
                </a:solidFill>
              </a:rPr>
              <a:t> = 1; </a:t>
            </a:r>
            <a:r>
              <a:rPr lang="en-US" b="1" dirty="0" err="1" smtClean="0">
                <a:solidFill>
                  <a:srgbClr val="0070C0"/>
                </a:solidFill>
              </a:rPr>
              <a:t>bil</a:t>
            </a:r>
            <a:r>
              <a:rPr lang="en-US" b="1" dirty="0" smtClean="0">
                <a:solidFill>
                  <a:srgbClr val="0070C0"/>
                </a:solidFill>
              </a:rPr>
              <a:t> &lt; 15; </a:t>
            </a:r>
            <a:r>
              <a:rPr lang="en-US" b="1" dirty="0" err="1" smtClean="0">
                <a:solidFill>
                  <a:srgbClr val="0070C0"/>
                </a:solidFill>
              </a:rPr>
              <a:t>bil</a:t>
            </a:r>
            <a:r>
              <a:rPr lang="en-US" b="1" dirty="0" smtClean="0">
                <a:solidFill>
                  <a:srgbClr val="0070C0"/>
                </a:solidFill>
              </a:rPr>
              <a:t>++)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		 </a:t>
            </a:r>
            <a:r>
              <a:rPr lang="en-US" b="1" dirty="0" err="1" smtClean="0">
                <a:solidFill>
                  <a:srgbClr val="0070C0"/>
                </a:solidFill>
              </a:rPr>
              <a:t>System.out.println</a:t>
            </a:r>
            <a:r>
              <a:rPr lang="en-US" b="1" dirty="0" smtClean="0">
                <a:solidFill>
                  <a:srgbClr val="0070C0"/>
                </a:solidFill>
              </a:rPr>
              <a:t>(</a:t>
            </a:r>
            <a:r>
              <a:rPr lang="en-US" b="1" dirty="0" err="1" smtClean="0">
                <a:solidFill>
                  <a:srgbClr val="0070C0"/>
                </a:solidFill>
              </a:rPr>
              <a:t>bil</a:t>
            </a:r>
            <a:r>
              <a:rPr lang="en-US" b="1" dirty="0" smtClean="0">
                <a:solidFill>
                  <a:srgbClr val="0070C0"/>
                </a:solidFill>
              </a:rPr>
              <a:t>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Keluar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Pengulangan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yang </a:t>
            </a:r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keluar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pengulangan</a:t>
            </a:r>
            <a:r>
              <a:rPr lang="en-US" dirty="0" smtClean="0"/>
              <a:t> (loop).</a:t>
            </a:r>
          </a:p>
          <a:p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 smtClean="0"/>
              <a:t>break.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 : EfekBreak.java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EfekBreak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>
                <a:solidFill>
                  <a:srgbClr val="0070C0"/>
                </a:solidFill>
              </a:rPr>
              <a:t>for (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bil</a:t>
            </a:r>
            <a:r>
              <a:rPr lang="en-US" b="1" dirty="0" smtClean="0">
                <a:solidFill>
                  <a:srgbClr val="0070C0"/>
                </a:solidFill>
              </a:rPr>
              <a:t> = 1; </a:t>
            </a:r>
            <a:r>
              <a:rPr lang="en-US" b="1" dirty="0" err="1" smtClean="0">
                <a:solidFill>
                  <a:srgbClr val="0070C0"/>
                </a:solidFill>
              </a:rPr>
              <a:t>bil</a:t>
            </a:r>
            <a:r>
              <a:rPr lang="en-US" b="1" dirty="0" smtClean="0">
                <a:solidFill>
                  <a:srgbClr val="0070C0"/>
                </a:solidFill>
              </a:rPr>
              <a:t> &lt;= 10; </a:t>
            </a:r>
            <a:r>
              <a:rPr lang="en-US" b="1" dirty="0" err="1" smtClean="0">
                <a:solidFill>
                  <a:srgbClr val="0070C0"/>
                </a:solidFill>
              </a:rPr>
              <a:t>bil</a:t>
            </a:r>
            <a:r>
              <a:rPr lang="en-US" b="1" dirty="0" smtClean="0">
                <a:solidFill>
                  <a:srgbClr val="0070C0"/>
                </a:solidFill>
              </a:rPr>
              <a:t>++) {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		if (</a:t>
            </a:r>
            <a:r>
              <a:rPr lang="en-US" b="1" dirty="0" err="1" smtClean="0">
                <a:solidFill>
                  <a:srgbClr val="0070C0"/>
                </a:solidFill>
              </a:rPr>
              <a:t>bil</a:t>
            </a:r>
            <a:r>
              <a:rPr lang="en-US" b="1" dirty="0" smtClean="0">
                <a:solidFill>
                  <a:srgbClr val="0070C0"/>
                </a:solidFill>
              </a:rPr>
              <a:t> == 5)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			break;		 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		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		</a:t>
            </a:r>
            <a:r>
              <a:rPr lang="en-US" b="1" dirty="0" err="1" smtClean="0">
                <a:solidFill>
                  <a:srgbClr val="0070C0"/>
                </a:solidFill>
              </a:rPr>
              <a:t>System.out.println</a:t>
            </a:r>
            <a:r>
              <a:rPr lang="en-US" b="1" dirty="0" smtClean="0">
                <a:solidFill>
                  <a:srgbClr val="0070C0"/>
                </a:solidFill>
              </a:rPr>
              <a:t>(</a:t>
            </a:r>
            <a:r>
              <a:rPr lang="en-US" b="1" dirty="0" err="1" smtClean="0">
                <a:solidFill>
                  <a:srgbClr val="0070C0"/>
                </a:solidFill>
              </a:rPr>
              <a:t>bil</a:t>
            </a:r>
            <a:r>
              <a:rPr lang="en-US" b="1" dirty="0" smtClean="0">
                <a:solidFill>
                  <a:srgbClr val="0070C0"/>
                </a:solidFill>
              </a:rPr>
              <a:t>);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	}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488</TotalTime>
  <Words>347</Words>
  <Application>Microsoft Office PowerPoint</Application>
  <PresentationFormat>On-screen Show (4:3)</PresentationFormat>
  <Paragraphs>117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Equity</vt:lpstr>
      <vt:lpstr>BAHASA PEMROGRAMAN</vt:lpstr>
      <vt:lpstr>Pernyataan While</vt:lpstr>
      <vt:lpstr>Contoh : PernyataanWhile.java</vt:lpstr>
      <vt:lpstr>Pernyataan Do…While</vt:lpstr>
      <vt:lpstr>Contoh : PernyataanDoWhile</vt:lpstr>
      <vt:lpstr>Pernyataan For</vt:lpstr>
      <vt:lpstr>Contoh: PernyataanFor.java</vt:lpstr>
      <vt:lpstr>Keluar dari Pengulangan</vt:lpstr>
      <vt:lpstr>Contoh  : EfekBreak.java</vt:lpstr>
      <vt:lpstr>Pernyataan Continue</vt:lpstr>
      <vt:lpstr>Contoh : EfekContinue.java</vt:lpstr>
      <vt:lpstr>Slide 12</vt:lpstr>
      <vt:lpstr>Bunga Bank Bebek</vt:lpstr>
      <vt:lpstr>Hasil Bunga Bank Bebek</vt:lpstr>
      <vt:lpstr>Mari Menabung</vt:lpstr>
      <vt:lpstr>Hasil Tabel Investasi Pak Dengklek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BAHASA PEMROGRAMAN</dc:title>
  <dc:creator>user</dc:creator>
  <cp:lastModifiedBy>S1SI_1</cp:lastModifiedBy>
  <cp:revision>24</cp:revision>
  <dcterms:created xsi:type="dcterms:W3CDTF">2012-08-23T00:46:45Z</dcterms:created>
  <dcterms:modified xsi:type="dcterms:W3CDTF">2014-03-07T08:36:51Z</dcterms:modified>
</cp:coreProperties>
</file>