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69449" autoAdjust="0"/>
  </p:normalViewPr>
  <p:slideViewPr>
    <p:cSldViewPr>
      <p:cViewPr varScale="1">
        <p:scale>
          <a:sx n="53" d="100"/>
          <a:sy n="53" d="100"/>
        </p:scale>
        <p:origin x="-164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2A364D-1752-442E-BFBD-69B78ECF59D9}" type="datetimeFigureOut">
              <a:rPr lang="en-US" smtClean="0"/>
              <a:pPr/>
              <a:t>24/04/2013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EE6D3-0D00-4A20-9835-5296BE62CDF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Jika</a:t>
            </a:r>
            <a:r>
              <a:rPr lang="en-US" dirty="0" smtClean="0"/>
              <a:t> n </a:t>
            </a:r>
            <a:r>
              <a:rPr lang="en-US" dirty="0" err="1" smtClean="0"/>
              <a:t>diinputkan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smtClean="0"/>
              <a:t> user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angka</a:t>
            </a:r>
            <a:r>
              <a:rPr lang="en-US" dirty="0" smtClean="0"/>
              <a:t> 5, </a:t>
            </a:r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hasilnya</a:t>
            </a:r>
            <a:r>
              <a:rPr lang="en-US" dirty="0" smtClean="0"/>
              <a:t> ?</a:t>
            </a:r>
          </a:p>
          <a:p>
            <a:r>
              <a:rPr lang="en-US" dirty="0" smtClean="0"/>
              <a:t>N = 5</a:t>
            </a:r>
            <a:r>
              <a:rPr lang="en-US" baseline="0" dirty="0" smtClean="0"/>
              <a:t> : </a:t>
            </a:r>
            <a:r>
              <a:rPr lang="en-US" baseline="0" dirty="0" err="1" smtClean="0"/>
              <a:t>nilai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kembalian</a:t>
            </a:r>
            <a:r>
              <a:rPr lang="en-US" baseline="0" dirty="0" smtClean="0"/>
              <a:t> </a:t>
            </a:r>
            <a:r>
              <a:rPr lang="en-US" baseline="0" dirty="0" smtClean="0">
                <a:sym typeface="Wingdings" pitchFamily="2" charset="2"/>
              </a:rPr>
              <a:t> 5*</a:t>
            </a:r>
            <a:r>
              <a:rPr lang="en-US" baseline="0" dirty="0" err="1" smtClean="0">
                <a:sym typeface="Wingdings" pitchFamily="2" charset="2"/>
              </a:rPr>
              <a:t>faktorial</a:t>
            </a:r>
            <a:r>
              <a:rPr lang="en-US" baseline="0" dirty="0" smtClean="0">
                <a:sym typeface="Wingdings" pitchFamily="2" charset="2"/>
              </a:rPr>
              <a:t>(4)</a:t>
            </a:r>
          </a:p>
          <a:p>
            <a:r>
              <a:rPr lang="en-US" dirty="0" smtClean="0"/>
              <a:t>N = 4</a:t>
            </a:r>
            <a:r>
              <a:rPr lang="en-US" baseline="0" dirty="0" smtClean="0"/>
              <a:t> : </a:t>
            </a:r>
            <a:r>
              <a:rPr lang="en-US" baseline="0" dirty="0" err="1" smtClean="0"/>
              <a:t>nilai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kembalian</a:t>
            </a:r>
            <a:r>
              <a:rPr lang="en-US" baseline="0" dirty="0" smtClean="0"/>
              <a:t> </a:t>
            </a:r>
            <a:r>
              <a:rPr lang="en-US" baseline="0" dirty="0" smtClean="0">
                <a:sym typeface="Wingdings" pitchFamily="2" charset="2"/>
              </a:rPr>
              <a:t> 4*</a:t>
            </a:r>
            <a:r>
              <a:rPr lang="en-US" baseline="0" dirty="0" err="1" smtClean="0">
                <a:sym typeface="Wingdings" pitchFamily="2" charset="2"/>
              </a:rPr>
              <a:t>faktorial</a:t>
            </a:r>
            <a:r>
              <a:rPr lang="en-US" baseline="0" dirty="0" smtClean="0">
                <a:sym typeface="Wingdings" pitchFamily="2" charset="2"/>
              </a:rPr>
              <a:t>(3)</a:t>
            </a:r>
          </a:p>
          <a:p>
            <a:r>
              <a:rPr lang="en-US" dirty="0" smtClean="0"/>
              <a:t>N = 3</a:t>
            </a:r>
            <a:r>
              <a:rPr lang="en-US" baseline="0" dirty="0" smtClean="0"/>
              <a:t> : </a:t>
            </a:r>
            <a:r>
              <a:rPr lang="en-US" baseline="0" dirty="0" err="1" smtClean="0"/>
              <a:t>nilai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kembalian</a:t>
            </a:r>
            <a:r>
              <a:rPr lang="en-US" baseline="0" dirty="0" smtClean="0"/>
              <a:t> </a:t>
            </a:r>
            <a:r>
              <a:rPr lang="en-US" baseline="0" dirty="0" smtClean="0">
                <a:sym typeface="Wingdings" pitchFamily="2" charset="2"/>
              </a:rPr>
              <a:t> 3*</a:t>
            </a:r>
            <a:r>
              <a:rPr lang="en-US" baseline="0" dirty="0" err="1" smtClean="0">
                <a:sym typeface="Wingdings" pitchFamily="2" charset="2"/>
              </a:rPr>
              <a:t>faktorial</a:t>
            </a:r>
            <a:r>
              <a:rPr lang="en-US" baseline="0" dirty="0" smtClean="0">
                <a:sym typeface="Wingdings" pitchFamily="2" charset="2"/>
              </a:rPr>
              <a:t>(2)</a:t>
            </a:r>
          </a:p>
          <a:p>
            <a:r>
              <a:rPr lang="en-US" dirty="0" smtClean="0"/>
              <a:t>N = 2</a:t>
            </a:r>
            <a:r>
              <a:rPr lang="en-US" baseline="0" dirty="0" smtClean="0"/>
              <a:t> : </a:t>
            </a:r>
            <a:r>
              <a:rPr lang="en-US" baseline="0" dirty="0" err="1" smtClean="0"/>
              <a:t>nilai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kembalian</a:t>
            </a:r>
            <a:r>
              <a:rPr lang="en-US" baseline="0" dirty="0" smtClean="0"/>
              <a:t> </a:t>
            </a:r>
            <a:r>
              <a:rPr lang="en-US" baseline="0" dirty="0" smtClean="0">
                <a:sym typeface="Wingdings" pitchFamily="2" charset="2"/>
              </a:rPr>
              <a:t> 2*</a:t>
            </a:r>
            <a:r>
              <a:rPr lang="en-US" baseline="0" dirty="0" err="1" smtClean="0">
                <a:sym typeface="Wingdings" pitchFamily="2" charset="2"/>
              </a:rPr>
              <a:t>faktorial</a:t>
            </a:r>
            <a:r>
              <a:rPr lang="en-US" baseline="0" dirty="0" smtClean="0">
                <a:sym typeface="Wingdings" pitchFamily="2" charset="2"/>
              </a:rPr>
              <a:t>(1)</a:t>
            </a:r>
          </a:p>
          <a:p>
            <a:r>
              <a:rPr lang="en-US" dirty="0" smtClean="0"/>
              <a:t>N = 1</a:t>
            </a:r>
            <a:r>
              <a:rPr lang="en-US" baseline="0" dirty="0" smtClean="0"/>
              <a:t> : </a:t>
            </a:r>
            <a:r>
              <a:rPr lang="en-US" baseline="0" dirty="0" err="1" smtClean="0"/>
              <a:t>nilai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kembalian</a:t>
            </a:r>
            <a:r>
              <a:rPr lang="en-US" baseline="0" dirty="0" smtClean="0"/>
              <a:t> </a:t>
            </a:r>
            <a:r>
              <a:rPr lang="en-US" baseline="0" dirty="0" smtClean="0">
                <a:sym typeface="Wingdings" pitchFamily="2" charset="2"/>
              </a:rPr>
              <a:t> 1</a:t>
            </a:r>
          </a:p>
          <a:p>
            <a:endParaRPr lang="en-US" baseline="0" dirty="0" smtClean="0">
              <a:sym typeface="Wingdings" pitchFamily="2" charset="2"/>
            </a:endParaRPr>
          </a:p>
          <a:p>
            <a:r>
              <a:rPr lang="en-US" baseline="0" dirty="0" err="1" smtClean="0">
                <a:sym typeface="Wingdings" pitchFamily="2" charset="2"/>
              </a:rPr>
              <a:t>Hasil</a:t>
            </a:r>
            <a:r>
              <a:rPr lang="en-US" baseline="0" dirty="0" smtClean="0">
                <a:sym typeface="Wingdings" pitchFamily="2" charset="2"/>
              </a:rPr>
              <a:t> : 120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4284C-3335-41F3-8ABD-25A5CF4ACDB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Jika</a:t>
            </a:r>
            <a:r>
              <a:rPr lang="en-US" baseline="0" dirty="0" smtClean="0"/>
              <a:t> n </a:t>
            </a:r>
            <a:r>
              <a:rPr lang="en-US" baseline="0" dirty="0" err="1" smtClean="0"/>
              <a:t>diinputkan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oleh</a:t>
            </a:r>
            <a:r>
              <a:rPr lang="en-US" baseline="0" dirty="0" smtClean="0"/>
              <a:t> user </a:t>
            </a:r>
            <a:r>
              <a:rPr lang="en-US" baseline="0" dirty="0" err="1" smtClean="0"/>
              <a:t>dengan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angka</a:t>
            </a:r>
            <a:r>
              <a:rPr lang="en-US" baseline="0" dirty="0" smtClean="0"/>
              <a:t> 1, </a:t>
            </a:r>
            <a:r>
              <a:rPr lang="en-US" baseline="0" dirty="0" err="1" smtClean="0"/>
              <a:t>bagaimana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hasilnya</a:t>
            </a:r>
            <a:r>
              <a:rPr lang="en-US" baseline="0" dirty="0" smtClean="0"/>
              <a:t> ?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 = 1</a:t>
            </a:r>
            <a:r>
              <a:rPr lang="en-US" baseline="0" dirty="0" smtClean="0"/>
              <a:t> : </a:t>
            </a:r>
            <a:r>
              <a:rPr lang="en-US" b="1" baseline="0" dirty="0" err="1" smtClean="0"/>
              <a:t>Cetak</a:t>
            </a:r>
            <a:r>
              <a:rPr lang="en-US" baseline="0" dirty="0" smtClean="0"/>
              <a:t> </a:t>
            </a:r>
            <a:r>
              <a:rPr lang="en-US" b="1" baseline="0" dirty="0" smtClean="0"/>
              <a:t>1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           (1&lt;5)</a:t>
            </a:r>
            <a:r>
              <a:rPr lang="en-US" baseline="0" dirty="0" smtClean="0">
                <a:sym typeface="Wingdings" pitchFamily="2" charset="2"/>
              </a:rPr>
              <a:t> </a:t>
            </a:r>
            <a:r>
              <a:rPr lang="en-US" baseline="0" dirty="0" err="1" smtClean="0">
                <a:sym typeface="Wingdings" pitchFamily="2" charset="2"/>
              </a:rPr>
              <a:t>rekursi</a:t>
            </a:r>
            <a:r>
              <a:rPr lang="en-US" baseline="0" dirty="0" smtClean="0">
                <a:sym typeface="Wingdings" pitchFamily="2" charset="2"/>
              </a:rPr>
              <a:t>(1+1)=2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 = 2</a:t>
            </a:r>
            <a:r>
              <a:rPr lang="en-US" baseline="0" dirty="0" smtClean="0"/>
              <a:t> : </a:t>
            </a:r>
            <a:r>
              <a:rPr lang="en-US" b="1" baseline="0" dirty="0" err="1" smtClean="0"/>
              <a:t>Cetak</a:t>
            </a:r>
            <a:r>
              <a:rPr lang="en-US" b="1" baseline="0" dirty="0" smtClean="0"/>
              <a:t> 2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           (2&lt;5)</a:t>
            </a:r>
            <a:r>
              <a:rPr lang="en-US" baseline="0" dirty="0" smtClean="0">
                <a:sym typeface="Wingdings" pitchFamily="2" charset="2"/>
              </a:rPr>
              <a:t> </a:t>
            </a:r>
            <a:r>
              <a:rPr lang="en-US" baseline="0" dirty="0" err="1" smtClean="0">
                <a:sym typeface="Wingdings" pitchFamily="2" charset="2"/>
              </a:rPr>
              <a:t>rekursi</a:t>
            </a:r>
            <a:r>
              <a:rPr lang="en-US" baseline="0" dirty="0" smtClean="0">
                <a:sym typeface="Wingdings" pitchFamily="2" charset="2"/>
              </a:rPr>
              <a:t>(2+1)=3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 = 3</a:t>
            </a:r>
            <a:r>
              <a:rPr lang="en-US" baseline="0" dirty="0" smtClean="0"/>
              <a:t> : </a:t>
            </a:r>
            <a:r>
              <a:rPr lang="en-US" b="1" baseline="0" dirty="0" err="1" smtClean="0"/>
              <a:t>Cetak</a:t>
            </a:r>
            <a:r>
              <a:rPr lang="en-US" b="1" baseline="0" dirty="0" smtClean="0"/>
              <a:t> 3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           (3&lt;5)</a:t>
            </a:r>
            <a:r>
              <a:rPr lang="en-US" baseline="0" dirty="0" smtClean="0">
                <a:sym typeface="Wingdings" pitchFamily="2" charset="2"/>
              </a:rPr>
              <a:t> </a:t>
            </a:r>
            <a:r>
              <a:rPr lang="en-US" baseline="0" dirty="0" err="1" smtClean="0">
                <a:sym typeface="Wingdings" pitchFamily="2" charset="2"/>
              </a:rPr>
              <a:t>rekursi</a:t>
            </a:r>
            <a:r>
              <a:rPr lang="en-US" baseline="0" dirty="0" smtClean="0">
                <a:sym typeface="Wingdings" pitchFamily="2" charset="2"/>
              </a:rPr>
              <a:t>(3+1)=4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 = 4</a:t>
            </a:r>
            <a:r>
              <a:rPr lang="en-US" baseline="0" dirty="0" smtClean="0"/>
              <a:t> : </a:t>
            </a:r>
            <a:r>
              <a:rPr lang="en-US" b="1" baseline="0" dirty="0" err="1" smtClean="0"/>
              <a:t>Cetak</a:t>
            </a:r>
            <a:r>
              <a:rPr lang="en-US" b="1" baseline="0" dirty="0" smtClean="0"/>
              <a:t> 4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           (4&lt;5)</a:t>
            </a:r>
            <a:r>
              <a:rPr lang="en-US" baseline="0" dirty="0" smtClean="0">
                <a:sym typeface="Wingdings" pitchFamily="2" charset="2"/>
              </a:rPr>
              <a:t> </a:t>
            </a:r>
            <a:r>
              <a:rPr lang="en-US" baseline="0" dirty="0" err="1" smtClean="0">
                <a:sym typeface="Wingdings" pitchFamily="2" charset="2"/>
              </a:rPr>
              <a:t>rekursi</a:t>
            </a:r>
            <a:r>
              <a:rPr lang="en-US" baseline="0" dirty="0" smtClean="0">
                <a:sym typeface="Wingdings" pitchFamily="2" charset="2"/>
              </a:rPr>
              <a:t>(4+1)=5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 = 5</a:t>
            </a:r>
            <a:r>
              <a:rPr lang="en-US" baseline="0" dirty="0" smtClean="0"/>
              <a:t> : </a:t>
            </a:r>
            <a:r>
              <a:rPr lang="en-US" b="1" baseline="0" dirty="0" err="1" smtClean="0"/>
              <a:t>Cetak</a:t>
            </a:r>
            <a:r>
              <a:rPr lang="en-US" b="1" baseline="0" dirty="0" smtClean="0"/>
              <a:t> 5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           (5&lt;5)</a:t>
            </a:r>
            <a:r>
              <a:rPr lang="en-US" baseline="0" dirty="0" smtClean="0">
                <a:sym typeface="Wingdings" pitchFamily="2" charset="2"/>
              </a:rPr>
              <a:t> SALAH  STOP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>
              <a:sym typeface="Wingdings" pitchFamily="2" charset="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>
                <a:sym typeface="Wingdings" pitchFamily="2" charset="2"/>
              </a:rPr>
              <a:t>Hasil</a:t>
            </a:r>
            <a:r>
              <a:rPr lang="en-US" baseline="0" dirty="0" smtClean="0">
                <a:sym typeface="Wingdings" pitchFamily="2" charset="2"/>
              </a:rPr>
              <a:t> : 1, 2, 3, 4, 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4284C-3335-41F3-8ABD-25A5CF4ACDB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Jika</a:t>
            </a:r>
            <a:r>
              <a:rPr lang="en-US" baseline="0" dirty="0" smtClean="0"/>
              <a:t> n </a:t>
            </a:r>
            <a:r>
              <a:rPr lang="en-US" baseline="0" dirty="0" err="1" smtClean="0"/>
              <a:t>diinputkan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oleh</a:t>
            </a:r>
            <a:r>
              <a:rPr lang="en-US" baseline="0" dirty="0" smtClean="0"/>
              <a:t> user </a:t>
            </a:r>
            <a:r>
              <a:rPr lang="en-US" baseline="0" dirty="0" err="1" smtClean="0"/>
              <a:t>dengan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angka</a:t>
            </a:r>
            <a:r>
              <a:rPr lang="en-US" baseline="0" dirty="0" smtClean="0"/>
              <a:t> 1, </a:t>
            </a:r>
            <a:r>
              <a:rPr lang="en-US" baseline="0" dirty="0" err="1" smtClean="0"/>
              <a:t>bagaimana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hasilnya</a:t>
            </a:r>
            <a:r>
              <a:rPr lang="en-US" baseline="0" dirty="0" smtClean="0"/>
              <a:t> ?</a:t>
            </a:r>
          </a:p>
          <a:p>
            <a:r>
              <a:rPr lang="en-US" baseline="0" dirty="0" smtClean="0"/>
              <a:t>N=1 </a:t>
            </a:r>
            <a:r>
              <a:rPr lang="en-US" baseline="0" dirty="0" smtClean="0">
                <a:sym typeface="Wingdings" pitchFamily="2" charset="2"/>
              </a:rPr>
              <a:t> (1&lt;5)  </a:t>
            </a:r>
            <a:r>
              <a:rPr lang="en-US" baseline="0" dirty="0" err="1" smtClean="0">
                <a:sym typeface="Wingdings" pitchFamily="2" charset="2"/>
              </a:rPr>
              <a:t>Cetak</a:t>
            </a:r>
            <a:r>
              <a:rPr lang="en-US" baseline="0" dirty="0" smtClean="0">
                <a:sym typeface="Wingdings" pitchFamily="2" charset="2"/>
              </a:rPr>
              <a:t> 1</a:t>
            </a:r>
          </a:p>
          <a:p>
            <a:r>
              <a:rPr lang="en-US" baseline="0" dirty="0" smtClean="0">
                <a:sym typeface="Wingdings" pitchFamily="2" charset="2"/>
              </a:rPr>
              <a:t>	      </a:t>
            </a:r>
            <a:r>
              <a:rPr lang="en-US" baseline="0" dirty="0" err="1" smtClean="0">
                <a:sym typeface="Wingdings" pitchFamily="2" charset="2"/>
              </a:rPr>
              <a:t>rekursi</a:t>
            </a:r>
            <a:r>
              <a:rPr lang="en-US" baseline="0" dirty="0" smtClean="0">
                <a:sym typeface="Wingdings" pitchFamily="2" charset="2"/>
              </a:rPr>
              <a:t>(1+1)=2</a:t>
            </a:r>
          </a:p>
          <a:p>
            <a:r>
              <a:rPr lang="en-US" baseline="0" dirty="0" smtClean="0"/>
              <a:t>N=2 </a:t>
            </a:r>
            <a:r>
              <a:rPr lang="en-US" baseline="0" dirty="0" smtClean="0">
                <a:sym typeface="Wingdings" pitchFamily="2" charset="2"/>
              </a:rPr>
              <a:t> (2&lt;5)  </a:t>
            </a:r>
            <a:r>
              <a:rPr lang="en-US" baseline="0" dirty="0" err="1" smtClean="0">
                <a:sym typeface="Wingdings" pitchFamily="2" charset="2"/>
              </a:rPr>
              <a:t>Cetak</a:t>
            </a:r>
            <a:r>
              <a:rPr lang="en-US" baseline="0" dirty="0" smtClean="0">
                <a:sym typeface="Wingdings" pitchFamily="2" charset="2"/>
              </a:rPr>
              <a:t> 2</a:t>
            </a:r>
          </a:p>
          <a:p>
            <a:r>
              <a:rPr lang="en-US" baseline="0" dirty="0" smtClean="0">
                <a:sym typeface="Wingdings" pitchFamily="2" charset="2"/>
              </a:rPr>
              <a:t>	      </a:t>
            </a:r>
            <a:r>
              <a:rPr lang="en-US" baseline="0" dirty="0" err="1" smtClean="0">
                <a:sym typeface="Wingdings" pitchFamily="2" charset="2"/>
              </a:rPr>
              <a:t>rekursi</a:t>
            </a:r>
            <a:r>
              <a:rPr lang="en-US" baseline="0" dirty="0" smtClean="0">
                <a:sym typeface="Wingdings" pitchFamily="2" charset="2"/>
              </a:rPr>
              <a:t>(2+1)=3</a:t>
            </a:r>
            <a:endParaRPr lang="en-US" dirty="0" smtClean="0"/>
          </a:p>
          <a:p>
            <a:r>
              <a:rPr lang="en-US" baseline="0" dirty="0" smtClean="0"/>
              <a:t>N=3 </a:t>
            </a:r>
            <a:r>
              <a:rPr lang="en-US" baseline="0" dirty="0" smtClean="0">
                <a:sym typeface="Wingdings" pitchFamily="2" charset="2"/>
              </a:rPr>
              <a:t> (3&lt;5)  </a:t>
            </a:r>
            <a:r>
              <a:rPr lang="en-US" baseline="0" dirty="0" err="1" smtClean="0">
                <a:sym typeface="Wingdings" pitchFamily="2" charset="2"/>
              </a:rPr>
              <a:t>Cetak</a:t>
            </a:r>
            <a:r>
              <a:rPr lang="en-US" baseline="0" dirty="0" smtClean="0">
                <a:sym typeface="Wingdings" pitchFamily="2" charset="2"/>
              </a:rPr>
              <a:t> 3</a:t>
            </a:r>
          </a:p>
          <a:p>
            <a:r>
              <a:rPr lang="en-US" baseline="0" dirty="0" smtClean="0">
                <a:sym typeface="Wingdings" pitchFamily="2" charset="2"/>
              </a:rPr>
              <a:t>	      </a:t>
            </a:r>
            <a:r>
              <a:rPr lang="en-US" baseline="0" dirty="0" err="1" smtClean="0">
                <a:sym typeface="Wingdings" pitchFamily="2" charset="2"/>
              </a:rPr>
              <a:t>rekursi</a:t>
            </a:r>
            <a:r>
              <a:rPr lang="en-US" baseline="0" dirty="0" smtClean="0">
                <a:sym typeface="Wingdings" pitchFamily="2" charset="2"/>
              </a:rPr>
              <a:t>(3+1)=4</a:t>
            </a:r>
            <a:endParaRPr lang="en-US" dirty="0" smtClean="0"/>
          </a:p>
          <a:p>
            <a:r>
              <a:rPr lang="en-US" baseline="0" dirty="0" smtClean="0"/>
              <a:t>N=4 </a:t>
            </a:r>
            <a:r>
              <a:rPr lang="en-US" baseline="0" dirty="0" smtClean="0">
                <a:sym typeface="Wingdings" pitchFamily="2" charset="2"/>
              </a:rPr>
              <a:t> (4&lt;5)  </a:t>
            </a:r>
            <a:r>
              <a:rPr lang="en-US" baseline="0" dirty="0" err="1" smtClean="0">
                <a:sym typeface="Wingdings" pitchFamily="2" charset="2"/>
              </a:rPr>
              <a:t>Cetak</a:t>
            </a:r>
            <a:r>
              <a:rPr lang="en-US" baseline="0" dirty="0" smtClean="0">
                <a:sym typeface="Wingdings" pitchFamily="2" charset="2"/>
              </a:rPr>
              <a:t> 4</a:t>
            </a:r>
          </a:p>
          <a:p>
            <a:r>
              <a:rPr lang="en-US" baseline="0" dirty="0" smtClean="0">
                <a:sym typeface="Wingdings" pitchFamily="2" charset="2"/>
              </a:rPr>
              <a:t>	      </a:t>
            </a:r>
            <a:r>
              <a:rPr lang="en-US" baseline="0" dirty="0" err="1" smtClean="0">
                <a:sym typeface="Wingdings" pitchFamily="2" charset="2"/>
              </a:rPr>
              <a:t>rekursi</a:t>
            </a:r>
            <a:r>
              <a:rPr lang="en-US" baseline="0" dirty="0" smtClean="0">
                <a:sym typeface="Wingdings" pitchFamily="2" charset="2"/>
              </a:rPr>
              <a:t>(4+1)=5</a:t>
            </a:r>
            <a:endParaRPr lang="en-US" dirty="0" smtClean="0"/>
          </a:p>
          <a:p>
            <a:r>
              <a:rPr lang="en-US" baseline="0" dirty="0" smtClean="0"/>
              <a:t>N=5 </a:t>
            </a:r>
            <a:r>
              <a:rPr lang="en-US" baseline="0" dirty="0" smtClean="0">
                <a:sym typeface="Wingdings" pitchFamily="2" charset="2"/>
              </a:rPr>
              <a:t> (5&lt;5)  SALAH  STOP</a:t>
            </a:r>
          </a:p>
          <a:p>
            <a:endParaRPr lang="en-US" baseline="0" dirty="0" smtClean="0">
              <a:sym typeface="Wingdings" pitchFamily="2" charset="2"/>
            </a:endParaRPr>
          </a:p>
          <a:p>
            <a:r>
              <a:rPr lang="en-US" baseline="0" dirty="0" err="1" smtClean="0">
                <a:sym typeface="Wingdings" pitchFamily="2" charset="2"/>
              </a:rPr>
              <a:t>Hasil</a:t>
            </a:r>
            <a:r>
              <a:rPr lang="en-US" baseline="0" dirty="0" smtClean="0">
                <a:sym typeface="Wingdings" pitchFamily="2" charset="2"/>
              </a:rPr>
              <a:t> : 1,2,3,4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4284C-3335-41F3-8ABD-25A5CF4ACDB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Jika</a:t>
            </a:r>
            <a:r>
              <a:rPr lang="en-US" baseline="0" dirty="0" smtClean="0"/>
              <a:t> n </a:t>
            </a:r>
            <a:r>
              <a:rPr lang="en-US" baseline="0" dirty="0" err="1" smtClean="0"/>
              <a:t>diinputkan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oleh</a:t>
            </a:r>
            <a:r>
              <a:rPr lang="en-US" baseline="0" dirty="0" smtClean="0"/>
              <a:t> user </a:t>
            </a:r>
            <a:r>
              <a:rPr lang="en-US" baseline="0" dirty="0" err="1" smtClean="0"/>
              <a:t>dengan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angka</a:t>
            </a:r>
            <a:r>
              <a:rPr lang="en-US" baseline="0" dirty="0" smtClean="0"/>
              <a:t> 1, </a:t>
            </a:r>
            <a:r>
              <a:rPr lang="en-US" baseline="0" dirty="0" err="1" smtClean="0"/>
              <a:t>bagaimana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hasilnya</a:t>
            </a:r>
            <a:r>
              <a:rPr lang="en-US" baseline="0" dirty="0" smtClean="0"/>
              <a:t> ?</a:t>
            </a:r>
          </a:p>
          <a:p>
            <a:r>
              <a:rPr lang="en-US" baseline="0" dirty="0" smtClean="0"/>
              <a:t>N=1 </a:t>
            </a:r>
            <a:r>
              <a:rPr lang="en-US" baseline="0" dirty="0" smtClean="0">
                <a:sym typeface="Wingdings" pitchFamily="2" charset="2"/>
              </a:rPr>
              <a:t> (1&lt;5)  </a:t>
            </a:r>
            <a:r>
              <a:rPr lang="en-US" baseline="0" dirty="0" err="1" smtClean="0">
                <a:sym typeface="Wingdings" pitchFamily="2" charset="2"/>
              </a:rPr>
              <a:t>rekursi</a:t>
            </a:r>
            <a:r>
              <a:rPr lang="en-US" baseline="0" dirty="0" smtClean="0">
                <a:sym typeface="Wingdings" pitchFamily="2" charset="2"/>
              </a:rPr>
              <a:t>(1+1)=2</a:t>
            </a:r>
          </a:p>
          <a:p>
            <a:r>
              <a:rPr lang="en-US" baseline="0" dirty="0" smtClean="0"/>
              <a:t>N=2 </a:t>
            </a:r>
            <a:r>
              <a:rPr lang="en-US" baseline="0" dirty="0" smtClean="0">
                <a:sym typeface="Wingdings" pitchFamily="2" charset="2"/>
              </a:rPr>
              <a:t> (2&lt;5)  </a:t>
            </a:r>
            <a:r>
              <a:rPr lang="en-US" baseline="0" dirty="0" err="1" smtClean="0">
                <a:sym typeface="Wingdings" pitchFamily="2" charset="2"/>
              </a:rPr>
              <a:t>rekursi</a:t>
            </a:r>
            <a:r>
              <a:rPr lang="en-US" baseline="0" dirty="0" smtClean="0">
                <a:sym typeface="Wingdings" pitchFamily="2" charset="2"/>
              </a:rPr>
              <a:t>(2+1)=3</a:t>
            </a:r>
            <a:endParaRPr lang="en-US" dirty="0" smtClean="0"/>
          </a:p>
          <a:p>
            <a:r>
              <a:rPr lang="en-US" baseline="0" dirty="0" smtClean="0"/>
              <a:t>N=3 </a:t>
            </a:r>
            <a:r>
              <a:rPr lang="en-US" baseline="0" dirty="0" smtClean="0">
                <a:sym typeface="Wingdings" pitchFamily="2" charset="2"/>
              </a:rPr>
              <a:t> (3&lt;5)  </a:t>
            </a:r>
            <a:r>
              <a:rPr lang="en-US" baseline="0" dirty="0" err="1" smtClean="0">
                <a:sym typeface="Wingdings" pitchFamily="2" charset="2"/>
              </a:rPr>
              <a:t>rekursi</a:t>
            </a:r>
            <a:r>
              <a:rPr lang="en-US" baseline="0" dirty="0" smtClean="0">
                <a:sym typeface="Wingdings" pitchFamily="2" charset="2"/>
              </a:rPr>
              <a:t>(3+1)=4</a:t>
            </a:r>
            <a:endParaRPr lang="en-US" dirty="0" smtClean="0"/>
          </a:p>
          <a:p>
            <a:r>
              <a:rPr lang="en-US" baseline="0" dirty="0" smtClean="0"/>
              <a:t>N=4 </a:t>
            </a:r>
            <a:r>
              <a:rPr lang="en-US" baseline="0" dirty="0" smtClean="0">
                <a:sym typeface="Wingdings" pitchFamily="2" charset="2"/>
              </a:rPr>
              <a:t> (4&lt;5)  </a:t>
            </a:r>
            <a:r>
              <a:rPr lang="en-US" baseline="0" dirty="0" err="1" smtClean="0">
                <a:sym typeface="Wingdings" pitchFamily="2" charset="2"/>
              </a:rPr>
              <a:t>rekursi</a:t>
            </a:r>
            <a:r>
              <a:rPr lang="en-US" baseline="0" dirty="0" smtClean="0">
                <a:sym typeface="Wingdings" pitchFamily="2" charset="2"/>
              </a:rPr>
              <a:t>(4+1)=5</a:t>
            </a:r>
            <a:endParaRPr lang="en-US" dirty="0" smtClean="0"/>
          </a:p>
          <a:p>
            <a:r>
              <a:rPr lang="en-US" baseline="0" dirty="0" smtClean="0"/>
              <a:t>N=5 </a:t>
            </a:r>
            <a:r>
              <a:rPr lang="en-US" baseline="0" dirty="0" smtClean="0">
                <a:sym typeface="Wingdings" pitchFamily="2" charset="2"/>
              </a:rPr>
              <a:t> (5&lt;5)  SALAH  STOP</a:t>
            </a:r>
          </a:p>
          <a:p>
            <a:r>
              <a:rPr lang="en-US" baseline="0" dirty="0" err="1" smtClean="0">
                <a:sym typeface="Wingdings" pitchFamily="2" charset="2"/>
              </a:rPr>
              <a:t>Cetak</a:t>
            </a:r>
            <a:r>
              <a:rPr lang="en-US" baseline="0" dirty="0" smtClean="0">
                <a:sym typeface="Wingdings" pitchFamily="2" charset="2"/>
              </a:rPr>
              <a:t> 5</a:t>
            </a:r>
          </a:p>
          <a:p>
            <a:r>
              <a:rPr lang="en-US" baseline="0" dirty="0" err="1" smtClean="0">
                <a:sym typeface="Wingdings" pitchFamily="2" charset="2"/>
              </a:rPr>
              <a:t>Cetak</a:t>
            </a:r>
            <a:r>
              <a:rPr lang="en-US" baseline="0" dirty="0" smtClean="0">
                <a:sym typeface="Wingdings" pitchFamily="2" charset="2"/>
              </a:rPr>
              <a:t> 4</a:t>
            </a:r>
          </a:p>
          <a:p>
            <a:r>
              <a:rPr lang="en-US" baseline="0" dirty="0" err="1" smtClean="0">
                <a:sym typeface="Wingdings" pitchFamily="2" charset="2"/>
              </a:rPr>
              <a:t>Cetak</a:t>
            </a:r>
            <a:r>
              <a:rPr lang="en-US" baseline="0" dirty="0" smtClean="0">
                <a:sym typeface="Wingdings" pitchFamily="2" charset="2"/>
              </a:rPr>
              <a:t> 3</a:t>
            </a:r>
          </a:p>
          <a:p>
            <a:r>
              <a:rPr lang="en-US" baseline="0" dirty="0" err="1" smtClean="0">
                <a:sym typeface="Wingdings" pitchFamily="2" charset="2"/>
              </a:rPr>
              <a:t>Cetak</a:t>
            </a:r>
            <a:r>
              <a:rPr lang="en-US" baseline="0" dirty="0" smtClean="0">
                <a:sym typeface="Wingdings" pitchFamily="2" charset="2"/>
              </a:rPr>
              <a:t> 2</a:t>
            </a:r>
          </a:p>
          <a:p>
            <a:r>
              <a:rPr lang="en-US" baseline="0" dirty="0" err="1" smtClean="0">
                <a:sym typeface="Wingdings" pitchFamily="2" charset="2"/>
              </a:rPr>
              <a:t>Cetak</a:t>
            </a:r>
            <a:r>
              <a:rPr lang="en-US" baseline="0" dirty="0" smtClean="0">
                <a:sym typeface="Wingdings" pitchFamily="2" charset="2"/>
              </a:rPr>
              <a:t> 1</a:t>
            </a:r>
          </a:p>
          <a:p>
            <a:endParaRPr lang="en-US" baseline="0" dirty="0" smtClean="0">
              <a:sym typeface="Wingdings" pitchFamily="2" charset="2"/>
            </a:endParaRPr>
          </a:p>
          <a:p>
            <a:r>
              <a:rPr lang="en-US" baseline="0" dirty="0" err="1" smtClean="0">
                <a:sym typeface="Wingdings" pitchFamily="2" charset="2"/>
              </a:rPr>
              <a:t>Hasil</a:t>
            </a:r>
            <a:r>
              <a:rPr lang="en-US" baseline="0" dirty="0" smtClean="0">
                <a:sym typeface="Wingdings" pitchFamily="2" charset="2"/>
              </a:rPr>
              <a:t> : 5, 4, 3, 2, 1 (</a:t>
            </a:r>
            <a:r>
              <a:rPr lang="en-US" baseline="0" dirty="0" err="1" smtClean="0">
                <a:sym typeface="Wingdings" pitchFamily="2" charset="2"/>
              </a:rPr>
              <a:t>Ingat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Konsep</a:t>
            </a:r>
            <a:r>
              <a:rPr lang="en-US" baseline="0" dirty="0" smtClean="0">
                <a:sym typeface="Wingdings" pitchFamily="2" charset="2"/>
              </a:rPr>
              <a:t> Stack !!)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4284C-3335-41F3-8ABD-25A5CF4ACDB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E5EC4-FEA1-4B55-9D64-A48DC1F2C19F}" type="datetimeFigureOut">
              <a:rPr lang="en-US" smtClean="0"/>
              <a:pPr/>
              <a:t>24/04/2013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0F8199A0-2F63-4C2E-AF6B-EE693A1B689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E5EC4-FEA1-4B55-9D64-A48DC1F2C19F}" type="datetimeFigureOut">
              <a:rPr lang="en-US" smtClean="0"/>
              <a:pPr/>
              <a:t>24/04/2013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199A0-2F63-4C2E-AF6B-EE693A1B68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E5EC4-FEA1-4B55-9D64-A48DC1F2C19F}" type="datetimeFigureOut">
              <a:rPr lang="en-US" smtClean="0"/>
              <a:pPr/>
              <a:t>24/04/2013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199A0-2F63-4C2E-AF6B-EE693A1B68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E5EC4-FEA1-4B55-9D64-A48DC1F2C19F}" type="datetimeFigureOut">
              <a:rPr lang="en-US" smtClean="0"/>
              <a:pPr/>
              <a:t>24/04/2013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199A0-2F63-4C2E-AF6B-EE693A1B689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E5EC4-FEA1-4B55-9D64-A48DC1F2C19F}" type="datetimeFigureOut">
              <a:rPr lang="en-US" smtClean="0"/>
              <a:pPr/>
              <a:t>24/04/2013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F8199A0-2F63-4C2E-AF6B-EE693A1B68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E5EC4-FEA1-4B55-9D64-A48DC1F2C19F}" type="datetimeFigureOut">
              <a:rPr lang="en-US" smtClean="0"/>
              <a:pPr/>
              <a:t>24/04/2013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199A0-2F63-4C2E-AF6B-EE693A1B689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E5EC4-FEA1-4B55-9D64-A48DC1F2C19F}" type="datetimeFigureOut">
              <a:rPr lang="en-US" smtClean="0"/>
              <a:pPr/>
              <a:t>24/04/2013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199A0-2F63-4C2E-AF6B-EE693A1B689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E5EC4-FEA1-4B55-9D64-A48DC1F2C19F}" type="datetimeFigureOut">
              <a:rPr lang="en-US" smtClean="0"/>
              <a:pPr/>
              <a:t>24/04/2013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199A0-2F63-4C2E-AF6B-EE693A1B68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E5EC4-FEA1-4B55-9D64-A48DC1F2C19F}" type="datetimeFigureOut">
              <a:rPr lang="en-US" smtClean="0"/>
              <a:pPr/>
              <a:t>24/04/2013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199A0-2F63-4C2E-AF6B-EE693A1B68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E5EC4-FEA1-4B55-9D64-A48DC1F2C19F}" type="datetimeFigureOut">
              <a:rPr lang="en-US" smtClean="0"/>
              <a:pPr/>
              <a:t>24/04/2013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199A0-2F63-4C2E-AF6B-EE693A1B689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E5EC4-FEA1-4B55-9D64-A48DC1F2C19F}" type="datetimeFigureOut">
              <a:rPr lang="en-US" smtClean="0"/>
              <a:pPr/>
              <a:t>24/04/2013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F8199A0-2F63-4C2E-AF6B-EE693A1B689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B9E5EC4-FEA1-4B55-9D64-A48DC1F2C19F}" type="datetimeFigureOut">
              <a:rPr lang="en-US" smtClean="0"/>
              <a:pPr/>
              <a:t>24/04/2013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0F8199A0-2F63-4C2E-AF6B-EE693A1B689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- PERTEMUAN 8 -</a:t>
            </a:r>
          </a:p>
          <a:p>
            <a:r>
              <a:rPr lang="en-US" b="1" dirty="0" smtClean="0"/>
              <a:t>METODE/SUB PROGRAM</a:t>
            </a:r>
          </a:p>
          <a:p>
            <a:r>
              <a:rPr lang="en-US" b="1" dirty="0" smtClean="0"/>
              <a:t>(REKURSI)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BAHASA PEMROGRAMAN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LATIHAN 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rekursif</a:t>
            </a:r>
            <a:r>
              <a:rPr lang="en-US" dirty="0" smtClean="0"/>
              <a:t>, </a:t>
            </a:r>
            <a:r>
              <a:rPr lang="en-US" dirty="0" err="1" smtClean="0"/>
              <a:t>tampilkan</a:t>
            </a:r>
            <a:r>
              <a:rPr lang="en-US" dirty="0" smtClean="0"/>
              <a:t> </a:t>
            </a:r>
            <a:r>
              <a:rPr lang="en-US" dirty="0" err="1" smtClean="0"/>
              <a:t>deret</a:t>
            </a:r>
            <a:r>
              <a:rPr lang="en-US" dirty="0" smtClean="0"/>
              <a:t> </a:t>
            </a:r>
            <a:r>
              <a:rPr lang="en-US" dirty="0" err="1" smtClean="0"/>
              <a:t>fibonacci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 :</a:t>
            </a:r>
          </a:p>
          <a:p>
            <a:pPr lvl="1"/>
            <a:r>
              <a:rPr lang="en-US" dirty="0" smtClean="0"/>
              <a:t>Input = 10</a:t>
            </a:r>
          </a:p>
          <a:p>
            <a:pPr lvl="1"/>
            <a:r>
              <a:rPr lang="en-US" dirty="0" smtClean="0"/>
              <a:t>Output = 1, 1, 2, 3, 5, 8, 13, 21, 34, 55</a:t>
            </a:r>
          </a:p>
          <a:p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rekursif</a:t>
            </a:r>
            <a:r>
              <a:rPr lang="en-US" dirty="0" smtClean="0"/>
              <a:t>, </a:t>
            </a:r>
            <a:r>
              <a:rPr lang="en-US" dirty="0" err="1" smtClean="0"/>
              <a:t>tampilkan</a:t>
            </a:r>
            <a:r>
              <a:rPr lang="en-US" dirty="0" smtClean="0"/>
              <a:t> </a:t>
            </a:r>
            <a:r>
              <a:rPr lang="en-US" dirty="0" err="1" smtClean="0"/>
              <a:t>deret</a:t>
            </a:r>
            <a:r>
              <a:rPr lang="en-US" dirty="0" smtClean="0"/>
              <a:t> </a:t>
            </a:r>
            <a:r>
              <a:rPr lang="en-US" dirty="0" err="1" smtClean="0"/>
              <a:t>fibonacci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 :</a:t>
            </a:r>
          </a:p>
          <a:p>
            <a:pPr lvl="1"/>
            <a:r>
              <a:rPr lang="en-US" dirty="0" smtClean="0"/>
              <a:t>Input = 10</a:t>
            </a:r>
          </a:p>
          <a:p>
            <a:pPr lvl="1"/>
            <a:r>
              <a:rPr lang="en-US" dirty="0" smtClean="0"/>
              <a:t>Output = 55, 34, 21, 13, 8, 5, 3, 2, 1, 1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Pengantar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Rekursi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dimana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subprogram yang </a:t>
            </a:r>
            <a:r>
              <a:rPr lang="en-US" b="1" dirty="0" err="1" smtClean="0"/>
              <a:t>memanggil</a:t>
            </a:r>
            <a:r>
              <a:rPr lang="en-US" b="1" dirty="0" smtClean="0"/>
              <a:t> </a:t>
            </a:r>
            <a:r>
              <a:rPr lang="en-US" b="1" dirty="0" err="1" smtClean="0"/>
              <a:t>dirinya</a:t>
            </a:r>
            <a:r>
              <a:rPr lang="en-US" b="1" dirty="0" smtClean="0"/>
              <a:t> </a:t>
            </a:r>
            <a:r>
              <a:rPr lang="en-US" b="1" dirty="0" err="1" smtClean="0"/>
              <a:t>sendiri</a:t>
            </a:r>
            <a:r>
              <a:rPr lang="en-US" b="1" dirty="0" smtClean="0"/>
              <a:t>.</a:t>
            </a:r>
          </a:p>
          <a:p>
            <a:r>
              <a:rPr lang="en-US" dirty="0" err="1" smtClean="0"/>
              <a:t>Rekursif</a:t>
            </a:r>
            <a:r>
              <a:rPr lang="en-US" b="1" dirty="0" smtClean="0"/>
              <a:t>  </a:t>
            </a:r>
            <a:r>
              <a:rPr lang="en-US" b="1" dirty="0" smtClean="0">
                <a:sym typeface="Wingdings" pitchFamily="2" charset="2"/>
              </a:rPr>
              <a:t></a:t>
            </a:r>
            <a:r>
              <a:rPr lang="en-US" b="1" dirty="0" smtClean="0"/>
              <a:t>  </a:t>
            </a:r>
            <a:r>
              <a:rPr lang="en-US" dirty="0" err="1" smtClean="0"/>
              <a:t>menyelesaikan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b="1" dirty="0" err="1" smtClean="0"/>
              <a:t>menggunakan</a:t>
            </a:r>
            <a:r>
              <a:rPr lang="en-US" b="1" dirty="0" smtClean="0"/>
              <a:t> </a:t>
            </a:r>
            <a:r>
              <a:rPr lang="en-US" b="1" dirty="0" err="1" smtClean="0"/>
              <a:t>konsep</a:t>
            </a:r>
            <a:r>
              <a:rPr lang="en-US" b="1" dirty="0" smtClean="0"/>
              <a:t> </a:t>
            </a:r>
            <a:r>
              <a:rPr lang="en-US" b="1" dirty="0" err="1" smtClean="0"/>
              <a:t>tumpukan</a:t>
            </a:r>
            <a:r>
              <a:rPr lang="en-US" b="1" dirty="0" smtClean="0"/>
              <a:t>.</a:t>
            </a:r>
          </a:p>
          <a:p>
            <a:r>
              <a:rPr lang="en-US" dirty="0" err="1" smtClean="0"/>
              <a:t>Adapun</a:t>
            </a:r>
            <a:r>
              <a:rPr lang="en-US" dirty="0" smtClean="0"/>
              <a:t> </a:t>
            </a:r>
            <a:r>
              <a:rPr lang="en-US" dirty="0" err="1" smtClean="0"/>
              <a:t>syarat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subprogram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disebut</a:t>
            </a:r>
            <a:r>
              <a:rPr lang="en-US" dirty="0" smtClean="0"/>
              <a:t> subprogram </a:t>
            </a:r>
            <a:r>
              <a:rPr lang="en-US" dirty="0" err="1" smtClean="0"/>
              <a:t>rekursi</a:t>
            </a:r>
            <a:r>
              <a:rPr lang="en-US" dirty="0" smtClean="0"/>
              <a:t> :</a:t>
            </a:r>
          </a:p>
          <a:p>
            <a:pPr lvl="1"/>
            <a:r>
              <a:rPr lang="en-US" dirty="0" smtClean="0"/>
              <a:t>Subprogram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memanggil</a:t>
            </a:r>
            <a:r>
              <a:rPr lang="en-US" dirty="0" smtClean="0"/>
              <a:t> </a:t>
            </a:r>
            <a:r>
              <a:rPr lang="en-US" dirty="0" err="1" smtClean="0"/>
              <a:t>dirinya</a:t>
            </a:r>
            <a:r>
              <a:rPr lang="en-US" dirty="0" smtClean="0"/>
              <a:t> </a:t>
            </a:r>
            <a:r>
              <a:rPr lang="en-US" dirty="0" err="1" smtClean="0"/>
              <a:t>sendiri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i="1" dirty="0" smtClean="0"/>
              <a:t>anchor </a:t>
            </a:r>
            <a:r>
              <a:rPr lang="en-US" dirty="0" smtClean="0"/>
              <a:t>(</a:t>
            </a:r>
            <a:r>
              <a:rPr lang="en-US" dirty="0" err="1" smtClean="0"/>
              <a:t>kondisi</a:t>
            </a:r>
            <a:r>
              <a:rPr lang="en-US" dirty="0" smtClean="0"/>
              <a:t> </a:t>
            </a:r>
            <a:r>
              <a:rPr lang="en-US" dirty="0" err="1" smtClean="0"/>
              <a:t>dimana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rekursi</a:t>
            </a:r>
            <a:r>
              <a:rPr lang="en-US" dirty="0" smtClean="0"/>
              <a:t> </a:t>
            </a:r>
            <a:r>
              <a:rPr lang="en-US" dirty="0" err="1" smtClean="0"/>
              <a:t>selesai</a:t>
            </a:r>
            <a:r>
              <a:rPr lang="en-US" dirty="0" smtClean="0"/>
              <a:t>)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menghentikan</a:t>
            </a:r>
            <a:r>
              <a:rPr lang="en-US" dirty="0" smtClean="0"/>
              <a:t> </a:t>
            </a:r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rekursi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Namun</a:t>
            </a:r>
            <a:r>
              <a:rPr lang="en-US" dirty="0" smtClean="0"/>
              <a:t>, </a:t>
            </a:r>
            <a:r>
              <a:rPr lang="en-US" b="1" dirty="0" err="1" smtClean="0"/>
              <a:t>penggunaan</a:t>
            </a:r>
            <a:r>
              <a:rPr lang="en-US" b="1" dirty="0" smtClean="0"/>
              <a:t> </a:t>
            </a:r>
            <a:r>
              <a:rPr lang="en-US" b="1" dirty="0" err="1" smtClean="0"/>
              <a:t>rekursi</a:t>
            </a:r>
            <a:r>
              <a:rPr lang="en-US" b="1" dirty="0" smtClean="0"/>
              <a:t> </a:t>
            </a:r>
            <a:r>
              <a:rPr lang="en-US" b="1" dirty="0" err="1" smtClean="0"/>
              <a:t>tidak</a:t>
            </a:r>
            <a:r>
              <a:rPr lang="en-US" b="1" dirty="0" smtClean="0"/>
              <a:t> </a:t>
            </a:r>
            <a:r>
              <a:rPr lang="en-US" b="1" dirty="0" err="1" smtClean="0"/>
              <a:t>dianjurkan</a:t>
            </a:r>
            <a:r>
              <a:rPr lang="en-US" dirty="0" smtClean="0"/>
              <a:t>,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sumber</a:t>
            </a:r>
            <a:r>
              <a:rPr lang="en-US" dirty="0" smtClean="0"/>
              <a:t> </a:t>
            </a:r>
            <a:r>
              <a:rPr lang="en-US" dirty="0" err="1" smtClean="0"/>
              <a:t>daya</a:t>
            </a:r>
            <a:r>
              <a:rPr lang="en-US" dirty="0" smtClean="0"/>
              <a:t> </a:t>
            </a:r>
            <a:r>
              <a:rPr lang="en-US" dirty="0" err="1" smtClean="0"/>
              <a:t>memori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program </a:t>
            </a:r>
            <a:r>
              <a:rPr lang="en-US" dirty="0" err="1" smtClean="0"/>
              <a:t>dijalankan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Rekursi</a:t>
            </a:r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err="1" smtClean="0"/>
              <a:t>Faktorial</a:t>
            </a:r>
            <a:endParaRPr lang="en-US" b="1" dirty="0" smtClean="0"/>
          </a:p>
          <a:p>
            <a:pPr lvl="1"/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faktorial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bilangan</a:t>
            </a:r>
            <a:r>
              <a:rPr lang="en-US" dirty="0" smtClean="0"/>
              <a:t> </a:t>
            </a:r>
            <a:r>
              <a:rPr lang="en-US" dirty="0" err="1" smtClean="0"/>
              <a:t>bulat</a:t>
            </a:r>
            <a:r>
              <a:rPr lang="en-US" dirty="0" smtClean="0"/>
              <a:t> </a:t>
            </a:r>
            <a:r>
              <a:rPr lang="en-US" dirty="0" err="1" smtClean="0"/>
              <a:t>positif</a:t>
            </a:r>
            <a:r>
              <a:rPr lang="en-US" dirty="0" smtClean="0"/>
              <a:t> n </a:t>
            </a:r>
            <a:r>
              <a:rPr lang="en-US" dirty="0" err="1" smtClean="0"/>
              <a:t>didefinisikan</a:t>
            </a:r>
            <a:r>
              <a:rPr lang="en-US" dirty="0" smtClean="0"/>
              <a:t> </a:t>
            </a:r>
            <a:r>
              <a:rPr lang="en-US" dirty="0" err="1" smtClean="0"/>
              <a:t>sbb</a:t>
            </a:r>
            <a:r>
              <a:rPr lang="en-US" dirty="0" smtClean="0"/>
              <a:t> :</a:t>
            </a:r>
          </a:p>
          <a:p>
            <a:pPr lvl="2"/>
            <a:r>
              <a:rPr lang="en-US" sz="3200" dirty="0" smtClean="0"/>
              <a:t>n! = n*(n-1)! , </a:t>
            </a:r>
            <a:r>
              <a:rPr lang="en-US" sz="3200" dirty="0" err="1" smtClean="0"/>
              <a:t>jika</a:t>
            </a:r>
            <a:r>
              <a:rPr lang="en-US" sz="3200" dirty="0" smtClean="0"/>
              <a:t> n&gt;1</a:t>
            </a:r>
          </a:p>
          <a:p>
            <a:pPr lvl="2"/>
            <a:r>
              <a:rPr lang="en-US" sz="3200" dirty="0" smtClean="0"/>
              <a:t>n! = 1 , </a:t>
            </a:r>
            <a:r>
              <a:rPr lang="en-US" sz="3200" dirty="0" err="1" smtClean="0"/>
              <a:t>jika</a:t>
            </a:r>
            <a:r>
              <a:rPr lang="en-US" sz="3200" dirty="0" smtClean="0"/>
              <a:t> n = 0</a:t>
            </a:r>
            <a:r>
              <a:rPr lang="en-US" sz="3200" dirty="0" smtClean="0"/>
              <a:t>,  1</a:t>
            </a:r>
            <a:endParaRPr lang="en-US" sz="3200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Menghitung</a:t>
            </a:r>
            <a:r>
              <a:rPr lang="en-US" dirty="0" smtClean="0"/>
              <a:t> </a:t>
            </a:r>
            <a:r>
              <a:rPr lang="en-US" dirty="0" err="1" smtClean="0"/>
              <a:t>Faktorial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Function </a:t>
            </a:r>
            <a:r>
              <a:rPr lang="en-US" dirty="0" err="1" smtClean="0"/>
              <a:t>Faktorial</a:t>
            </a:r>
            <a:r>
              <a:rPr lang="en-US" dirty="0" smtClean="0"/>
              <a:t> (input integer) </a:t>
            </a:r>
            <a:r>
              <a:rPr lang="en-US" dirty="0" smtClean="0">
                <a:sym typeface="Wingdings" pitchFamily="2" charset="2"/>
              </a:rPr>
              <a:t> integer</a:t>
            </a:r>
          </a:p>
          <a:p>
            <a:r>
              <a:rPr lang="en-US" dirty="0" err="1" smtClean="0">
                <a:sym typeface="Wingdings" pitchFamily="2" charset="2"/>
              </a:rPr>
              <a:t>Deklarasi</a:t>
            </a:r>
            <a:endParaRPr lang="en-US" dirty="0" smtClean="0">
              <a:sym typeface="Wingdings" pitchFamily="2" charset="2"/>
            </a:endParaRPr>
          </a:p>
          <a:p>
            <a:pPr lvl="1"/>
            <a:r>
              <a:rPr lang="en-US" dirty="0" smtClean="0">
                <a:sym typeface="Wingdings" pitchFamily="2" charset="2"/>
              </a:rPr>
              <a:t>{</a:t>
            </a:r>
            <a:r>
              <a:rPr lang="en-US" dirty="0" err="1" smtClean="0">
                <a:sym typeface="Wingdings" pitchFamily="2" charset="2"/>
              </a:rPr>
              <a:t>tidak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ada</a:t>
            </a:r>
            <a:r>
              <a:rPr lang="en-US" dirty="0" smtClean="0">
                <a:sym typeface="Wingdings" pitchFamily="2" charset="2"/>
              </a:rPr>
              <a:t>}</a:t>
            </a:r>
          </a:p>
          <a:p>
            <a:r>
              <a:rPr lang="en-US" dirty="0" err="1" smtClean="0">
                <a:sym typeface="Wingdings" pitchFamily="2" charset="2"/>
              </a:rPr>
              <a:t>Deskripsi</a:t>
            </a:r>
            <a:endParaRPr lang="en-US" dirty="0" smtClean="0">
              <a:sym typeface="Wingdings" pitchFamily="2" charset="2"/>
            </a:endParaRPr>
          </a:p>
          <a:p>
            <a:pPr lvl="1"/>
            <a:r>
              <a:rPr lang="en-US" dirty="0" smtClean="0">
                <a:sym typeface="Wingdings" pitchFamily="2" charset="2"/>
              </a:rPr>
              <a:t>If (n = 0) or (n = 1) then</a:t>
            </a:r>
          </a:p>
          <a:p>
            <a:pPr lvl="2"/>
            <a:r>
              <a:rPr lang="en-US" dirty="0" smtClean="0">
                <a:sym typeface="Wingdings" pitchFamily="2" charset="2"/>
              </a:rPr>
              <a:t>Return(1)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Else</a:t>
            </a:r>
          </a:p>
          <a:p>
            <a:pPr lvl="2"/>
            <a:r>
              <a:rPr lang="en-US" dirty="0" smtClean="0">
                <a:sym typeface="Wingdings" pitchFamily="2" charset="2"/>
              </a:rPr>
              <a:t>Return(n*</a:t>
            </a:r>
            <a:r>
              <a:rPr lang="en-US" dirty="0" err="1" smtClean="0">
                <a:sym typeface="Wingdings" pitchFamily="2" charset="2"/>
              </a:rPr>
              <a:t>Faktorial</a:t>
            </a:r>
            <a:r>
              <a:rPr lang="en-US" dirty="0" smtClean="0">
                <a:sym typeface="Wingdings" pitchFamily="2" charset="2"/>
              </a:rPr>
              <a:t>(n-1))</a:t>
            </a:r>
          </a:p>
          <a:p>
            <a:pPr lvl="1"/>
            <a:r>
              <a:rPr lang="en-US" dirty="0" err="1" smtClean="0">
                <a:sym typeface="Wingdings" pitchFamily="2" charset="2"/>
              </a:rPr>
              <a:t>Endif</a:t>
            </a:r>
            <a:endParaRPr lang="en-US" dirty="0" smtClean="0">
              <a:sym typeface="Wingdings" pitchFamily="2" charset="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Kondisi</a:t>
            </a:r>
            <a:r>
              <a:rPr lang="en-US" dirty="0" smtClean="0"/>
              <a:t> </a:t>
            </a:r>
            <a:r>
              <a:rPr lang="en-US" dirty="0" err="1" smtClean="0"/>
              <a:t>tumpukan</a:t>
            </a:r>
            <a:r>
              <a:rPr lang="en-US" dirty="0" smtClean="0"/>
              <a:t> </a:t>
            </a:r>
            <a:r>
              <a:rPr lang="en-US" dirty="0" err="1" smtClean="0"/>
              <a:t>rekursi</a:t>
            </a:r>
            <a:r>
              <a:rPr lang="en-US" dirty="0" smtClean="0"/>
              <a:t> </a:t>
            </a:r>
            <a:r>
              <a:rPr lang="en-US" dirty="0" err="1" smtClean="0"/>
              <a:t>faktorial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Di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memori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rekursi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dieksekusi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membentuk</a:t>
            </a:r>
            <a:r>
              <a:rPr lang="en-US" dirty="0" smtClean="0"/>
              <a:t> stack (</a:t>
            </a:r>
            <a:r>
              <a:rPr lang="en-US" dirty="0" err="1" smtClean="0"/>
              <a:t>tumpukan</a:t>
            </a:r>
            <a:r>
              <a:rPr lang="en-US" dirty="0" smtClean="0"/>
              <a:t>).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0" y="2819400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Faktorial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N=1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N=2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* </a:t>
                      </a:r>
                      <a:r>
                        <a:rPr lang="en-US" dirty="0" err="1" smtClean="0"/>
                        <a:t>Faktorial</a:t>
                      </a:r>
                      <a:r>
                        <a:rPr lang="en-US" dirty="0" smtClean="0"/>
                        <a:t>(1)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N=3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 * </a:t>
                      </a:r>
                      <a:r>
                        <a:rPr lang="en-US" dirty="0" err="1" smtClean="0"/>
                        <a:t>Faktorial</a:t>
                      </a:r>
                      <a:r>
                        <a:rPr lang="en-US" dirty="0" smtClean="0"/>
                        <a:t>(2)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N=4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 * </a:t>
                      </a:r>
                      <a:r>
                        <a:rPr lang="en-US" dirty="0" err="1" smtClean="0"/>
                        <a:t>Faktorial</a:t>
                      </a:r>
                      <a:r>
                        <a:rPr lang="en-US" dirty="0" smtClean="0"/>
                        <a:t>(3)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N=5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 * </a:t>
                      </a:r>
                      <a:r>
                        <a:rPr lang="en-US" dirty="0" err="1" smtClean="0"/>
                        <a:t>Faktorial</a:t>
                      </a:r>
                      <a:r>
                        <a:rPr lang="en-US" dirty="0" smtClean="0"/>
                        <a:t>(4)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Bagan</a:t>
            </a:r>
            <a:r>
              <a:rPr lang="en-US" dirty="0" smtClean="0"/>
              <a:t> </a:t>
            </a:r>
            <a:r>
              <a:rPr lang="en-US" dirty="0" err="1" smtClean="0"/>
              <a:t>pemanggilan</a:t>
            </a:r>
            <a:r>
              <a:rPr lang="en-US" dirty="0" smtClean="0"/>
              <a:t> </a:t>
            </a:r>
            <a:r>
              <a:rPr lang="en-US" dirty="0" err="1" smtClean="0"/>
              <a:t>modul</a:t>
            </a:r>
            <a:r>
              <a:rPr lang="en-US" dirty="0" smtClean="0"/>
              <a:t> </a:t>
            </a:r>
            <a:r>
              <a:rPr lang="en-US" dirty="0" err="1" smtClean="0"/>
              <a:t>rekursi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" y="2895600"/>
            <a:ext cx="1295400" cy="220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Instruksi</a:t>
            </a:r>
            <a:r>
              <a:rPr lang="en-US" dirty="0" smtClean="0"/>
              <a:t> 1</a:t>
            </a:r>
          </a:p>
          <a:p>
            <a:pPr algn="ctr"/>
            <a:r>
              <a:rPr lang="en-US" dirty="0" err="1" smtClean="0"/>
              <a:t>Instruksi</a:t>
            </a:r>
            <a:r>
              <a:rPr lang="en-US" dirty="0" smtClean="0"/>
              <a:t> 2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Call </a:t>
            </a:r>
            <a:r>
              <a:rPr lang="en-US" dirty="0" err="1" smtClean="0"/>
              <a:t>Modul</a:t>
            </a:r>
            <a:r>
              <a:rPr lang="en-US" dirty="0" smtClean="0"/>
              <a:t> 1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End </a:t>
            </a:r>
            <a:r>
              <a:rPr lang="en-US" dirty="0" err="1" smtClean="0"/>
              <a:t>Modul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09800" y="2895600"/>
            <a:ext cx="1295400" cy="220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Instruksi</a:t>
            </a:r>
            <a:r>
              <a:rPr lang="en-US" dirty="0" smtClean="0"/>
              <a:t> 1</a:t>
            </a:r>
          </a:p>
          <a:p>
            <a:pPr algn="ctr"/>
            <a:r>
              <a:rPr lang="en-US" dirty="0" err="1" smtClean="0"/>
              <a:t>Instruksi</a:t>
            </a:r>
            <a:r>
              <a:rPr lang="en-US" dirty="0" smtClean="0"/>
              <a:t> 2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Call </a:t>
            </a:r>
            <a:r>
              <a:rPr lang="en-US" dirty="0" err="1" smtClean="0"/>
              <a:t>Modul</a:t>
            </a:r>
            <a:r>
              <a:rPr lang="en-US" dirty="0" smtClean="0"/>
              <a:t> 1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End </a:t>
            </a:r>
            <a:r>
              <a:rPr lang="en-US" dirty="0" err="1" smtClean="0"/>
              <a:t>Modul</a:t>
            </a:r>
            <a:r>
              <a:rPr lang="en-US" dirty="0" smtClean="0"/>
              <a:t> 1</a:t>
            </a:r>
          </a:p>
        </p:txBody>
      </p:sp>
      <p:sp>
        <p:nvSpPr>
          <p:cNvPr id="6" name="Rectangle 5"/>
          <p:cNvSpPr/>
          <p:nvPr/>
        </p:nvSpPr>
        <p:spPr>
          <a:xfrm>
            <a:off x="4038600" y="2895600"/>
            <a:ext cx="1295400" cy="220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Instruksi</a:t>
            </a:r>
            <a:r>
              <a:rPr lang="en-US" dirty="0" smtClean="0"/>
              <a:t> 1</a:t>
            </a:r>
          </a:p>
          <a:p>
            <a:pPr algn="ctr"/>
            <a:r>
              <a:rPr lang="en-US" dirty="0" err="1" smtClean="0"/>
              <a:t>Instruksi</a:t>
            </a:r>
            <a:r>
              <a:rPr lang="en-US" dirty="0" smtClean="0"/>
              <a:t> 2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Call </a:t>
            </a:r>
            <a:r>
              <a:rPr lang="en-US" dirty="0" err="1" smtClean="0"/>
              <a:t>Modul</a:t>
            </a:r>
            <a:r>
              <a:rPr lang="en-US" dirty="0" smtClean="0"/>
              <a:t> 1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End </a:t>
            </a:r>
            <a:r>
              <a:rPr lang="en-US" dirty="0" err="1" smtClean="0"/>
              <a:t>Modul</a:t>
            </a:r>
            <a:r>
              <a:rPr lang="en-US" dirty="0" smtClean="0"/>
              <a:t> 1</a:t>
            </a:r>
          </a:p>
        </p:txBody>
      </p:sp>
      <p:sp>
        <p:nvSpPr>
          <p:cNvPr id="7" name="Rectangle 6"/>
          <p:cNvSpPr/>
          <p:nvPr/>
        </p:nvSpPr>
        <p:spPr>
          <a:xfrm>
            <a:off x="5867400" y="2895600"/>
            <a:ext cx="1295400" cy="220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Instruksi</a:t>
            </a:r>
            <a:r>
              <a:rPr lang="en-US" dirty="0" smtClean="0"/>
              <a:t> 1</a:t>
            </a:r>
          </a:p>
          <a:p>
            <a:pPr algn="ctr"/>
            <a:r>
              <a:rPr lang="en-US" dirty="0" err="1" smtClean="0"/>
              <a:t>Instruksi</a:t>
            </a:r>
            <a:r>
              <a:rPr lang="en-US" dirty="0" smtClean="0"/>
              <a:t> 2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Call </a:t>
            </a:r>
            <a:r>
              <a:rPr lang="en-US" dirty="0" err="1" smtClean="0"/>
              <a:t>Modul</a:t>
            </a:r>
            <a:r>
              <a:rPr lang="en-US" dirty="0" smtClean="0"/>
              <a:t> 1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End </a:t>
            </a:r>
            <a:r>
              <a:rPr lang="en-US" dirty="0" err="1" smtClean="0"/>
              <a:t>Modul</a:t>
            </a:r>
            <a:r>
              <a:rPr lang="en-US" dirty="0" smtClean="0"/>
              <a:t> 1</a:t>
            </a:r>
          </a:p>
        </p:txBody>
      </p:sp>
      <p:sp>
        <p:nvSpPr>
          <p:cNvPr id="8" name="Rectangle 7"/>
          <p:cNvSpPr/>
          <p:nvPr/>
        </p:nvSpPr>
        <p:spPr>
          <a:xfrm>
            <a:off x="7620000" y="2895600"/>
            <a:ext cx="1295400" cy="220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Instruksi</a:t>
            </a:r>
            <a:r>
              <a:rPr lang="en-US" dirty="0" smtClean="0"/>
              <a:t> 1</a:t>
            </a:r>
          </a:p>
          <a:p>
            <a:pPr algn="ctr"/>
            <a:r>
              <a:rPr lang="en-US" dirty="0" err="1" smtClean="0"/>
              <a:t>Instruksi</a:t>
            </a:r>
            <a:r>
              <a:rPr lang="en-US" dirty="0" smtClean="0"/>
              <a:t> 2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Call </a:t>
            </a:r>
            <a:r>
              <a:rPr lang="en-US" dirty="0" err="1" smtClean="0"/>
              <a:t>Modul</a:t>
            </a:r>
            <a:r>
              <a:rPr lang="en-US" dirty="0" smtClean="0"/>
              <a:t> 1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End </a:t>
            </a:r>
            <a:r>
              <a:rPr lang="en-US" dirty="0" err="1" smtClean="0"/>
              <a:t>Modul</a:t>
            </a:r>
            <a:r>
              <a:rPr lang="en-US" dirty="0" smtClean="0"/>
              <a:t> 1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rot="5400000" flipH="1" flipV="1">
            <a:off x="1524000" y="3429000"/>
            <a:ext cx="838200" cy="685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0800000">
            <a:off x="1143000" y="4343400"/>
            <a:ext cx="1143000" cy="304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0800000">
            <a:off x="2971800" y="4343400"/>
            <a:ext cx="1143000" cy="304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0800000">
            <a:off x="4800600" y="4343400"/>
            <a:ext cx="1143000" cy="304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0800000">
            <a:off x="6553200" y="4343400"/>
            <a:ext cx="1143000" cy="304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 flipH="1" flipV="1">
            <a:off x="3352800" y="3352800"/>
            <a:ext cx="838200" cy="685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5400000" flipH="1" flipV="1">
            <a:off x="5181600" y="3352800"/>
            <a:ext cx="838200" cy="685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5400000" flipH="1" flipV="1">
            <a:off x="7010400" y="3352800"/>
            <a:ext cx="838200" cy="685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09600" y="2362200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Modul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362200" y="2362200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Modul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267200" y="2362200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Modul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019800" y="2362200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Modul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772400" y="2362200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Modul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20959" y="5334000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N=5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514600" y="5410200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N=4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419600" y="5410200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N=3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248400" y="5410200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N=2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001000" y="5410200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N=1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Rekursif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Procedure </a:t>
            </a:r>
            <a:r>
              <a:rPr lang="en-US" dirty="0" err="1" smtClean="0"/>
              <a:t>rekursi</a:t>
            </a:r>
            <a:r>
              <a:rPr lang="en-US" dirty="0" smtClean="0"/>
              <a:t> (input n:integer)</a:t>
            </a:r>
          </a:p>
          <a:p>
            <a:r>
              <a:rPr lang="en-US" dirty="0" err="1" smtClean="0"/>
              <a:t>Deklarasi</a:t>
            </a:r>
            <a:endParaRPr lang="en-US" dirty="0" smtClean="0"/>
          </a:p>
          <a:p>
            <a:pPr lvl="1"/>
            <a:r>
              <a:rPr lang="en-US" dirty="0" smtClean="0"/>
              <a:t>{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}</a:t>
            </a:r>
          </a:p>
          <a:p>
            <a:r>
              <a:rPr lang="en-US" dirty="0" err="1" smtClean="0"/>
              <a:t>Deskripsi</a:t>
            </a:r>
            <a:endParaRPr lang="en-US" dirty="0" smtClean="0"/>
          </a:p>
          <a:p>
            <a:pPr lvl="1"/>
            <a:r>
              <a:rPr lang="en-US" dirty="0" smtClean="0"/>
              <a:t>Write(n)</a:t>
            </a:r>
          </a:p>
          <a:p>
            <a:pPr lvl="1"/>
            <a:r>
              <a:rPr lang="en-US" dirty="0" smtClean="0"/>
              <a:t>If(n&lt;5) then</a:t>
            </a:r>
          </a:p>
          <a:p>
            <a:pPr lvl="2"/>
            <a:r>
              <a:rPr lang="en-US" dirty="0" err="1" smtClean="0"/>
              <a:t>Rekursi</a:t>
            </a:r>
            <a:r>
              <a:rPr lang="en-US" dirty="0" smtClean="0"/>
              <a:t>(n+1)</a:t>
            </a:r>
          </a:p>
          <a:p>
            <a:pPr lvl="1"/>
            <a:r>
              <a:rPr lang="en-US" dirty="0" smtClean="0"/>
              <a:t>End if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Rekursif</a:t>
            </a:r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Procedure </a:t>
            </a:r>
            <a:r>
              <a:rPr lang="en-US" dirty="0" err="1" smtClean="0"/>
              <a:t>rekursi</a:t>
            </a:r>
            <a:r>
              <a:rPr lang="en-US" dirty="0" smtClean="0"/>
              <a:t> (input n:integer)</a:t>
            </a:r>
          </a:p>
          <a:p>
            <a:r>
              <a:rPr lang="en-US" dirty="0" err="1" smtClean="0"/>
              <a:t>Deklarasi</a:t>
            </a:r>
            <a:endParaRPr lang="en-US" dirty="0" smtClean="0"/>
          </a:p>
          <a:p>
            <a:pPr lvl="1"/>
            <a:r>
              <a:rPr lang="en-US" dirty="0" smtClean="0"/>
              <a:t>{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}</a:t>
            </a:r>
          </a:p>
          <a:p>
            <a:r>
              <a:rPr lang="en-US" dirty="0" err="1" smtClean="0"/>
              <a:t>Deskripsi</a:t>
            </a:r>
            <a:endParaRPr lang="en-US" dirty="0" smtClean="0"/>
          </a:p>
          <a:p>
            <a:pPr lvl="1"/>
            <a:r>
              <a:rPr lang="en-US" dirty="0" smtClean="0"/>
              <a:t>If(n&lt;5) then</a:t>
            </a:r>
          </a:p>
          <a:p>
            <a:pPr lvl="2"/>
            <a:r>
              <a:rPr lang="en-US" dirty="0" smtClean="0"/>
              <a:t>Write(n)</a:t>
            </a:r>
          </a:p>
          <a:p>
            <a:pPr lvl="2"/>
            <a:r>
              <a:rPr lang="en-US" dirty="0" err="1" smtClean="0"/>
              <a:t>Rekursi</a:t>
            </a:r>
            <a:r>
              <a:rPr lang="en-US" dirty="0" smtClean="0"/>
              <a:t>(n+1)</a:t>
            </a:r>
          </a:p>
          <a:p>
            <a:pPr lvl="1"/>
            <a:r>
              <a:rPr lang="en-US" dirty="0" smtClean="0"/>
              <a:t>End if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Rekursif</a:t>
            </a:r>
            <a:r>
              <a:rPr lang="en-US" dirty="0" smtClean="0"/>
              <a:t>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Procedure </a:t>
            </a:r>
            <a:r>
              <a:rPr lang="en-US" dirty="0" err="1" smtClean="0"/>
              <a:t>rekursi</a:t>
            </a:r>
            <a:r>
              <a:rPr lang="en-US" dirty="0" smtClean="0"/>
              <a:t> (input n:integer)</a:t>
            </a:r>
          </a:p>
          <a:p>
            <a:r>
              <a:rPr lang="en-US" dirty="0" err="1" smtClean="0"/>
              <a:t>Deklarasi</a:t>
            </a:r>
            <a:endParaRPr lang="en-US" dirty="0" smtClean="0"/>
          </a:p>
          <a:p>
            <a:pPr lvl="1"/>
            <a:r>
              <a:rPr lang="en-US" dirty="0" smtClean="0"/>
              <a:t>{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}</a:t>
            </a:r>
          </a:p>
          <a:p>
            <a:r>
              <a:rPr lang="en-US" dirty="0" err="1" smtClean="0"/>
              <a:t>Deskripsi</a:t>
            </a:r>
            <a:endParaRPr lang="en-US" dirty="0" smtClean="0"/>
          </a:p>
          <a:p>
            <a:pPr lvl="1"/>
            <a:r>
              <a:rPr lang="en-US" dirty="0" smtClean="0"/>
              <a:t>If(n&lt;5) then</a:t>
            </a:r>
          </a:p>
          <a:p>
            <a:pPr lvl="2"/>
            <a:r>
              <a:rPr lang="en-US" dirty="0" err="1" smtClean="0"/>
              <a:t>Rekursi</a:t>
            </a:r>
            <a:r>
              <a:rPr lang="en-US" dirty="0" smtClean="0"/>
              <a:t>(n+1)</a:t>
            </a:r>
          </a:p>
          <a:p>
            <a:pPr lvl="1"/>
            <a:r>
              <a:rPr lang="en-US" dirty="0" smtClean="0"/>
              <a:t>End if</a:t>
            </a:r>
          </a:p>
          <a:p>
            <a:pPr lvl="1"/>
            <a:r>
              <a:rPr lang="en-US" dirty="0" smtClean="0"/>
              <a:t>Write(n)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38</TotalTime>
  <Words>664</Words>
  <Application>Microsoft Office PowerPoint</Application>
  <PresentationFormat>On-screen Show (4:3)</PresentationFormat>
  <Paragraphs>165</Paragraphs>
  <Slides>10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Equity</vt:lpstr>
      <vt:lpstr>BAHASA PEMROGRAMAN</vt:lpstr>
      <vt:lpstr>Pengantar</vt:lpstr>
      <vt:lpstr>Contoh Rekursi(1)</vt:lpstr>
      <vt:lpstr>Fungsi Menghitung Faktorial</vt:lpstr>
      <vt:lpstr>Kondisi tumpukan rekursi faktorial</vt:lpstr>
      <vt:lpstr>Bagan pemanggilan modul rekursi</vt:lpstr>
      <vt:lpstr>Contoh Rekursif(2)</vt:lpstr>
      <vt:lpstr>Contoh Rekursif(3)</vt:lpstr>
      <vt:lpstr>Contoh Rekursif (4)</vt:lpstr>
      <vt:lpstr>LATIHAN 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BAHASA PEMROGRAMAN</dc:title>
  <dc:creator>user</dc:creator>
  <cp:lastModifiedBy>user</cp:lastModifiedBy>
  <cp:revision>3</cp:revision>
  <dcterms:created xsi:type="dcterms:W3CDTF">2012-11-04T00:14:13Z</dcterms:created>
  <dcterms:modified xsi:type="dcterms:W3CDTF">2013-04-24T05:16:57Z</dcterms:modified>
</cp:coreProperties>
</file>