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3" r:id="rId7"/>
    <p:sldId id="257" r:id="rId8"/>
    <p:sldId id="270" r:id="rId9"/>
    <p:sldId id="258" r:id="rId10"/>
    <p:sldId id="265" r:id="rId11"/>
    <p:sldId id="259" r:id="rId12"/>
    <p:sldId id="266" r:id="rId13"/>
    <p:sldId id="260" r:id="rId14"/>
    <p:sldId id="261" r:id="rId15"/>
    <p:sldId id="262" r:id="rId16"/>
    <p:sldId id="264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Oak\Desktop\Spring%20'17\Data%20Mining\Project\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Oak\Desktop\Spring%20'17\Data%20Mining\Project\Projec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Oak\Desktop\Spring%20'17\Data%20Mining\Project\Proje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Oak\Desktop\Spring%20'17\Data%20Mining\Project\Projec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Oak\Desktop\Spring%20'17\Data%20Mining\Project\Projec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Oak\Desktop\Spring%20'17\Data%20Mining\Project\Project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Distribution of class attribute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Dataset!$G$3:$G$6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Dataset!$H$3:$H$6</c:f>
              <c:numCache>
                <c:formatCode>General</c:formatCode>
                <c:ptCount val="4"/>
                <c:pt idx="0">
                  <c:v>108131</c:v>
                </c:pt>
                <c:pt idx="1">
                  <c:v>15931</c:v>
                </c:pt>
                <c:pt idx="2">
                  <c:v>5817</c:v>
                </c:pt>
                <c:pt idx="3">
                  <c:v>6719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8-4AC1-83FE-0A2AE0443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4"/>
        <c:axId val="356051504"/>
        <c:axId val="356050192"/>
      </c:barChart>
      <c:catAx>
        <c:axId val="35605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0192"/>
        <c:crosses val="autoZero"/>
        <c:auto val="1"/>
        <c:lblAlgn val="ctr"/>
        <c:lblOffset val="100"/>
        <c:noMultiLvlLbl val="0"/>
      </c:catAx>
      <c:valAx>
        <c:axId val="35605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J48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5.5624227441285555E-2"/>
                  <c:y val="-6.4614215127328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5F-412C-A96B-DF1618B43CCF}"/>
                </c:ext>
              </c:extLst>
            </c:dLbl>
            <c:dLbl>
              <c:idx val="1"/>
              <c:layout>
                <c:manualLayout>
                  <c:x val="-5.150391429748661E-2"/>
                  <c:y val="5.3211706575446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5F-412C-A96B-DF1618B43CCF}"/>
                </c:ext>
              </c:extLst>
            </c:dLbl>
            <c:dLbl>
              <c:idx val="2"/>
              <c:layout>
                <c:manualLayout>
                  <c:x val="-2.6782035434693111E-2"/>
                  <c:y val="-4.94108703914861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5F-412C-A96B-DF1618B43C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'[Project Results.xlsx]J48'!$B$1:$E$1</c:f>
              <c:strCache>
                <c:ptCount val="4"/>
                <c:pt idx="0">
                  <c:v>C1 (80/20-10%N)</c:v>
                </c:pt>
                <c:pt idx="1">
                  <c:v>C2(60/40-10%N)</c:v>
                </c:pt>
                <c:pt idx="2">
                  <c:v>C3(80/20-20%N)</c:v>
                </c:pt>
                <c:pt idx="3">
                  <c:v>C4(60/40-20%N)</c:v>
                </c:pt>
              </c:strCache>
            </c:strRef>
          </c:cat>
          <c:val>
            <c:numRef>
              <c:f>'[Project Results.xlsx]J48'!$B$12:$E$12</c:f>
              <c:numCache>
                <c:formatCode>General</c:formatCode>
                <c:ptCount val="4"/>
                <c:pt idx="0">
                  <c:v>71.903729999999996</c:v>
                </c:pt>
                <c:pt idx="1">
                  <c:v>71.910399999999996</c:v>
                </c:pt>
                <c:pt idx="2">
                  <c:v>59.275599999999997</c:v>
                </c:pt>
                <c:pt idx="3">
                  <c:v>59.342399999999998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5F-412C-A96B-DF1618B43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2546472"/>
        <c:axId val="402543520"/>
      </c:lineChart>
      <c:catAx>
        <c:axId val="40254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543520"/>
        <c:crosses val="autoZero"/>
        <c:auto val="1"/>
        <c:lblAlgn val="ctr"/>
        <c:lblOffset val="100"/>
        <c:noMultiLvlLbl val="0"/>
      </c:catAx>
      <c:valAx>
        <c:axId val="40254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546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Naive-Bayes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AVERAGE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6666666666666666E-2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1B4-4172-924A-2EBFFFFCA83F}"/>
                </c:ext>
              </c:extLst>
            </c:dLbl>
            <c:dLbl>
              <c:idx val="1"/>
              <c:layout>
                <c:manualLayout>
                  <c:x val="-4.7222222222222221E-2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B4-4172-924A-2EBFFFFCA83F}"/>
                </c:ext>
              </c:extLst>
            </c:dLbl>
            <c:dLbl>
              <c:idx val="2"/>
              <c:layout>
                <c:manualLayout>
                  <c:x val="-6.1111111111111213E-2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B4-4172-924A-2EBFFFFCA8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'Naive Bayes'!$B$1:$E$1</c:f>
              <c:strCache>
                <c:ptCount val="4"/>
                <c:pt idx="0">
                  <c:v>C1 (80/20-10%N)</c:v>
                </c:pt>
                <c:pt idx="1">
                  <c:v>C2(60/40-10%N)</c:v>
                </c:pt>
                <c:pt idx="2">
                  <c:v>C3(80/20-20%N)</c:v>
                </c:pt>
                <c:pt idx="3">
                  <c:v>C4(60/40-20%N)</c:v>
                </c:pt>
              </c:strCache>
            </c:strRef>
          </c:cat>
          <c:val>
            <c:numRef>
              <c:f>'Naive Bayes'!$B$12:$E$12</c:f>
              <c:numCache>
                <c:formatCode>General</c:formatCode>
                <c:ptCount val="4"/>
                <c:pt idx="0">
                  <c:v>71.903729999999996</c:v>
                </c:pt>
                <c:pt idx="1">
                  <c:v>71.830200000000005</c:v>
                </c:pt>
                <c:pt idx="2">
                  <c:v>64.642030000000005</c:v>
                </c:pt>
                <c:pt idx="3">
                  <c:v>64.589390000000009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B4-4172-924A-2EBFFFFCA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784632"/>
        <c:axId val="406782336"/>
      </c:lineChart>
      <c:catAx>
        <c:axId val="40678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82336"/>
        <c:crosses val="autoZero"/>
        <c:auto val="1"/>
        <c:lblAlgn val="ctr"/>
        <c:lblOffset val="100"/>
        <c:noMultiLvlLbl val="0"/>
      </c:catAx>
      <c:valAx>
        <c:axId val="4067823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84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One-R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ACCURACY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0.05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33-43F4-BBC2-1CDEC8F02B7E}"/>
                </c:ext>
              </c:extLst>
            </c:dLbl>
            <c:dLbl>
              <c:idx val="2"/>
              <c:layout>
                <c:manualLayout>
                  <c:x val="-5.00000000000001E-2"/>
                  <c:y val="-5.5555555555555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33-43F4-BBC2-1CDEC8F02B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'[Project Results.xlsx]OneR'!$B$1:$E$1</c:f>
              <c:strCache>
                <c:ptCount val="4"/>
                <c:pt idx="0">
                  <c:v>C1 (80/20-10%N)</c:v>
                </c:pt>
                <c:pt idx="1">
                  <c:v>C2(60/40-10%N)</c:v>
                </c:pt>
                <c:pt idx="2">
                  <c:v>C3(80/20-20%N)</c:v>
                </c:pt>
                <c:pt idx="3">
                  <c:v>C4(60/40-20%N)</c:v>
                </c:pt>
              </c:strCache>
            </c:strRef>
          </c:cat>
          <c:val>
            <c:numRef>
              <c:f>'[Project Results.xlsx]OneR'!$B$12:$E$12</c:f>
              <c:numCache>
                <c:formatCode>General</c:formatCode>
                <c:ptCount val="4"/>
                <c:pt idx="0">
                  <c:v>71.893859999999989</c:v>
                </c:pt>
                <c:pt idx="1">
                  <c:v>54.645050000000005</c:v>
                </c:pt>
                <c:pt idx="2">
                  <c:v>59.238289999999992</c:v>
                </c:pt>
                <c:pt idx="3">
                  <c:v>46.636839999999992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33-43F4-BBC2-1CDEC8F02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426000"/>
        <c:axId val="401427640"/>
      </c:lineChart>
      <c:catAx>
        <c:axId val="40142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27640"/>
        <c:crosses val="autoZero"/>
        <c:auto val="1"/>
        <c:lblAlgn val="ctr"/>
        <c:lblOffset val="100"/>
        <c:noMultiLvlLbl val="0"/>
      </c:catAx>
      <c:valAx>
        <c:axId val="40142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2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Decision Table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5.0000000000000024E-2"/>
                  <c:y val="-7.40740740740740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08-4BF4-A8B8-33F04C91396C}"/>
                </c:ext>
              </c:extLst>
            </c:dLbl>
            <c:dLbl>
              <c:idx val="2"/>
              <c:layout>
                <c:manualLayout>
                  <c:x val="-5.00000000000001E-2"/>
                  <c:y val="5.55555555555554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08-4BF4-A8B8-33F04C9139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'Decision Table'!$B$1:$E$1</c:f>
              <c:strCache>
                <c:ptCount val="4"/>
                <c:pt idx="0">
                  <c:v>C1 (80/20-10%N)</c:v>
                </c:pt>
                <c:pt idx="1">
                  <c:v>C2(60/40-10%N)</c:v>
                </c:pt>
                <c:pt idx="2">
                  <c:v>C3(80/20-20%N)</c:v>
                </c:pt>
                <c:pt idx="3">
                  <c:v>C4(60/40-20%N)</c:v>
                </c:pt>
              </c:strCache>
            </c:strRef>
          </c:cat>
          <c:val>
            <c:numRef>
              <c:f>'Decision Table'!$B$12:$E$12</c:f>
              <c:numCache>
                <c:formatCode>General</c:formatCode>
                <c:ptCount val="4"/>
                <c:pt idx="0">
                  <c:v>54.670569999999998</c:v>
                </c:pt>
                <c:pt idx="1">
                  <c:v>54.710909999999991</c:v>
                </c:pt>
                <c:pt idx="2">
                  <c:v>36.90337000000001</c:v>
                </c:pt>
                <c:pt idx="3">
                  <c:v>36.817839999999997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08-4BF4-A8B8-33F04C913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7843088"/>
        <c:axId val="517837840"/>
      </c:lineChart>
      <c:catAx>
        <c:axId val="51784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837840"/>
        <c:crosses val="autoZero"/>
        <c:auto val="1"/>
        <c:lblAlgn val="ctr"/>
        <c:lblOffset val="100"/>
        <c:noMultiLvlLbl val="0"/>
      </c:catAx>
      <c:valAx>
        <c:axId val="51783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84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dk1">
              <a:lumMod val="50000"/>
              <a:lumOff val="50000"/>
            </a:schemeClr>
          </a:solidFill>
          <a:round/>
        </a:ln>
        <a:effectLst/>
        <a:sp3d contourW="9525">
          <a:contourClr>
            <a:schemeClr val="dk1">
              <a:lumMod val="50000"/>
              <a:lumOff val="50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Compare!$A$5</c:f>
              <c:strCache>
                <c:ptCount val="1"/>
                <c:pt idx="0">
                  <c:v>Decision Table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Compare!$B$5:$E$5</c:f>
              <c:numCache>
                <c:formatCode>General</c:formatCode>
                <c:ptCount val="4"/>
                <c:pt idx="0">
                  <c:v>54.670569999999998</c:v>
                </c:pt>
                <c:pt idx="1">
                  <c:v>54.710909999999991</c:v>
                </c:pt>
                <c:pt idx="2">
                  <c:v>36.90337000000001</c:v>
                </c:pt>
                <c:pt idx="3">
                  <c:v>36.817839999999997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C-4FCD-8135-A1028310C0AC}"/>
            </c:ext>
          </c:extLst>
        </c:ser>
        <c:ser>
          <c:idx val="1"/>
          <c:order val="1"/>
          <c:tx>
            <c:strRef>
              <c:f>Compare!$A$4</c:f>
              <c:strCache>
                <c:ptCount val="1"/>
                <c:pt idx="0">
                  <c:v>OneR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Compare!$B$4:$E$4</c:f>
              <c:numCache>
                <c:formatCode>General</c:formatCode>
                <c:ptCount val="4"/>
                <c:pt idx="0">
                  <c:v>71.893859999999989</c:v>
                </c:pt>
                <c:pt idx="1">
                  <c:v>54.645050000000005</c:v>
                </c:pt>
                <c:pt idx="2">
                  <c:v>59.238289999999992</c:v>
                </c:pt>
                <c:pt idx="3">
                  <c:v>46.636839999999992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6C-4FCD-8135-A1028310C0AC}"/>
            </c:ext>
          </c:extLst>
        </c:ser>
        <c:ser>
          <c:idx val="2"/>
          <c:order val="2"/>
          <c:tx>
            <c:strRef>
              <c:f>Compare!$A$3</c:f>
              <c:strCache>
                <c:ptCount val="1"/>
                <c:pt idx="0">
                  <c:v>Naïve Bayes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Compare!$B$3:$E$3</c:f>
              <c:numCache>
                <c:formatCode>General</c:formatCode>
                <c:ptCount val="4"/>
                <c:pt idx="0">
                  <c:v>71.903729999999996</c:v>
                </c:pt>
                <c:pt idx="1">
                  <c:v>71.830200000000005</c:v>
                </c:pt>
                <c:pt idx="2">
                  <c:v>64.642030000000005</c:v>
                </c:pt>
                <c:pt idx="3">
                  <c:v>64.589390000000009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6C-4FCD-8135-A1028310C0AC}"/>
            </c:ext>
          </c:extLst>
        </c:ser>
        <c:ser>
          <c:idx val="3"/>
          <c:order val="3"/>
          <c:tx>
            <c:strRef>
              <c:f>Compare!$A$2</c:f>
              <c:strCache>
                <c:ptCount val="1"/>
                <c:pt idx="0">
                  <c:v>J48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Compare!$B$2:$E$2</c:f>
              <c:numCache>
                <c:formatCode>General</c:formatCode>
                <c:ptCount val="4"/>
                <c:pt idx="0">
                  <c:v>71.903729999999996</c:v>
                </c:pt>
                <c:pt idx="1">
                  <c:v>71.910359999999997</c:v>
                </c:pt>
                <c:pt idx="2">
                  <c:v>59.275620000000004</c:v>
                </c:pt>
                <c:pt idx="3">
                  <c:v>59.342420000000004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6C-4FCD-8135-A1028310C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712680"/>
        <c:axId val="521713336"/>
        <c:axId val="316204112"/>
      </c:area3DChart>
      <c:catAx>
        <c:axId val="52171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713336"/>
        <c:crosses val="autoZero"/>
        <c:auto val="1"/>
        <c:lblAlgn val="ctr"/>
        <c:lblOffset val="100"/>
        <c:noMultiLvlLbl val="0"/>
      </c:catAx>
      <c:valAx>
        <c:axId val="52171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712680"/>
        <c:crosses val="autoZero"/>
        <c:crossBetween val="midCat"/>
      </c:valAx>
      <c:serAx>
        <c:axId val="316204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713336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5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CEB1-3D9E-449F-9A9F-A2BDEBAA353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8172-6EBD-4952-AA9C-600B9CD8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33" y="304023"/>
            <a:ext cx="10744200" cy="132397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latin typeface="Century-Schoolbook"/>
              </a:rPr>
              <a:t>Group 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2981" y="1997089"/>
            <a:ext cx="3387011" cy="3134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Aditya Oak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Kaushik Bhat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Sameer </a:t>
            </a:r>
            <a:r>
              <a:rPr lang="en-US" sz="2800" dirty="0" err="1">
                <a:solidFill>
                  <a:schemeClr val="accent4"/>
                </a:solidFill>
              </a:rPr>
              <a:t>Sathe</a:t>
            </a:r>
            <a:endParaRPr lang="en-US" sz="2800" dirty="0">
              <a:solidFill>
                <a:schemeClr val="accent4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Satish </a:t>
            </a:r>
            <a:r>
              <a:rPr lang="en-US" sz="2800" dirty="0" err="1">
                <a:solidFill>
                  <a:schemeClr val="accent4"/>
                </a:solidFill>
              </a:rPr>
              <a:t>Motiani</a:t>
            </a:r>
            <a:endParaRPr lang="en-US" sz="2800" dirty="0">
              <a:solidFill>
                <a:schemeClr val="accent4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Saurabh </a:t>
            </a:r>
            <a:r>
              <a:rPr lang="en-US" sz="2800" dirty="0" err="1">
                <a:solidFill>
                  <a:schemeClr val="accent4"/>
                </a:solidFill>
              </a:rPr>
              <a:t>Goel</a:t>
            </a:r>
            <a:endParaRPr lang="en-US" sz="2800" dirty="0">
              <a:solidFill>
                <a:schemeClr val="accent4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Shiv Balaji Ramesh</a:t>
            </a:r>
          </a:p>
        </p:txBody>
      </p:sp>
    </p:spTree>
    <p:extLst>
      <p:ext uri="{BB962C8B-B14F-4D97-AF65-F5344CB8AC3E}">
        <p14:creationId xmlns:p14="http://schemas.microsoft.com/office/powerpoint/2010/main" val="300147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29" y="595280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J48</a:t>
            </a:r>
            <a:endParaRPr lang="en-US" sz="5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16649"/>
              </p:ext>
            </p:extLst>
          </p:nvPr>
        </p:nvGraphicFramePr>
        <p:xfrm>
          <a:off x="606975" y="1920843"/>
          <a:ext cx="5281127" cy="408076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756447">
                  <a:extLst>
                    <a:ext uri="{9D8B030D-6E8A-4147-A177-3AD203B41FA5}">
                      <a16:colId xmlns:a16="http://schemas.microsoft.com/office/drawing/2014/main" val="371526391"/>
                    </a:ext>
                  </a:extLst>
                </a:gridCol>
                <a:gridCol w="1162688">
                  <a:extLst>
                    <a:ext uri="{9D8B030D-6E8A-4147-A177-3AD203B41FA5}">
                      <a16:colId xmlns:a16="http://schemas.microsoft.com/office/drawing/2014/main" val="2860070803"/>
                    </a:ext>
                  </a:extLst>
                </a:gridCol>
                <a:gridCol w="1120664">
                  <a:extLst>
                    <a:ext uri="{9D8B030D-6E8A-4147-A177-3AD203B41FA5}">
                      <a16:colId xmlns:a16="http://schemas.microsoft.com/office/drawing/2014/main" val="2859131558"/>
                    </a:ext>
                  </a:extLst>
                </a:gridCol>
                <a:gridCol w="1120664">
                  <a:extLst>
                    <a:ext uri="{9D8B030D-6E8A-4147-A177-3AD203B41FA5}">
                      <a16:colId xmlns:a16="http://schemas.microsoft.com/office/drawing/2014/main" val="2667237544"/>
                    </a:ext>
                  </a:extLst>
                </a:gridCol>
                <a:gridCol w="1120664">
                  <a:extLst>
                    <a:ext uri="{9D8B030D-6E8A-4147-A177-3AD203B41FA5}">
                      <a16:colId xmlns:a16="http://schemas.microsoft.com/office/drawing/2014/main" val="1596169837"/>
                    </a:ext>
                  </a:extLst>
                </a:gridCol>
              </a:tblGrid>
              <a:tr h="576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Seed No.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C1 (80/20-10%N)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C2(60/40-10%N)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C3(80/20-20%N)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C4(60/40-20%N)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758685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71.7972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71.8919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59.1801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59.5582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63831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71.8814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71.6594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59.1215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34408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71.9912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71.9962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59.3302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59.3624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374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71.9143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59.1764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59.2562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60899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71.6874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59.2928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62987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72.2365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59.4546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59.2928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1891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72.0205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72.1261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59.2826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59.3386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55471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71.7313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71.9816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58.836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59.3111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7825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71.8851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71.9541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59.5864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59.4484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04008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71.8924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71.8626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59.5754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59.3532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70935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Avg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entury-Schoolbook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71.90373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59.2756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59.3424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518447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St Dev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0.1567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0.13514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0.22643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0.09948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1462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9288E3-5CBE-4C9B-AB14-9C0238D0C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93373"/>
              </p:ext>
            </p:extLst>
          </p:nvPr>
        </p:nvGraphicFramePr>
        <p:xfrm>
          <a:off x="6764695" y="1920843"/>
          <a:ext cx="4572000" cy="3950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390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29" y="595280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Naïve-Bayes</a:t>
            </a:r>
            <a:endParaRPr lang="en-US" sz="59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88714"/>
              </p:ext>
            </p:extLst>
          </p:nvPr>
        </p:nvGraphicFramePr>
        <p:xfrm>
          <a:off x="587829" y="2010486"/>
          <a:ext cx="5393092" cy="422661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97758">
                  <a:extLst>
                    <a:ext uri="{9D8B030D-6E8A-4147-A177-3AD203B41FA5}">
                      <a16:colId xmlns:a16="http://schemas.microsoft.com/office/drawing/2014/main" val="1011984191"/>
                    </a:ext>
                  </a:extLst>
                </a:gridCol>
                <a:gridCol w="1206541">
                  <a:extLst>
                    <a:ext uri="{9D8B030D-6E8A-4147-A177-3AD203B41FA5}">
                      <a16:colId xmlns:a16="http://schemas.microsoft.com/office/drawing/2014/main" val="4206699821"/>
                    </a:ext>
                  </a:extLst>
                </a:gridCol>
                <a:gridCol w="1162931">
                  <a:extLst>
                    <a:ext uri="{9D8B030D-6E8A-4147-A177-3AD203B41FA5}">
                      <a16:colId xmlns:a16="http://schemas.microsoft.com/office/drawing/2014/main" val="1373392765"/>
                    </a:ext>
                  </a:extLst>
                </a:gridCol>
                <a:gridCol w="1162931">
                  <a:extLst>
                    <a:ext uri="{9D8B030D-6E8A-4147-A177-3AD203B41FA5}">
                      <a16:colId xmlns:a16="http://schemas.microsoft.com/office/drawing/2014/main" val="3780197595"/>
                    </a:ext>
                  </a:extLst>
                </a:gridCol>
                <a:gridCol w="1162931">
                  <a:extLst>
                    <a:ext uri="{9D8B030D-6E8A-4147-A177-3AD203B41FA5}">
                      <a16:colId xmlns:a16="http://schemas.microsoft.com/office/drawing/2014/main" val="3727498790"/>
                    </a:ext>
                  </a:extLst>
                </a:gridCol>
              </a:tblGrid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Seed No.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C1 (80/20-10%N)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C2(60/40-10%N)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C3(80/20-20%N)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C4(60/40-20%N)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143765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71.7972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71.7876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64.6266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64.6846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978192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71.8814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71.5972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64.4473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64.3862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325696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71.9912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71.9193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64.7401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64.6443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11862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71.9143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71.8388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64.5498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64.6077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22590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71.6874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71.6338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64.5791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64.5272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21477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72.2365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71.9065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64.6633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64.4832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36314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72.0205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72.0914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64.8755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64.8456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8859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71.7313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71.8662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64.2826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64.6059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811060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71.8851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71.8791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64.7548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57802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71.8924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71.7821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64.9012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64.4997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82236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Avg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entury-Schoolbook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71.90373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71.8302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64.64203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64.58939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71013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St Dev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0.156697629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0.142492666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0.189818299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0.126143767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9108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29510F-8835-48E3-A12E-5C2A7B043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402877"/>
              </p:ext>
            </p:extLst>
          </p:nvPr>
        </p:nvGraphicFramePr>
        <p:xfrm>
          <a:off x="6571861" y="2010486"/>
          <a:ext cx="4572000" cy="422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53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29" y="595280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One-R</a:t>
            </a:r>
            <a:endParaRPr lang="en-US" sz="59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40856"/>
              </p:ext>
            </p:extLst>
          </p:nvPr>
        </p:nvGraphicFramePr>
        <p:xfrm>
          <a:off x="587829" y="2010486"/>
          <a:ext cx="5393092" cy="422661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97758">
                  <a:extLst>
                    <a:ext uri="{9D8B030D-6E8A-4147-A177-3AD203B41FA5}">
                      <a16:colId xmlns:a16="http://schemas.microsoft.com/office/drawing/2014/main" val="1011984191"/>
                    </a:ext>
                  </a:extLst>
                </a:gridCol>
                <a:gridCol w="1206541">
                  <a:extLst>
                    <a:ext uri="{9D8B030D-6E8A-4147-A177-3AD203B41FA5}">
                      <a16:colId xmlns:a16="http://schemas.microsoft.com/office/drawing/2014/main" val="4206699821"/>
                    </a:ext>
                  </a:extLst>
                </a:gridCol>
                <a:gridCol w="1162931">
                  <a:extLst>
                    <a:ext uri="{9D8B030D-6E8A-4147-A177-3AD203B41FA5}">
                      <a16:colId xmlns:a16="http://schemas.microsoft.com/office/drawing/2014/main" val="1373392765"/>
                    </a:ext>
                  </a:extLst>
                </a:gridCol>
                <a:gridCol w="1162931">
                  <a:extLst>
                    <a:ext uri="{9D8B030D-6E8A-4147-A177-3AD203B41FA5}">
                      <a16:colId xmlns:a16="http://schemas.microsoft.com/office/drawing/2014/main" val="3780197595"/>
                    </a:ext>
                  </a:extLst>
                </a:gridCol>
                <a:gridCol w="1162931">
                  <a:extLst>
                    <a:ext uri="{9D8B030D-6E8A-4147-A177-3AD203B41FA5}">
                      <a16:colId xmlns:a16="http://schemas.microsoft.com/office/drawing/2014/main" val="3727498790"/>
                    </a:ext>
                  </a:extLst>
                </a:gridCol>
              </a:tblGrid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Seed No.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C1 (80/20-10%N)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C2(60/40-10%N)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C3(80/20-20%N)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C4(60/40-20%N)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143765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71.7826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54.8125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59.1435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46.8475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978192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71.8631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54.4977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59.0813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46.6626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325696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71.9802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54.5252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59.2936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46.4375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11862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71.9107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54.7246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59.1471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46.7121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22590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71.6728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54.7448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59.1911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46.5913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21477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72.2328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54.4959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59.4034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46.4394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36314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72.0205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54.7576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59.2679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46.8859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8859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71.7167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54.5435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58.7848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46.5254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811060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71.8851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54.7979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59.5534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46.6974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57802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71.8741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54.5508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59.5168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46.5693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82236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Avg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-Schoolbook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71.89386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54.64505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59.23829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46.63684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71013"/>
                  </a:ext>
                </a:extLst>
              </a:tr>
              <a:tr h="31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St Dev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0.160797161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0.132441025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0.225557603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-Schoolbook"/>
                        </a:rPr>
                        <a:t>0.154264234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9108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FBD3AE-EAAC-4049-940D-465C72E20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145151"/>
              </p:ext>
            </p:extLst>
          </p:nvPr>
        </p:nvGraphicFramePr>
        <p:xfrm>
          <a:off x="6802018" y="2010486"/>
          <a:ext cx="4553338" cy="422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69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29" y="595280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Decision Table</a:t>
            </a:r>
            <a:endParaRPr lang="en-US" sz="59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F90C27-090D-4A6E-A86B-ADC81CEE9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108387"/>
              </p:ext>
            </p:extLst>
          </p:nvPr>
        </p:nvGraphicFramePr>
        <p:xfrm>
          <a:off x="6571861" y="2010486"/>
          <a:ext cx="4572000" cy="422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9132"/>
              </p:ext>
            </p:extLst>
          </p:nvPr>
        </p:nvGraphicFramePr>
        <p:xfrm>
          <a:off x="718457" y="2010486"/>
          <a:ext cx="5150500" cy="436630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66372">
                  <a:extLst>
                    <a:ext uri="{9D8B030D-6E8A-4147-A177-3AD203B41FA5}">
                      <a16:colId xmlns:a16="http://schemas.microsoft.com/office/drawing/2014/main" val="1070711840"/>
                    </a:ext>
                  </a:extLst>
                </a:gridCol>
                <a:gridCol w="1152268">
                  <a:extLst>
                    <a:ext uri="{9D8B030D-6E8A-4147-A177-3AD203B41FA5}">
                      <a16:colId xmlns:a16="http://schemas.microsoft.com/office/drawing/2014/main" val="1312673999"/>
                    </a:ext>
                  </a:extLst>
                </a:gridCol>
                <a:gridCol w="1110620">
                  <a:extLst>
                    <a:ext uri="{9D8B030D-6E8A-4147-A177-3AD203B41FA5}">
                      <a16:colId xmlns:a16="http://schemas.microsoft.com/office/drawing/2014/main" val="2552426896"/>
                    </a:ext>
                  </a:extLst>
                </a:gridCol>
                <a:gridCol w="1110620">
                  <a:extLst>
                    <a:ext uri="{9D8B030D-6E8A-4147-A177-3AD203B41FA5}">
                      <a16:colId xmlns:a16="http://schemas.microsoft.com/office/drawing/2014/main" val="89126976"/>
                    </a:ext>
                  </a:extLst>
                </a:gridCol>
                <a:gridCol w="1110620">
                  <a:extLst>
                    <a:ext uri="{9D8B030D-6E8A-4147-A177-3AD203B41FA5}">
                      <a16:colId xmlns:a16="http://schemas.microsoft.com/office/drawing/2014/main" val="3312948887"/>
                    </a:ext>
                  </a:extLst>
                </a:gridCol>
              </a:tblGrid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Seed/</a:t>
                      </a:r>
                      <a:r>
                        <a:rPr lang="en-US" sz="1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S.No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entury-Schoolbook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C1 (80/20-10%N)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C2(60/40-10%N)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C3(80/20-20%N)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C4(60/40-20%N)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48963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54.5095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54.9003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36.8448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36.9589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25212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54.634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54.5489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37.0425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37.034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18152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54.5681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54.5801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36.8155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36.5966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156464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54.4985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54.796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36.5739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36.8821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45361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54.8133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37.0278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37.0047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00823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54.8097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36.7277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36.624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6448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54.8646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54.8198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36.9949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36.9882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83431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54.0739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54.5947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36.6252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36.6259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94348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55.0732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54.8418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37.295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36.7137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85502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54.8609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54.6313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37.0864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36.7503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461491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Avg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entury-Schoolbook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54.67057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54.71091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36.90337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sng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36.81784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075702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St Dev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0.278711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0.125924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0.214017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-Schoolbook"/>
                        </a:rPr>
                        <a:t>0.165366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6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29" y="595280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Performance across algorithms</a:t>
            </a:r>
            <a:endParaRPr lang="en-US" sz="59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36704B-51D6-475A-A370-E6529A9C8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699968"/>
              </p:ext>
            </p:extLst>
          </p:nvPr>
        </p:nvGraphicFramePr>
        <p:xfrm>
          <a:off x="1539551" y="1920843"/>
          <a:ext cx="9181322" cy="4498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20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Conclusion</a:t>
            </a:r>
            <a:endParaRPr lang="en-US" sz="5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131"/>
            <a:ext cx="10515600" cy="49724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Post analysis across all considered classifiers, Naïve Bayes seems to maintain the accuracy closest even with 20% noise in the dataset.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Model for Naïve Bayes depicts a fairly equal weightage for all the used attributes as it uses a probabilistic approach.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42" b="4984"/>
          <a:stretch/>
        </p:blipFill>
        <p:spPr>
          <a:xfrm>
            <a:off x="1951893" y="2822331"/>
            <a:ext cx="8282354" cy="37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522" y="2419054"/>
            <a:ext cx="6344502" cy="34523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latin typeface="Century-Schoolbook"/>
              </a:rPr>
              <a:t>Indian Premier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40" y="747317"/>
            <a:ext cx="10293519" cy="1314748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accent4"/>
                </a:solidFill>
              </a:rPr>
              <a:t>Analytic study of deliveries over past 9 seasons to help firms advertise better for an on-going match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28" y="3691781"/>
            <a:ext cx="2978944" cy="2123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42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57539"/>
            <a:ext cx="10744200" cy="132397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latin typeface="Century-Schoolbook"/>
              </a:rPr>
              <a:t>Introduction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771" y="1997495"/>
            <a:ext cx="9144000" cy="283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Started in 2008, currently in its 10</a:t>
            </a:r>
            <a:r>
              <a:rPr lang="en-US" sz="2800" baseline="30000" dirty="0">
                <a:solidFill>
                  <a:schemeClr val="accent4"/>
                </a:solidFill>
              </a:rPr>
              <a:t>th</a:t>
            </a:r>
            <a:r>
              <a:rPr lang="en-US" sz="2800" dirty="0">
                <a:solidFill>
                  <a:schemeClr val="accent4"/>
                </a:solidFill>
              </a:rPr>
              <a:t>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Franchise based cricket league in the international 20-20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11 players in every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Every over has 6 deliveries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/>
              </a:solidFill>
            </a:endParaRPr>
          </a:p>
          <a:p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660594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Dataset characteristics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98" y="3795636"/>
            <a:ext cx="3537857" cy="2007053"/>
          </a:xfrm>
          <a:noFill/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4"/>
                </a:solidFill>
                <a:latin typeface="Century-Schoolbook"/>
              </a:rPr>
              <a:t>2,477,110 values</a:t>
            </a:r>
          </a:p>
          <a:p>
            <a:r>
              <a:rPr lang="en-US" sz="2500" dirty="0">
                <a:solidFill>
                  <a:schemeClr val="accent4"/>
                </a:solidFill>
                <a:latin typeface="Century-Schoolbook"/>
              </a:rPr>
              <a:t>21 Attributes</a:t>
            </a:r>
          </a:p>
          <a:p>
            <a:r>
              <a:rPr lang="en-US" sz="2500" dirty="0">
                <a:solidFill>
                  <a:schemeClr val="accent4"/>
                </a:solidFill>
                <a:latin typeface="Century-Schoolbook"/>
              </a:rPr>
              <a:t>13 Quantitative</a:t>
            </a:r>
          </a:p>
          <a:p>
            <a:r>
              <a:rPr lang="en-US" sz="2500" dirty="0">
                <a:solidFill>
                  <a:schemeClr val="accent4"/>
                </a:solidFill>
                <a:latin typeface="Century-Schoolbook"/>
              </a:rPr>
              <a:t>8 Qualitative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62024"/>
              </p:ext>
            </p:extLst>
          </p:nvPr>
        </p:nvGraphicFramePr>
        <p:xfrm>
          <a:off x="6130699" y="2060240"/>
          <a:ext cx="4506686" cy="4389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53343">
                  <a:extLst>
                    <a:ext uri="{9D8B030D-6E8A-4147-A177-3AD203B41FA5}">
                      <a16:colId xmlns:a16="http://schemas.microsoft.com/office/drawing/2014/main" val="1717614578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980480403"/>
                    </a:ext>
                  </a:extLst>
                </a:gridCol>
              </a:tblGrid>
              <a:tr h="197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u="none" dirty="0">
                          <a:solidFill>
                            <a:schemeClr val="tx1"/>
                          </a:solidFill>
                        </a:rPr>
                        <a:t>List of attributes</a:t>
                      </a:r>
                      <a:endParaRPr lang="en-US" sz="1800" b="0" i="0" u="none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0" i="0" u="sng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96590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Match id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Bye runs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41864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Innings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Legbye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5080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Batting team</a:t>
                      </a:r>
                      <a:endParaRPr lang="en-US" sz="18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ball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39831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Bowling team</a:t>
                      </a:r>
                      <a:endParaRPr lang="en-US" sz="18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Penalty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08870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Over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Batsman runs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19451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Ball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Extra runs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60745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Batsman</a:t>
                      </a:r>
                      <a:endParaRPr lang="en-US" sz="18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Total runs</a:t>
                      </a:r>
                      <a:endParaRPr lang="en-US" sz="1800" b="1" i="0" u="sng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9049"/>
                  </a:ext>
                </a:extLst>
              </a:tr>
              <a:tr h="224638">
                <a:tc>
                  <a:txBody>
                    <a:bodyPr/>
                    <a:lstStyle/>
                    <a:p>
                      <a:r>
                        <a:rPr lang="en-US" sz="1800" dirty="0"/>
                        <a:t>Non-striker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Player dismissed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84320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Bowler</a:t>
                      </a:r>
                      <a:endParaRPr lang="en-US" sz="18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Dismissal kind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01773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Is super over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Fielder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27440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dirty="0"/>
                        <a:t>Wide runs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352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86543" y="2068345"/>
            <a:ext cx="3537857" cy="200705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  <a:latin typeface="Century-Schoolbook"/>
              </a:rPr>
              <a:t>Records of each delivery ever played over the past 9 seasons of IPL</a:t>
            </a:r>
          </a:p>
        </p:txBody>
      </p:sp>
      <p:sp useBgFill="1">
        <p:nvSpPr>
          <p:cNvPr id="6" name="Title 1"/>
          <p:cNvSpPr txBox="1">
            <a:spLocks/>
          </p:cNvSpPr>
          <p:nvPr/>
        </p:nvSpPr>
        <p:spPr>
          <a:xfrm>
            <a:off x="504826" y="6007769"/>
            <a:ext cx="3867149" cy="345233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latin typeface="Century-Schoolbook"/>
              </a:rPr>
              <a:t>Source: kaggle.com</a:t>
            </a:r>
          </a:p>
        </p:txBody>
      </p:sp>
    </p:spTree>
    <p:extLst>
      <p:ext uri="{BB962C8B-B14F-4D97-AF65-F5344CB8AC3E}">
        <p14:creationId xmlns:p14="http://schemas.microsoft.com/office/powerpoint/2010/main" val="250720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660594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Dataset characteristics</a:t>
            </a:r>
            <a:endParaRPr lang="en-US" sz="6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0571C9A-063B-4B49-B33C-1B4F0D950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972722"/>
              </p:ext>
            </p:extLst>
          </p:nvPr>
        </p:nvGraphicFramePr>
        <p:xfrm>
          <a:off x="2295525" y="2057400"/>
          <a:ext cx="7296150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10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660594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Data cleaning</a:t>
            </a:r>
            <a:endParaRPr lang="en-US" sz="59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98508"/>
              </p:ext>
            </p:extLst>
          </p:nvPr>
        </p:nvGraphicFramePr>
        <p:xfrm>
          <a:off x="9105090" y="2366801"/>
          <a:ext cx="2484017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4017">
                  <a:extLst>
                    <a:ext uri="{9D8B030D-6E8A-4147-A177-3AD203B41FA5}">
                      <a16:colId xmlns:a16="http://schemas.microsoft.com/office/drawing/2014/main" val="116491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-Schoolbook"/>
                        </a:rPr>
                        <a:t>682,995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7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5 attributes</a:t>
                      </a:r>
                      <a:endParaRPr lang="en-US" sz="18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All qualitative</a:t>
                      </a:r>
                      <a:endParaRPr lang="en-US" sz="18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8684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62259"/>
              </p:ext>
            </p:extLst>
          </p:nvPr>
        </p:nvGraphicFramePr>
        <p:xfrm>
          <a:off x="6130699" y="2366801"/>
          <a:ext cx="2686730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86730">
                  <a:extLst>
                    <a:ext uri="{9D8B030D-6E8A-4147-A177-3AD203B41FA5}">
                      <a16:colId xmlns:a16="http://schemas.microsoft.com/office/drawing/2014/main" val="297720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tx1"/>
                          </a:solidFill>
                          <a:latin typeface="Century-Schoolbook"/>
                        </a:rPr>
                        <a:t>Retained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3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-Schoolbook"/>
                        </a:rPr>
                        <a:t>Batting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5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Bowling team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Batsman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5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Bowler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0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sng" dirty="0">
                          <a:latin typeface="Century-Schoolbook"/>
                        </a:rPr>
                        <a:t>Total runs</a:t>
                      </a:r>
                      <a:endParaRPr lang="en-US" sz="1800" b="0" i="0" u="sng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792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19300"/>
              </p:ext>
            </p:extLst>
          </p:nvPr>
        </p:nvGraphicFramePr>
        <p:xfrm>
          <a:off x="838200" y="2366801"/>
          <a:ext cx="4648200" cy="4389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191425184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014830723"/>
                    </a:ext>
                  </a:extLst>
                </a:gridCol>
              </a:tblGrid>
              <a:tr h="197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tx1"/>
                          </a:solidFill>
                          <a:latin typeface="Century-Schoolbook"/>
                        </a:rPr>
                        <a:t>Discarded attributes (Domain knowledge)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5245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-Schoolbook"/>
                        </a:rPr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Batsman runs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68313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Innings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Extra runs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54761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Over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Century-Schoolbook"/>
                        </a:rPr>
                        <a:t>Player dismissed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00413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Ball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Dismissal kind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3252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Century-Schoolbook"/>
                        </a:rPr>
                        <a:t>Non-striker</a:t>
                      </a:r>
                      <a:endParaRPr lang="en-US" b="0" i="0" dirty="0"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Fielder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36049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Is super over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6595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Wide runs</a:t>
                      </a:r>
                      <a:endParaRPr lang="en-US" sz="18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sng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98642"/>
                  </a:ext>
                </a:extLst>
              </a:tr>
              <a:tr h="224638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-Schoolbook"/>
                        </a:rPr>
                        <a:t>Bye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4353"/>
                  </a:ext>
                </a:extLst>
              </a:tr>
              <a:tr h="224638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latin typeface="Century-Schoolbook"/>
                        </a:rPr>
                        <a:t>Legbye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20267"/>
                  </a:ext>
                </a:extLst>
              </a:tr>
              <a:tr h="224638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No ball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1414"/>
                  </a:ext>
                </a:extLst>
              </a:tr>
              <a:tr h="19787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entury-Schoolbook"/>
                        </a:rPr>
                        <a:t>Penalty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660594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Pre-processing</a:t>
            </a:r>
            <a:endParaRPr lang="en-US" sz="59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38539" y="2164702"/>
            <a:ext cx="11318033" cy="402149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Century-Schoolbook"/>
              </a:rPr>
              <a:t>Objective is to capture only the 4’s, 6’s and ‘Wickets’ from the target attribute</a:t>
            </a:r>
          </a:p>
          <a:p>
            <a:r>
              <a:rPr lang="en-US" sz="2400" dirty="0">
                <a:latin typeface="Century-Schoolbook"/>
              </a:rPr>
              <a:t>Converted the target attribute from quantitative to qualitative</a:t>
            </a:r>
          </a:p>
          <a:p>
            <a:r>
              <a:rPr lang="en-US" sz="2400" dirty="0">
                <a:latin typeface="Century-Schoolbook"/>
              </a:rPr>
              <a:t>Replaced 4’s and 6’s with ‘Four’ and ‘Six’ respectively</a:t>
            </a:r>
          </a:p>
          <a:p>
            <a:r>
              <a:rPr lang="en-US" sz="2400" dirty="0">
                <a:latin typeface="Century-Schoolbook"/>
              </a:rPr>
              <a:t>Replaced 1’s, 2’s and 3’s with ‘Zero’</a:t>
            </a:r>
          </a:p>
          <a:p>
            <a:r>
              <a:rPr lang="en-US" sz="2400" dirty="0">
                <a:latin typeface="Century-Schoolbook"/>
              </a:rPr>
              <a:t>5’s with ‘Four’</a:t>
            </a:r>
          </a:p>
          <a:p>
            <a:r>
              <a:rPr lang="en-US" sz="2400" dirty="0">
                <a:latin typeface="Century-Schoolbook"/>
              </a:rPr>
              <a:t>7’s with ‘Six’</a:t>
            </a:r>
          </a:p>
          <a:p>
            <a:r>
              <a:rPr lang="en-US" sz="2400" dirty="0">
                <a:latin typeface="Century-Schoolbook"/>
              </a:rPr>
              <a:t>0’s corresponding to a wicket ball replaced with the word ‘Wicket’</a:t>
            </a:r>
          </a:p>
          <a:p>
            <a:r>
              <a:rPr lang="en-US" sz="2400" dirty="0">
                <a:latin typeface="Century-Schoolbook"/>
              </a:rPr>
              <a:t>Ultimately, the class attribute consists of only </a:t>
            </a:r>
            <a:r>
              <a:rPr lang="en-US" sz="2400" i="1" dirty="0">
                <a:latin typeface="Century-Schoolbook"/>
              </a:rPr>
              <a:t>‘Zero’, ‘Four’, ‘Six’</a:t>
            </a:r>
            <a:r>
              <a:rPr lang="en-US" sz="2400" dirty="0">
                <a:latin typeface="Century-Schoolbook"/>
              </a:rPr>
              <a:t> and </a:t>
            </a:r>
            <a:r>
              <a:rPr lang="en-US" sz="2400" i="1" dirty="0">
                <a:latin typeface="Century-Schoolbook"/>
              </a:rPr>
              <a:t>‘Wicket’</a:t>
            </a:r>
          </a:p>
        </p:txBody>
      </p:sp>
    </p:spTree>
    <p:extLst>
      <p:ext uri="{BB962C8B-B14F-4D97-AF65-F5344CB8AC3E}">
        <p14:creationId xmlns:p14="http://schemas.microsoft.com/office/powerpoint/2010/main" val="22343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660594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Algorithms Used</a:t>
            </a:r>
            <a:endParaRPr lang="en-US" sz="5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84152"/>
              </p:ext>
            </p:extLst>
          </p:nvPr>
        </p:nvGraphicFramePr>
        <p:xfrm>
          <a:off x="1434582" y="2315741"/>
          <a:ext cx="5356743" cy="362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6743">
                  <a:extLst>
                    <a:ext uri="{9D8B030D-6E8A-4147-A177-3AD203B41FA5}">
                      <a16:colId xmlns:a16="http://schemas.microsoft.com/office/drawing/2014/main" val="1053747963"/>
                    </a:ext>
                  </a:extLst>
                </a:gridCol>
              </a:tblGrid>
              <a:tr h="90686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/>
                          </a:solidFill>
                        </a:rPr>
                        <a:t>J48</a:t>
                      </a:r>
                      <a:endParaRPr lang="en-US" sz="2400" b="1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39946"/>
                  </a:ext>
                </a:extLst>
              </a:tr>
              <a:tr h="90686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/>
                          </a:solidFill>
                        </a:rPr>
                        <a:t>Naïve-Bayes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234736"/>
                  </a:ext>
                </a:extLst>
              </a:tr>
              <a:tr h="90686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/>
                          </a:solidFill>
                        </a:rPr>
                        <a:t>One-R</a:t>
                      </a:r>
                      <a:endParaRPr lang="en-US" sz="2400" b="1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45492"/>
                  </a:ext>
                </a:extLst>
              </a:tr>
              <a:tr h="90686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/>
                          </a:solidFill>
                        </a:rPr>
                        <a:t>Decision Table</a:t>
                      </a:r>
                      <a:endParaRPr lang="en-US" sz="2400" b="1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8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2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660594"/>
            <a:ext cx="11251746" cy="1325563"/>
          </a:xfrm>
        </p:spPr>
        <p:txBody>
          <a:bodyPr>
            <a:noAutofit/>
          </a:bodyPr>
          <a:lstStyle/>
          <a:p>
            <a:pPr algn="ctr"/>
            <a:r>
              <a:rPr lang="en-US" sz="59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-Schoolbook"/>
              </a:rPr>
              <a:t>Factors used</a:t>
            </a:r>
            <a:endParaRPr lang="en-US" sz="59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11903"/>
              </p:ext>
            </p:extLst>
          </p:nvPr>
        </p:nvGraphicFramePr>
        <p:xfrm>
          <a:off x="2547743" y="2593910"/>
          <a:ext cx="7165911" cy="171262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88637">
                  <a:extLst>
                    <a:ext uri="{9D8B030D-6E8A-4147-A177-3AD203B41FA5}">
                      <a16:colId xmlns:a16="http://schemas.microsoft.com/office/drawing/2014/main" val="2488240354"/>
                    </a:ext>
                  </a:extLst>
                </a:gridCol>
                <a:gridCol w="2388637">
                  <a:extLst>
                    <a:ext uri="{9D8B030D-6E8A-4147-A177-3AD203B41FA5}">
                      <a16:colId xmlns:a16="http://schemas.microsoft.com/office/drawing/2014/main" val="3687015146"/>
                    </a:ext>
                  </a:extLst>
                </a:gridCol>
                <a:gridCol w="2388637">
                  <a:extLst>
                    <a:ext uri="{9D8B030D-6E8A-4147-A177-3AD203B41FA5}">
                      <a16:colId xmlns:a16="http://schemas.microsoft.com/office/drawing/2014/main" val="907682834"/>
                    </a:ext>
                  </a:extLst>
                </a:gridCol>
              </a:tblGrid>
              <a:tr h="372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80/20 split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60/40 split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98734"/>
                  </a:ext>
                </a:extLst>
              </a:tr>
              <a:tr h="397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10% noise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0233"/>
                  </a:ext>
                </a:extLst>
              </a:tr>
              <a:tr h="7982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20% noise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C3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C4</a:t>
                      </a:r>
                      <a:endParaRPr lang="en-US" sz="2400" b="0" i="0" dirty="0">
                        <a:solidFill>
                          <a:schemeClr val="accent4"/>
                        </a:solidFill>
                        <a:latin typeface="Century-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3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7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6680C257015498177D47041625AA4" ma:contentTypeVersion="0" ma:contentTypeDescription="Create a new document." ma:contentTypeScope="" ma:versionID="26204e815bc9dbd3745c3362b1c1490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B12E5-114A-497B-9BF2-F177297E39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676E7-0C1D-4D01-9275-D125FDC66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476A70-1D20-481E-9DF7-8C2B04B72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691</Words>
  <Application>Microsoft Office PowerPoint</Application>
  <PresentationFormat>Widescreen</PresentationFormat>
  <Paragraphs>369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Century-Schoolbook</vt:lpstr>
      <vt:lpstr>Office Theme</vt:lpstr>
      <vt:lpstr>Group 16</vt:lpstr>
      <vt:lpstr>Indian Premier League</vt:lpstr>
      <vt:lpstr>Introduction</vt:lpstr>
      <vt:lpstr>Dataset characteristics</vt:lpstr>
      <vt:lpstr>Dataset characteristics</vt:lpstr>
      <vt:lpstr>Data cleaning</vt:lpstr>
      <vt:lpstr>Pre-processing</vt:lpstr>
      <vt:lpstr>Algorithms Used</vt:lpstr>
      <vt:lpstr>Factors used</vt:lpstr>
      <vt:lpstr>J48</vt:lpstr>
      <vt:lpstr>Naïve-Bayes</vt:lpstr>
      <vt:lpstr>One-R</vt:lpstr>
      <vt:lpstr>Decision Table</vt:lpstr>
      <vt:lpstr>Performance across algorithms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</dc:title>
  <dc:creator>Oak, Aditya</dc:creator>
  <cp:lastModifiedBy>Oak, Aditya</cp:lastModifiedBy>
  <cp:revision>334</cp:revision>
  <dcterms:created xsi:type="dcterms:W3CDTF">2017-04-15T19:26:03Z</dcterms:created>
  <dcterms:modified xsi:type="dcterms:W3CDTF">2017-04-18T23:31:27Z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0x0101000C06680C257015498177D47041625AA4</vt:lpwstr>
  </property>
</Properties>
</file>