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26" r:id="rId1"/>
  </p:sldMasterIdLst>
  <p:notesMasterIdLst>
    <p:notesMasterId r:id="rId22"/>
  </p:notesMasterIdLst>
  <p:sldIdLst>
    <p:sldId id="435" r:id="rId2"/>
    <p:sldId id="436" r:id="rId3"/>
    <p:sldId id="433" r:id="rId4"/>
    <p:sldId id="434" r:id="rId5"/>
    <p:sldId id="437" r:id="rId6"/>
    <p:sldId id="410" r:id="rId7"/>
    <p:sldId id="426" r:id="rId8"/>
    <p:sldId id="419" r:id="rId9"/>
    <p:sldId id="420" r:id="rId10"/>
    <p:sldId id="421" r:id="rId11"/>
    <p:sldId id="425" r:id="rId12"/>
    <p:sldId id="424" r:id="rId13"/>
    <p:sldId id="422" r:id="rId14"/>
    <p:sldId id="427" r:id="rId15"/>
    <p:sldId id="428" r:id="rId16"/>
    <p:sldId id="429" r:id="rId17"/>
    <p:sldId id="430" r:id="rId18"/>
    <p:sldId id="431" r:id="rId19"/>
    <p:sldId id="432" r:id="rId20"/>
    <p:sldId id="289" r:id="rId21"/>
  </p:sldIdLst>
  <p:sldSz cx="6858000" cy="9144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92D050"/>
    <a:srgbClr val="000000"/>
    <a:srgbClr val="CCECFF"/>
    <a:srgbClr val="FF9933"/>
    <a:srgbClr val="C80A0A"/>
    <a:srgbClr val="26292F"/>
    <a:srgbClr val="666666"/>
    <a:srgbClr val="222222"/>
    <a:srgbClr val="A1070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91" autoAdjust="0"/>
    <p:restoredTop sz="94717" autoAdjust="0"/>
  </p:normalViewPr>
  <p:slideViewPr>
    <p:cSldViewPr>
      <p:cViewPr>
        <p:scale>
          <a:sx n="70" d="100"/>
          <a:sy n="70" d="100"/>
        </p:scale>
        <p:origin x="-1644" y="-432"/>
      </p:cViewPr>
      <p:guideLst>
        <p:guide orient="horz" pos="4992"/>
        <p:guide orient="horz" pos="1408"/>
        <p:guide pos="180"/>
        <p:guide pos="4104"/>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82" d="100"/>
          <a:sy n="82" d="100"/>
        </p:scale>
        <p:origin x="-201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F678868-81C8-427C-B03A-42CB4B82A20B}" type="datetimeFigureOut">
              <a:rPr lang="en-US"/>
              <a:pPr>
                <a:defRPr/>
              </a:pPr>
              <a:t>7/15/2013</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5545D3F-B7E5-4710-80AE-482C26DBE0AE}"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2143125" y="687388"/>
            <a:ext cx="257175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9DA597-A219-4AEA-A058-61FC3C3CF0B9}" type="slidenum">
              <a:rPr lang="en-US"/>
              <a:pPr fontAlgn="base">
                <a:spcBef>
                  <a:spcPct val="0"/>
                </a:spcBef>
                <a:spcAft>
                  <a:spcPct val="0"/>
                </a:spcAft>
              </a:pPr>
              <a:t>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99976774-07F3-4908-B5EF-3148D76A1BD6}" type="slidenum">
              <a:rPr lang="en-US"/>
              <a:pPr/>
              <a:t>2</a:t>
            </a:fld>
            <a:endParaRPr lang="en-US"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58B28E8-6CA4-4D7F-8986-B91DC203A92F}" type="slidenum">
              <a:rPr lang="en-US"/>
              <a:pPr/>
              <a:t>3</a:t>
            </a:fld>
            <a:endParaRPr lang="en-US" dirty="0"/>
          </a:p>
        </p:txBody>
      </p:sp>
      <p:sp>
        <p:nvSpPr>
          <p:cNvPr id="58371" name="Rectangle 2050"/>
          <p:cNvSpPr>
            <a:spLocks noGrp="1" noRot="1" noChangeAspect="1" noChangeArrowheads="1" noTextEdit="1"/>
          </p:cNvSpPr>
          <p:nvPr>
            <p:ph type="sldImg"/>
          </p:nvPr>
        </p:nvSpPr>
        <p:spPr>
          <a:ln/>
        </p:spPr>
      </p:sp>
      <p:sp>
        <p:nvSpPr>
          <p:cNvPr id="58372" name="Rectangle 2051"/>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2143125" y="687388"/>
            <a:ext cx="2571750" cy="3429000"/>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9DA597-A219-4AEA-A058-61FC3C3CF0B9}" type="slidenum">
              <a:rPr lang="en-US"/>
              <a:pPr fontAlgn="base">
                <a:spcBef>
                  <a:spcPct val="0"/>
                </a:spcBef>
                <a:spcAft>
                  <a:spcPct val="0"/>
                </a:spcAft>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5" descr="ridge4.png"/>
          <p:cNvPicPr>
            <a:picLocks noChangeAspect="1"/>
          </p:cNvPicPr>
          <p:nvPr userDrawn="1"/>
        </p:nvPicPr>
        <p:blipFill>
          <a:blip r:embed="rId2"/>
          <a:srcRect/>
          <a:stretch>
            <a:fillRect/>
          </a:stretch>
        </p:blipFill>
        <p:spPr bwMode="ltGray">
          <a:xfrm>
            <a:off x="0" y="0"/>
            <a:ext cx="2976563" cy="1924051"/>
          </a:xfrm>
          <a:prstGeom prst="rect">
            <a:avLst/>
          </a:prstGeom>
          <a:noFill/>
          <a:ln w="9525">
            <a:noFill/>
            <a:miter lim="800000"/>
            <a:headEnd/>
            <a:tailEnd/>
          </a:ln>
        </p:spPr>
      </p:pic>
      <p:sp>
        <p:nvSpPr>
          <p:cNvPr id="3" name="TextBox 20"/>
          <p:cNvSpPr txBox="1">
            <a:spLocks noChangeArrowheads="1"/>
          </p:cNvSpPr>
          <p:nvPr userDrawn="1"/>
        </p:nvSpPr>
        <p:spPr bwMode="gray">
          <a:xfrm>
            <a:off x="360760" y="8839201"/>
            <a:ext cx="2903039"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2012 Mahindra &amp; Mahindra Ltd. All rights reserved.</a:t>
            </a:r>
          </a:p>
        </p:txBody>
      </p:sp>
      <p:sp>
        <p:nvSpPr>
          <p:cNvPr id="4" name="Slide Number Placeholder 5"/>
          <p:cNvSpPr txBox="1">
            <a:spLocks/>
          </p:cNvSpPr>
          <p:nvPr userDrawn="1"/>
        </p:nvSpPr>
        <p:spPr bwMode="auto">
          <a:xfrm>
            <a:off x="6577081" y="8818034"/>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DEBB7DA6-A3A6-45ED-95C1-328EFA9769C0}"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5" name="Picture 2" descr="C:\Users\213398\AppData\Local\Temp\wz4bb9\Mahindra_Rise_white.gif"/>
          <p:cNvPicPr>
            <a:picLocks noChangeAspect="1" noChangeArrowheads="1"/>
          </p:cNvPicPr>
          <p:nvPr userDrawn="1"/>
        </p:nvPicPr>
        <p:blipFill>
          <a:blip r:embed="rId3"/>
          <a:srcRect/>
          <a:stretch>
            <a:fillRect/>
          </a:stretch>
        </p:blipFill>
        <p:spPr bwMode="auto">
          <a:xfrm>
            <a:off x="4112419" y="715434"/>
            <a:ext cx="2352675" cy="971551"/>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360760" y="3126318"/>
            <a:ext cx="2930128" cy="42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3580210" y="3126318"/>
            <a:ext cx="2930128" cy="42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360760" y="6108700"/>
            <a:ext cx="2930128" cy="21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3580210" y="6108700"/>
            <a:ext cx="2930128" cy="21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360759" y="969434"/>
            <a:ext cx="616981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360760" y="3289301"/>
            <a:ext cx="2950369" cy="166199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3580210" y="3289301"/>
            <a:ext cx="2950369" cy="166199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360760" y="2628901"/>
            <a:ext cx="2950369" cy="553998"/>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3580210" y="2628901"/>
            <a:ext cx="2950369" cy="553998"/>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360760" y="6271061"/>
            <a:ext cx="2950369" cy="166199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3580210" y="6271061"/>
            <a:ext cx="2950369" cy="166199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360760" y="5610661"/>
            <a:ext cx="2950369" cy="553998"/>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3580210" y="5610661"/>
            <a:ext cx="2950369" cy="553998"/>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360759" y="1693937"/>
            <a:ext cx="6168629"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1828800" y="2628901"/>
            <a:ext cx="1532335" cy="255454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360760" y="2628901"/>
            <a:ext cx="1296590" cy="252306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360759" y="969434"/>
            <a:ext cx="616981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5001816" y="2628901"/>
            <a:ext cx="1532335" cy="255454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3533776" y="2628901"/>
            <a:ext cx="1296590" cy="252306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p:nvPr>
        </p:nvSpPr>
        <p:spPr bwMode="gray">
          <a:xfrm>
            <a:off x="1828800" y="5655735"/>
            <a:ext cx="1532335" cy="255454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360760" y="5655736"/>
            <a:ext cx="1296590" cy="252306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p:nvPr>
        </p:nvSpPr>
        <p:spPr bwMode="gray">
          <a:xfrm>
            <a:off x="5001816" y="5655735"/>
            <a:ext cx="1532335" cy="255454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3533776" y="5655736"/>
            <a:ext cx="1296590" cy="252306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360759" y="1693937"/>
            <a:ext cx="6168629"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360760" y="2628900"/>
            <a:ext cx="6169819" cy="5549901"/>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360759" y="969434"/>
            <a:ext cx="616981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360759" y="1693937"/>
            <a:ext cx="6168629"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360760" y="2628901"/>
            <a:ext cx="6169819" cy="554990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chart</a:t>
            </a:r>
            <a:endParaRPr lang="en-US" noProof="0" dirty="0"/>
          </a:p>
        </p:txBody>
      </p:sp>
      <p:sp>
        <p:nvSpPr>
          <p:cNvPr id="4" name="Title 1"/>
          <p:cNvSpPr>
            <a:spLocks noGrp="1"/>
          </p:cNvSpPr>
          <p:nvPr>
            <p:ph type="title"/>
          </p:nvPr>
        </p:nvSpPr>
        <p:spPr bwMode="gray">
          <a:xfrm>
            <a:off x="360759" y="969434"/>
            <a:ext cx="616981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360759" y="1693937"/>
            <a:ext cx="6168629"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025129" y="4493684"/>
            <a:ext cx="5066109" cy="3277820"/>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Mahindra &amp; Mahindra herein referred to as M&amp;M, and its subsidiary companies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M&amp;M or its subsidiaries. Any unauthorized use, disclosure or public dissemination of information contained herein is prohibited. Unless specifically noted, M&amp;M or any of its subsidiary companies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M&amp;M or its subsidiary companies. Information contained in a presentation hosted or promoted by M&amp;M is provided “as is” without warranty of any kind, either expressed or implied, including any warranty of merchantability or fitness for a particular purpose. M&amp;M or its subsidiary companies assume no liability or responsibility for the contents of a presentation or the opinions expressed by the presenters. All expressions of opinion are subject to change without notice.</a:t>
            </a:r>
          </a:p>
        </p:txBody>
      </p:sp>
      <p:sp>
        <p:nvSpPr>
          <p:cNvPr id="6" name="TextBox 20"/>
          <p:cNvSpPr txBox="1">
            <a:spLocks noChangeArrowheads="1"/>
          </p:cNvSpPr>
          <p:nvPr userDrawn="1"/>
        </p:nvSpPr>
        <p:spPr bwMode="gray">
          <a:xfrm>
            <a:off x="360760" y="8839201"/>
            <a:ext cx="2903039"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2012 Mahindra &amp; Mahindra Ltd. All rights reserved.</a:t>
            </a:r>
          </a:p>
        </p:txBody>
      </p:sp>
      <p:sp>
        <p:nvSpPr>
          <p:cNvPr id="2" name="Title 1"/>
          <p:cNvSpPr>
            <a:spLocks noGrp="1"/>
          </p:cNvSpPr>
          <p:nvPr>
            <p:ph type="title"/>
          </p:nvPr>
        </p:nvSpPr>
        <p:spPr bwMode="gray">
          <a:xfrm>
            <a:off x="1025129" y="2036394"/>
            <a:ext cx="5047488" cy="984885"/>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025129" y="2853559"/>
            <a:ext cx="5050970"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6858000" cy="9144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3" name="Picture 6" descr="Mahindra Logo.png"/>
          <p:cNvPicPr>
            <a:picLocks noChangeAspect="1"/>
          </p:cNvPicPr>
          <p:nvPr userDrawn="1"/>
        </p:nvPicPr>
        <p:blipFill>
          <a:blip r:embed="rId2"/>
          <a:srcRect/>
          <a:stretch>
            <a:fillRect/>
          </a:stretch>
        </p:blipFill>
        <p:spPr bwMode="gray">
          <a:xfrm>
            <a:off x="1091803" y="3621617"/>
            <a:ext cx="4814888" cy="1989667"/>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71450" y="1016000"/>
            <a:ext cx="3143250" cy="20928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429000" y="1016000"/>
            <a:ext cx="3143250" cy="20928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6"/>
          <p:cNvSpPr>
            <a:spLocks noGrp="1" noChangeArrowheads="1"/>
          </p:cNvSpPr>
          <p:nvPr>
            <p:ph type="sldNum" sz="quarter" idx="10"/>
          </p:nvPr>
        </p:nvSpPr>
        <p:spPr>
          <a:xfrm>
            <a:off x="4914900" y="8326967"/>
            <a:ext cx="1600200" cy="635000"/>
          </a:xfrm>
          <a:prstGeom prst="rect">
            <a:avLst/>
          </a:prstGeom>
          <a:ln/>
        </p:spPr>
        <p:txBody>
          <a:bodyPr/>
          <a:lstStyle>
            <a:lvl1pPr>
              <a:defRPr/>
            </a:lvl1pPr>
          </a:lstStyle>
          <a:p>
            <a:pPr>
              <a:defRPr/>
            </a:pPr>
            <a:fld id="{67848181-E26F-4F6E-AC5D-0471954B15D3}"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60760" y="2628901"/>
            <a:ext cx="6159103" cy="13849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xfrm>
            <a:off x="514350" y="8432800"/>
            <a:ext cx="1428750" cy="609600"/>
          </a:xfrm>
          <a:prstGeom prst="rect">
            <a:avLst/>
          </a:prstGeom>
          <a:ln/>
        </p:spPr>
        <p:txBody>
          <a:bodyPr/>
          <a:lstStyle>
            <a:lvl1pPr>
              <a:defRPr/>
            </a:lvl1pPr>
          </a:lstStyle>
          <a:p>
            <a:pPr>
              <a:defRPr/>
            </a:pPr>
            <a:endParaRPr lang="en-US" dirty="0"/>
          </a:p>
        </p:txBody>
      </p:sp>
      <p:sp>
        <p:nvSpPr>
          <p:cNvPr id="5" name="Rectangle 10"/>
          <p:cNvSpPr>
            <a:spLocks noGrp="1" noChangeArrowheads="1"/>
          </p:cNvSpPr>
          <p:nvPr>
            <p:ph type="ftr" sz="quarter" idx="11"/>
          </p:nvPr>
        </p:nvSpPr>
        <p:spPr>
          <a:xfrm>
            <a:off x="2343150" y="8432800"/>
            <a:ext cx="2171700" cy="609600"/>
          </a:xfrm>
          <a:prstGeom prst="rect">
            <a:avLst/>
          </a:prstGeom>
          <a:ln/>
        </p:spPr>
        <p:txBody>
          <a:bodyPr/>
          <a:lstStyle>
            <a:lvl1pPr>
              <a:defRPr/>
            </a:lvl1pPr>
          </a:lstStyle>
          <a:p>
            <a:pPr>
              <a:defRPr/>
            </a:pPr>
            <a:endParaRPr lang="en-US" dirty="0"/>
          </a:p>
        </p:txBody>
      </p:sp>
      <p:sp>
        <p:nvSpPr>
          <p:cNvPr id="6" name="Rectangle 11"/>
          <p:cNvSpPr>
            <a:spLocks noGrp="1" noChangeArrowheads="1"/>
          </p:cNvSpPr>
          <p:nvPr>
            <p:ph type="sldNum" sz="quarter" idx="12"/>
          </p:nvPr>
        </p:nvSpPr>
        <p:spPr>
          <a:xfrm>
            <a:off x="4914900" y="8432800"/>
            <a:ext cx="1428750" cy="609600"/>
          </a:xfrm>
          <a:prstGeom prst="rect">
            <a:avLst/>
          </a:prstGeom>
          <a:ln/>
        </p:spPr>
        <p:txBody>
          <a:bodyPr/>
          <a:lstStyle>
            <a:lvl1pPr>
              <a:defRPr/>
            </a:lvl1pPr>
          </a:lstStyle>
          <a:p>
            <a:pPr>
              <a:defRPr/>
            </a:pPr>
            <a:fld id="{E8535447-054D-40F5-BF19-74C22B9CD670}" type="slidenum">
              <a:rPr lang="en-US"/>
              <a:pPr>
                <a:defRPr/>
              </a:pPr>
              <a:t>‹#›</a:t>
            </a:fld>
            <a:endParaRPr lang="en-US" dirty="0"/>
          </a:p>
        </p:txBody>
      </p:sp>
    </p:spTree>
  </p:cSld>
  <p:clrMapOvr>
    <a:masterClrMapping/>
  </p:clrMapOvr>
  <p:transition>
    <p:sndAc>
      <p:stSnd>
        <p:snd r:embed="rId1" name="TYPE.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5" descr="Mahindra Logo.png"/>
          <p:cNvPicPr>
            <a:picLocks noChangeAspect="1"/>
          </p:cNvPicPr>
          <p:nvPr userDrawn="1"/>
        </p:nvPicPr>
        <p:blipFill>
          <a:blip r:embed="rId2"/>
          <a:srcRect/>
          <a:stretch>
            <a:fillRect/>
          </a:stretch>
        </p:blipFill>
        <p:spPr bwMode="gray">
          <a:xfrm>
            <a:off x="4456510" y="635001"/>
            <a:ext cx="2120503" cy="876300"/>
          </a:xfrm>
          <a:prstGeom prst="rect">
            <a:avLst/>
          </a:prstGeom>
          <a:noFill/>
          <a:ln w="9525">
            <a:noFill/>
            <a:miter lim="800000"/>
            <a:headEnd/>
            <a:tailEnd/>
          </a:ln>
        </p:spPr>
      </p:pic>
      <p:sp>
        <p:nvSpPr>
          <p:cNvPr id="5" name="TextBox 20"/>
          <p:cNvSpPr txBox="1">
            <a:spLocks noChangeArrowheads="1"/>
          </p:cNvSpPr>
          <p:nvPr userDrawn="1"/>
        </p:nvSpPr>
        <p:spPr bwMode="gray">
          <a:xfrm>
            <a:off x="360760" y="8839201"/>
            <a:ext cx="2903039"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2012 Mahindra &amp; Mahindra Ltd. All rights reserved.</a:t>
            </a:r>
          </a:p>
        </p:txBody>
      </p:sp>
      <p:pic>
        <p:nvPicPr>
          <p:cNvPr id="6" name="Picture 9" descr="ridge4.png"/>
          <p:cNvPicPr>
            <a:picLocks noChangeAspect="1"/>
          </p:cNvPicPr>
          <p:nvPr userDrawn="1"/>
        </p:nvPicPr>
        <p:blipFill>
          <a:blip r:embed="rId3"/>
          <a:srcRect/>
          <a:stretch>
            <a:fillRect/>
          </a:stretch>
        </p:blipFill>
        <p:spPr bwMode="ltGray">
          <a:xfrm>
            <a:off x="0" y="0"/>
            <a:ext cx="2976563" cy="1924051"/>
          </a:xfrm>
          <a:prstGeom prst="rect">
            <a:avLst/>
          </a:prstGeom>
          <a:noFill/>
          <a:ln w="9525">
            <a:noFill/>
            <a:miter lim="800000"/>
            <a:headEnd/>
            <a:tailEnd/>
          </a:ln>
        </p:spPr>
      </p:pic>
      <p:sp>
        <p:nvSpPr>
          <p:cNvPr id="3" name="Subtitle 2"/>
          <p:cNvSpPr>
            <a:spLocks noGrp="1"/>
          </p:cNvSpPr>
          <p:nvPr>
            <p:ph type="subTitle" idx="1"/>
          </p:nvPr>
        </p:nvSpPr>
        <p:spPr bwMode="gray">
          <a:xfrm>
            <a:off x="1370410" y="5404935"/>
            <a:ext cx="4133850" cy="369332"/>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370410" y="2912533"/>
            <a:ext cx="413385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0759" y="958851"/>
            <a:ext cx="6168628"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360759" y="2628901"/>
            <a:ext cx="6168629"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0759" y="958851"/>
            <a:ext cx="6168628"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360759" y="2628901"/>
            <a:ext cx="6168629"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360759" y="1693937"/>
            <a:ext cx="6168629"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360759" y="969434"/>
            <a:ext cx="616981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360759" y="2628901"/>
            <a:ext cx="6168629"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360760" y="2628901"/>
            <a:ext cx="3058715" cy="5549900"/>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3629025" y="2628901"/>
            <a:ext cx="2884884" cy="166199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360759" y="969434"/>
            <a:ext cx="616981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360759" y="1693937"/>
            <a:ext cx="6168629"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5" descr="Mahindra Logo.png"/>
          <p:cNvPicPr>
            <a:picLocks noChangeAspect="1"/>
          </p:cNvPicPr>
          <p:nvPr userDrawn="1"/>
        </p:nvPicPr>
        <p:blipFill>
          <a:blip r:embed="rId2"/>
          <a:srcRect/>
          <a:stretch>
            <a:fillRect/>
          </a:stretch>
        </p:blipFill>
        <p:spPr bwMode="gray">
          <a:xfrm>
            <a:off x="4456510" y="635001"/>
            <a:ext cx="2120503" cy="876300"/>
          </a:xfrm>
          <a:prstGeom prst="rect">
            <a:avLst/>
          </a:prstGeom>
          <a:noFill/>
          <a:ln w="9525">
            <a:noFill/>
            <a:miter lim="800000"/>
            <a:headEnd/>
            <a:tailEnd/>
          </a:ln>
        </p:spPr>
      </p:pic>
      <p:pic>
        <p:nvPicPr>
          <p:cNvPr id="5" name="Picture 6" descr="ridge4.png"/>
          <p:cNvPicPr>
            <a:picLocks noChangeAspect="1"/>
          </p:cNvPicPr>
          <p:nvPr userDrawn="1"/>
        </p:nvPicPr>
        <p:blipFill>
          <a:blip r:embed="rId3"/>
          <a:srcRect/>
          <a:stretch>
            <a:fillRect/>
          </a:stretch>
        </p:blipFill>
        <p:spPr bwMode="ltGray">
          <a:xfrm>
            <a:off x="0" y="0"/>
            <a:ext cx="2976563" cy="1924051"/>
          </a:xfrm>
          <a:prstGeom prst="rect">
            <a:avLst/>
          </a:prstGeom>
          <a:noFill/>
          <a:ln w="9525">
            <a:noFill/>
            <a:miter lim="800000"/>
            <a:headEnd/>
            <a:tailEnd/>
          </a:ln>
        </p:spPr>
      </p:pic>
      <p:sp>
        <p:nvSpPr>
          <p:cNvPr id="3" name="Subtitle 2"/>
          <p:cNvSpPr>
            <a:spLocks noGrp="1"/>
          </p:cNvSpPr>
          <p:nvPr>
            <p:ph type="subTitle" idx="1"/>
          </p:nvPr>
        </p:nvSpPr>
        <p:spPr bwMode="gray">
          <a:xfrm>
            <a:off x="1379935" y="5422901"/>
            <a:ext cx="4143375"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379936" y="2933700"/>
            <a:ext cx="4143375"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5" descr="Mahindra Logo.png"/>
          <p:cNvPicPr>
            <a:picLocks noChangeAspect="1"/>
          </p:cNvPicPr>
          <p:nvPr userDrawn="1"/>
        </p:nvPicPr>
        <p:blipFill>
          <a:blip r:embed="rId2"/>
          <a:srcRect/>
          <a:stretch>
            <a:fillRect/>
          </a:stretch>
        </p:blipFill>
        <p:spPr bwMode="gray">
          <a:xfrm>
            <a:off x="4456510" y="635001"/>
            <a:ext cx="2120503" cy="876300"/>
          </a:xfrm>
          <a:prstGeom prst="rect">
            <a:avLst/>
          </a:prstGeom>
          <a:noFill/>
          <a:ln w="9525">
            <a:noFill/>
            <a:miter lim="800000"/>
            <a:headEnd/>
            <a:tailEnd/>
          </a:ln>
        </p:spPr>
      </p:pic>
      <p:pic>
        <p:nvPicPr>
          <p:cNvPr id="6" name="Picture 6" descr="ridge4.png"/>
          <p:cNvPicPr>
            <a:picLocks noChangeAspect="1"/>
          </p:cNvPicPr>
          <p:nvPr userDrawn="1"/>
        </p:nvPicPr>
        <p:blipFill>
          <a:blip r:embed="rId3"/>
          <a:srcRect/>
          <a:stretch>
            <a:fillRect/>
          </a:stretch>
        </p:blipFill>
        <p:spPr bwMode="ltGray">
          <a:xfrm>
            <a:off x="0" y="0"/>
            <a:ext cx="2976563" cy="1924051"/>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360760" y="2628901"/>
            <a:ext cx="3076575" cy="5566833"/>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p:nvPr>
        </p:nvSpPr>
        <p:spPr bwMode="gray">
          <a:xfrm>
            <a:off x="3694510" y="5727701"/>
            <a:ext cx="2836068" cy="553998"/>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3694511" y="2628901"/>
            <a:ext cx="2836068"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userDrawn="1"/>
        </p:nvCxnSpPr>
        <p:spPr bwMode="gray">
          <a:xfrm>
            <a:off x="360760" y="3126318"/>
            <a:ext cx="2930128" cy="42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3580210" y="3126318"/>
            <a:ext cx="2930128" cy="423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360760" y="3289301"/>
            <a:ext cx="2950369" cy="166199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3580210" y="3289301"/>
            <a:ext cx="2950369" cy="1661993"/>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360760" y="2628901"/>
            <a:ext cx="2950369" cy="553998"/>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3580210" y="2628901"/>
            <a:ext cx="2950369" cy="553998"/>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360759" y="969434"/>
            <a:ext cx="616981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360759" y="1693937"/>
            <a:ext cx="6168629"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9"/>
          <a:srcRect/>
          <a:stretch>
            <a:fillRect/>
          </a:stretch>
        </p:blipFill>
        <p:spPr bwMode="ltGray">
          <a:xfrm>
            <a:off x="0" y="0"/>
            <a:ext cx="1702594" cy="1100667"/>
          </a:xfrm>
          <a:prstGeom prst="rect">
            <a:avLst/>
          </a:prstGeom>
          <a:noFill/>
          <a:ln w="9525">
            <a:noFill/>
            <a:miter lim="800000"/>
            <a:headEnd/>
            <a:tailEnd/>
          </a:ln>
        </p:spPr>
      </p:pic>
      <p:sp>
        <p:nvSpPr>
          <p:cNvPr id="1027" name="Title Placeholder 1"/>
          <p:cNvSpPr>
            <a:spLocks noGrp="1"/>
          </p:cNvSpPr>
          <p:nvPr>
            <p:ph type="title"/>
          </p:nvPr>
        </p:nvSpPr>
        <p:spPr bwMode="auto">
          <a:xfrm>
            <a:off x="351235" y="948267"/>
            <a:ext cx="6159103"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360760" y="2628901"/>
            <a:ext cx="6159103"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6577081" y="8818034"/>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2D5FC78F-A0F9-497E-A53B-9EF11CC4BC50}"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l" rtl="0" fontAlgn="base">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fontAlgn="base">
        <a:spcBef>
          <a:spcPct val="0"/>
        </a:spcBef>
        <a:spcAft>
          <a:spcPct val="0"/>
        </a:spcAft>
        <a:defRPr sz="3200" b="1">
          <a:solidFill>
            <a:schemeClr val="tx2"/>
          </a:solidFill>
          <a:latin typeface="Arial" charset="0"/>
          <a:cs typeface="Arial" charset="0"/>
        </a:defRPr>
      </a:lvl2pPr>
      <a:lvl3pPr algn="l" rtl="0" fontAlgn="base">
        <a:spcBef>
          <a:spcPct val="0"/>
        </a:spcBef>
        <a:spcAft>
          <a:spcPct val="0"/>
        </a:spcAft>
        <a:defRPr sz="3200" b="1">
          <a:solidFill>
            <a:schemeClr val="tx2"/>
          </a:solidFill>
          <a:latin typeface="Arial" charset="0"/>
          <a:cs typeface="Arial" charset="0"/>
        </a:defRPr>
      </a:lvl3pPr>
      <a:lvl4pPr algn="l" rtl="0" fontAlgn="base">
        <a:spcBef>
          <a:spcPct val="0"/>
        </a:spcBef>
        <a:spcAft>
          <a:spcPct val="0"/>
        </a:spcAft>
        <a:defRPr sz="3200" b="1">
          <a:solidFill>
            <a:schemeClr val="tx2"/>
          </a:solidFill>
          <a:latin typeface="Arial" charset="0"/>
          <a:cs typeface="Arial" charset="0"/>
        </a:defRPr>
      </a:lvl4pPr>
      <a:lvl5pPr algn="l" rtl="0" fontAlgn="base">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200" b="1">
          <a:solidFill>
            <a:schemeClr val="tx2"/>
          </a:solidFill>
          <a:latin typeface="Arial" charset="0"/>
          <a:cs typeface="Arial" charset="0"/>
        </a:defRPr>
      </a:lvl6pPr>
      <a:lvl7pPr marL="914400" algn="l" rtl="0" fontAlgn="base">
        <a:spcBef>
          <a:spcPct val="0"/>
        </a:spcBef>
        <a:spcAft>
          <a:spcPct val="0"/>
        </a:spcAft>
        <a:defRPr sz="3200" b="1">
          <a:solidFill>
            <a:schemeClr val="tx2"/>
          </a:solidFill>
          <a:latin typeface="Arial" charset="0"/>
          <a:cs typeface="Arial" charset="0"/>
        </a:defRPr>
      </a:lvl7pPr>
      <a:lvl8pPr marL="1371600" algn="l" rtl="0" fontAlgn="base">
        <a:spcBef>
          <a:spcPct val="0"/>
        </a:spcBef>
        <a:spcAft>
          <a:spcPct val="0"/>
        </a:spcAft>
        <a:defRPr sz="3200" b="1">
          <a:solidFill>
            <a:schemeClr val="tx2"/>
          </a:solidFill>
          <a:latin typeface="Arial" charset="0"/>
          <a:cs typeface="Arial" charset="0"/>
        </a:defRPr>
      </a:lvl8pPr>
      <a:lvl9pPr marL="1828800" algn="l" rtl="0" fontAlgn="base">
        <a:spcBef>
          <a:spcPct val="0"/>
        </a:spcBef>
        <a:spcAft>
          <a:spcPct val="0"/>
        </a:spcAft>
        <a:defRPr sz="3200" b="1">
          <a:solidFill>
            <a:schemeClr val="tx2"/>
          </a:solidFill>
          <a:latin typeface="Arial" charset="0"/>
          <a:cs typeface="Arial" charset="0"/>
        </a:defRPr>
      </a:lvl9pPr>
    </p:titleStyle>
    <p:bodyStyle>
      <a:lvl1pPr marL="290513" indent="-290513" algn="l" rtl="0" fontAlgn="base">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fontAlgn="base">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fontAlgn="base">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fontAlgn="base">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fontAlgn="base">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1"/>
          </p:nvPr>
        </p:nvSpPr>
        <p:spPr>
          <a:xfrm>
            <a:off x="381000" y="6858000"/>
            <a:ext cx="6172200" cy="830997"/>
          </a:xfrm>
        </p:spPr>
        <p:txBody>
          <a:bodyPr/>
          <a:lstStyle/>
          <a:p>
            <a:r>
              <a:rPr smtClean="0"/>
              <a:t>Aditya Oak</a:t>
            </a:r>
          </a:p>
          <a:p>
            <a:pPr>
              <a:buNone/>
            </a:pPr>
            <a:r>
              <a:rPr smtClean="0"/>
              <a:t>4</a:t>
            </a:r>
            <a:r>
              <a:rPr baseline="30000" smtClean="0"/>
              <a:t>th</a:t>
            </a:r>
            <a:r>
              <a:rPr smtClean="0"/>
              <a:t> year Mechanical Engineering</a:t>
            </a:r>
          </a:p>
          <a:p>
            <a:pPr>
              <a:buNone/>
            </a:pPr>
            <a:r>
              <a:rPr smtClean="0"/>
              <a:t>Lokmanya Tilak College Of Engineering, Navi Mumbai</a:t>
            </a:r>
            <a:endParaRPr lang="en-US" dirty="0"/>
          </a:p>
        </p:txBody>
      </p:sp>
      <p:sp>
        <p:nvSpPr>
          <p:cNvPr id="17" name="Text Placeholder 16"/>
          <p:cNvSpPr>
            <a:spLocks noGrp="1"/>
          </p:cNvSpPr>
          <p:nvPr>
            <p:ph type="body" sz="quarter" idx="12"/>
          </p:nvPr>
        </p:nvSpPr>
        <p:spPr>
          <a:xfrm>
            <a:off x="457200" y="1066800"/>
            <a:ext cx="2950369" cy="553998"/>
          </a:xfrm>
        </p:spPr>
        <p:txBody>
          <a:bodyPr/>
          <a:lstStyle/>
          <a:p>
            <a:endParaRPr lang="en-US" dirty="0"/>
          </a:p>
        </p:txBody>
      </p:sp>
      <p:sp>
        <p:nvSpPr>
          <p:cNvPr id="18" name="Text Placeholder 17"/>
          <p:cNvSpPr>
            <a:spLocks noGrp="1"/>
          </p:cNvSpPr>
          <p:nvPr>
            <p:ph type="body" sz="quarter" idx="13"/>
          </p:nvPr>
        </p:nvSpPr>
        <p:spPr>
          <a:xfrm>
            <a:off x="3581400" y="1066800"/>
            <a:ext cx="2950369" cy="553998"/>
          </a:xfrm>
        </p:spPr>
        <p:txBody>
          <a:bodyPr/>
          <a:lstStyle/>
          <a:p>
            <a:endParaRPr lang="en-US" dirty="0"/>
          </a:p>
        </p:txBody>
      </p:sp>
      <p:sp>
        <p:nvSpPr>
          <p:cNvPr id="11267" name="Title 2"/>
          <p:cNvSpPr>
            <a:spLocks noGrp="1"/>
          </p:cNvSpPr>
          <p:nvPr>
            <p:ph type="title"/>
          </p:nvPr>
        </p:nvSpPr>
        <p:spPr>
          <a:xfrm>
            <a:off x="381001" y="2590800"/>
            <a:ext cx="2971799" cy="492443"/>
          </a:xfrm>
        </p:spPr>
        <p:txBody>
          <a:bodyPr/>
          <a:lstStyle/>
          <a:p>
            <a:pPr algn="ctr"/>
            <a:r>
              <a:rPr lang="en-US" dirty="0" smtClean="0"/>
              <a:t>Engine Project</a:t>
            </a:r>
          </a:p>
        </p:txBody>
      </p:sp>
      <p:sp>
        <p:nvSpPr>
          <p:cNvPr id="19" name="Text Placeholder 18"/>
          <p:cNvSpPr>
            <a:spLocks noGrp="1"/>
          </p:cNvSpPr>
          <p:nvPr>
            <p:ph type="body" sz="quarter" idx="14"/>
          </p:nvPr>
        </p:nvSpPr>
        <p:spPr>
          <a:xfrm>
            <a:off x="457200" y="3352800"/>
            <a:ext cx="6168629" cy="553998"/>
          </a:xfrm>
        </p:spPr>
        <p:txBody>
          <a:bodyPr/>
          <a:lstStyle/>
          <a:p>
            <a:r>
              <a:rPr smtClean="0"/>
              <a:t>Objective: To study Specific Fuel Consumption variability and determine Cpk values for its parameters</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5750" y="1320800"/>
            <a:ext cx="2914650"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smtClean="0">
                <a:latin typeface="+mj-lt"/>
              </a:rPr>
              <a:t>Sample Size 70 </a:t>
            </a:r>
            <a:r>
              <a:rPr lang="en-IN" sz="1200" dirty="0" smtClean="0">
                <a:latin typeface="+mj-lt"/>
              </a:rPr>
              <a:t>Con.rods</a:t>
            </a:r>
            <a:endParaRPr lang="en-IN" sz="1200" dirty="0" smtClean="0">
              <a:latin typeface="+mj-lt"/>
            </a:endParaRPr>
          </a:p>
          <a:p>
            <a:pPr fontAlgn="base">
              <a:buClr>
                <a:schemeClr val="tx2"/>
              </a:buClr>
            </a:pPr>
            <a:r>
              <a:rPr lang="en-IN" sz="1200" dirty="0" smtClean="0">
                <a:latin typeface="+mj-lt"/>
              </a:rPr>
              <a:t>Data Collection :  2 Days – July13 at MVML</a:t>
            </a:r>
          </a:p>
        </p:txBody>
      </p:sp>
      <p:sp>
        <p:nvSpPr>
          <p:cNvPr id="13" name="Rectangle 2"/>
          <p:cNvSpPr>
            <a:spLocks noGrp="1" noChangeArrowheads="1"/>
          </p:cNvSpPr>
          <p:nvPr>
            <p:ph type="title"/>
          </p:nvPr>
        </p:nvSpPr>
        <p:spPr>
          <a:xfrm>
            <a:off x="1295400" y="228600"/>
            <a:ext cx="5372100" cy="738664"/>
          </a:xfrm>
          <a:noFill/>
        </p:spPr>
        <p:txBody>
          <a:bodyPr/>
          <a:lstStyle/>
          <a:p>
            <a:r>
              <a:rPr sz="2400" smtClean="0">
                <a:solidFill>
                  <a:schemeClr val="accent2"/>
                </a:solidFill>
                <a:latin typeface="Times New Roman" pitchFamily="18" charset="0"/>
                <a:cs typeface="Times New Roman" pitchFamily="18" charset="0"/>
              </a:rPr>
              <a:t>ConRod BE Face Width 3 Cylinder engine</a:t>
            </a:r>
            <a:endParaRPr lang="en-US" sz="2400" b="1" dirty="0" smtClean="0">
              <a:solidFill>
                <a:schemeClr val="accent2"/>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171450" y="2032000"/>
            <a:ext cx="6400800" cy="558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5750" y="1320800"/>
            <a:ext cx="2914650"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smtClean="0">
                <a:latin typeface="+mj-lt"/>
              </a:rPr>
              <a:t>Sample Size 70 </a:t>
            </a:r>
            <a:r>
              <a:rPr lang="en-IN" sz="1200" dirty="0" smtClean="0">
                <a:latin typeface="+mj-lt"/>
              </a:rPr>
              <a:t>Con.rods</a:t>
            </a:r>
            <a:endParaRPr lang="en-IN" sz="1200" dirty="0" smtClean="0">
              <a:latin typeface="+mj-lt"/>
            </a:endParaRPr>
          </a:p>
          <a:p>
            <a:pPr fontAlgn="base">
              <a:buClr>
                <a:schemeClr val="tx2"/>
              </a:buClr>
            </a:pPr>
            <a:r>
              <a:rPr lang="en-IN" sz="1200" dirty="0" smtClean="0">
                <a:latin typeface="+mj-lt"/>
              </a:rPr>
              <a:t>Data Collection :  2 Days – July13 at MVML</a:t>
            </a:r>
          </a:p>
        </p:txBody>
      </p:sp>
      <p:sp>
        <p:nvSpPr>
          <p:cNvPr id="13" name="Rectangle 2"/>
          <p:cNvSpPr>
            <a:spLocks noGrp="1" noChangeArrowheads="1"/>
          </p:cNvSpPr>
          <p:nvPr>
            <p:ph type="title"/>
          </p:nvPr>
        </p:nvSpPr>
        <p:spPr>
          <a:xfrm>
            <a:off x="1314450" y="203200"/>
            <a:ext cx="5372100" cy="738664"/>
          </a:xfrm>
          <a:noFill/>
        </p:spPr>
        <p:txBody>
          <a:bodyPr/>
          <a:lstStyle/>
          <a:p>
            <a:r>
              <a:rPr sz="2400" smtClean="0">
                <a:solidFill>
                  <a:schemeClr val="accent2"/>
                </a:solidFill>
                <a:latin typeface="Times New Roman" pitchFamily="18" charset="0"/>
                <a:cs typeface="Times New Roman" pitchFamily="18" charset="0"/>
              </a:rPr>
              <a:t>ConRod BE Face Parallelism 3 Cylinder engine</a:t>
            </a:r>
            <a:endParaRPr lang="en-US" sz="2400" b="1" dirty="0" smtClean="0">
              <a:solidFill>
                <a:schemeClr val="accent2"/>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228600" y="1930400"/>
            <a:ext cx="6407944" cy="558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5750" y="1320800"/>
            <a:ext cx="2914650"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smtClean="0">
                <a:latin typeface="+mj-lt"/>
              </a:rPr>
              <a:t>Sample Size 70 </a:t>
            </a:r>
            <a:r>
              <a:rPr lang="en-IN" sz="1200" dirty="0" smtClean="0">
                <a:latin typeface="+mj-lt"/>
              </a:rPr>
              <a:t>Con.rods</a:t>
            </a:r>
            <a:endParaRPr lang="en-IN" sz="1200" dirty="0" smtClean="0">
              <a:latin typeface="+mj-lt"/>
            </a:endParaRPr>
          </a:p>
          <a:p>
            <a:pPr fontAlgn="base">
              <a:buClr>
                <a:schemeClr val="tx2"/>
              </a:buClr>
            </a:pPr>
            <a:r>
              <a:rPr lang="en-IN" sz="1200" dirty="0" smtClean="0">
                <a:latin typeface="+mj-lt"/>
              </a:rPr>
              <a:t>Data Collection :  2 Days – July13 at MVML</a:t>
            </a:r>
          </a:p>
        </p:txBody>
      </p:sp>
      <p:sp>
        <p:nvSpPr>
          <p:cNvPr id="13" name="Rectangle 2"/>
          <p:cNvSpPr>
            <a:spLocks noGrp="1" noChangeArrowheads="1"/>
          </p:cNvSpPr>
          <p:nvPr>
            <p:ph type="title"/>
          </p:nvPr>
        </p:nvSpPr>
        <p:spPr>
          <a:xfrm>
            <a:off x="1314450" y="203200"/>
            <a:ext cx="5372100" cy="738664"/>
          </a:xfrm>
          <a:noFill/>
        </p:spPr>
        <p:txBody>
          <a:bodyPr/>
          <a:lstStyle/>
          <a:p>
            <a:r>
              <a:rPr sz="2400" smtClean="0">
                <a:solidFill>
                  <a:schemeClr val="accent2"/>
                </a:solidFill>
                <a:latin typeface="Times New Roman" pitchFamily="18" charset="0"/>
                <a:cs typeface="Times New Roman" pitchFamily="18" charset="0"/>
              </a:rPr>
              <a:t>ConRod BE Face Roughness 3 Cylinder engine</a:t>
            </a:r>
            <a:endParaRPr lang="en-US" sz="2400" b="1" dirty="0" smtClean="0">
              <a:solidFill>
                <a:schemeClr val="accent2"/>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400050" y="2032000"/>
            <a:ext cx="6215063" cy="558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400050" y="3657600"/>
            <a:ext cx="6168629" cy="677108"/>
          </a:xfrm>
        </p:spPr>
        <p:txBody>
          <a:bodyPr/>
          <a:lstStyle/>
          <a:p>
            <a:pPr algn="ctr">
              <a:buNone/>
            </a:pPr>
            <a:r>
              <a:rPr lang="en-IN" sz="4400" dirty="0" smtClean="0">
                <a:solidFill>
                  <a:schemeClr val="accent2"/>
                </a:solidFill>
                <a:latin typeface="Times New Roman" pitchFamily="18" charset="0"/>
                <a:cs typeface="Times New Roman" pitchFamily="18" charset="0"/>
              </a:rPr>
              <a:t>Small End</a:t>
            </a:r>
            <a:endParaRPr lang="en-IN" sz="4400" dirty="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4350" y="1016001"/>
            <a:ext cx="6169819" cy="492443"/>
          </a:xfrm>
        </p:spPr>
        <p:txBody>
          <a:bodyPr/>
          <a:lstStyle/>
          <a:p>
            <a:r>
              <a:rPr lang="en-IN" dirty="0" smtClean="0">
                <a:latin typeface="Times New Roman" pitchFamily="18" charset="0"/>
                <a:cs typeface="Times New Roman" pitchFamily="18" charset="0"/>
              </a:rPr>
              <a:t>ConRod SE Bore Dia. 3 Cylinder</a:t>
            </a:r>
            <a:endParaRPr lang="en-IN" dirty="0">
              <a:latin typeface="Times New Roman" pitchFamily="18" charset="0"/>
              <a:cs typeface="Times New Roman" pitchFamily="18" charset="0"/>
            </a:endParaRPr>
          </a:p>
        </p:txBody>
      </p:sp>
      <p:pic>
        <p:nvPicPr>
          <p:cNvPr id="5122" name="Picture 2"/>
          <p:cNvPicPr>
            <a:picLocks noGrp="1" noChangeAspect="1" noChangeArrowheads="1"/>
          </p:cNvPicPr>
          <p:nvPr>
            <p:ph type="chart" sz="quarter" idx="21"/>
          </p:nvPr>
        </p:nvPicPr>
        <p:blipFill>
          <a:blip r:embed="rId2"/>
          <a:srcRect/>
          <a:stretch>
            <a:fillRect/>
          </a:stretch>
        </p:blipFill>
        <p:spPr bwMode="auto">
          <a:xfrm>
            <a:off x="400050" y="2641601"/>
            <a:ext cx="5931456" cy="5549900"/>
          </a:xfrm>
          <a:prstGeom prst="rect">
            <a:avLst/>
          </a:prstGeom>
          <a:noFill/>
          <a:ln w="9525">
            <a:noFill/>
            <a:miter lim="800000"/>
            <a:headEnd/>
            <a:tailEnd/>
          </a:ln>
          <a:effectLst/>
        </p:spPr>
      </p:pic>
      <p:sp>
        <p:nvSpPr>
          <p:cNvPr id="6" name="TextBox 5"/>
          <p:cNvSpPr txBox="1"/>
          <p:nvPr/>
        </p:nvSpPr>
        <p:spPr>
          <a:xfrm>
            <a:off x="342900" y="1828800"/>
            <a:ext cx="2914650"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smtClean="0">
                <a:latin typeface="+mj-lt"/>
              </a:rPr>
              <a:t>Sample Size 70 Conrods</a:t>
            </a:r>
          </a:p>
          <a:p>
            <a:pPr fontAlgn="base">
              <a:buClr>
                <a:schemeClr val="tx2"/>
              </a:buClr>
            </a:pPr>
            <a:r>
              <a:rPr lang="en-IN" sz="1200" dirty="0" smtClean="0">
                <a:latin typeface="+mj-lt"/>
              </a:rPr>
              <a:t>Data Collection :  2 Days – July13 at MVML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ConRod SE Bush Roughness</a:t>
            </a:r>
            <a:endParaRPr lang="en-IN" dirty="0">
              <a:latin typeface="Times New Roman" pitchFamily="18" charset="0"/>
              <a:cs typeface="Times New Roman" pitchFamily="18" charset="0"/>
            </a:endParaRPr>
          </a:p>
        </p:txBody>
      </p:sp>
      <p:pic>
        <p:nvPicPr>
          <p:cNvPr id="6146" name="Picture 2"/>
          <p:cNvPicPr>
            <a:picLocks noGrp="1" noChangeAspect="1" noChangeArrowheads="1"/>
          </p:cNvPicPr>
          <p:nvPr>
            <p:ph type="chart" sz="quarter" idx="21"/>
          </p:nvPr>
        </p:nvPicPr>
        <p:blipFill>
          <a:blip r:embed="rId2"/>
          <a:srcRect/>
          <a:stretch>
            <a:fillRect/>
          </a:stretch>
        </p:blipFill>
        <p:spPr bwMode="auto">
          <a:xfrm>
            <a:off x="285750" y="2336800"/>
            <a:ext cx="6343651" cy="5793699"/>
          </a:xfrm>
          <a:prstGeom prst="rect">
            <a:avLst/>
          </a:prstGeom>
          <a:noFill/>
          <a:ln w="9525">
            <a:noFill/>
            <a:miter lim="800000"/>
            <a:headEnd/>
            <a:tailEnd/>
          </a:ln>
          <a:effectLst/>
        </p:spPr>
      </p:pic>
      <p:sp>
        <p:nvSpPr>
          <p:cNvPr id="7" name="TextBox 6"/>
          <p:cNvSpPr txBox="1"/>
          <p:nvPr/>
        </p:nvSpPr>
        <p:spPr>
          <a:xfrm>
            <a:off x="285750" y="1727200"/>
            <a:ext cx="2914650"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smtClean="0">
                <a:latin typeface="+mj-lt"/>
              </a:rPr>
              <a:t>Sample Size 70 Conrods</a:t>
            </a:r>
          </a:p>
          <a:p>
            <a:pPr fontAlgn="base">
              <a:buClr>
                <a:schemeClr val="tx2"/>
              </a:buClr>
            </a:pPr>
            <a:r>
              <a:rPr lang="en-IN" sz="1200" dirty="0" smtClean="0">
                <a:latin typeface="+mj-lt"/>
              </a:rPr>
              <a:t>Data Collection :  2 Days – July13 at MVML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ConRod Centre Distance</a:t>
            </a:r>
            <a:endParaRPr lang="en-IN" dirty="0">
              <a:latin typeface="Times New Roman" pitchFamily="18" charset="0"/>
              <a:cs typeface="Times New Roman" pitchFamily="18" charset="0"/>
            </a:endParaRPr>
          </a:p>
        </p:txBody>
      </p:sp>
      <p:pic>
        <p:nvPicPr>
          <p:cNvPr id="7170" name="Picture 2"/>
          <p:cNvPicPr>
            <a:picLocks noGrp="1" noChangeAspect="1" noChangeArrowheads="1"/>
          </p:cNvPicPr>
          <p:nvPr>
            <p:ph type="chart" sz="quarter" idx="21"/>
          </p:nvPr>
        </p:nvPicPr>
        <p:blipFill>
          <a:blip r:embed="rId2"/>
          <a:srcRect/>
          <a:stretch>
            <a:fillRect/>
          </a:stretch>
        </p:blipFill>
        <p:spPr bwMode="auto">
          <a:xfrm>
            <a:off x="342900" y="3048001"/>
            <a:ext cx="5972175" cy="5099049"/>
          </a:xfrm>
          <a:prstGeom prst="rect">
            <a:avLst/>
          </a:prstGeom>
          <a:noFill/>
          <a:ln w="9525">
            <a:noFill/>
            <a:miter lim="800000"/>
            <a:headEnd/>
            <a:tailEnd/>
          </a:ln>
          <a:effectLst/>
        </p:spPr>
      </p:pic>
      <p:sp>
        <p:nvSpPr>
          <p:cNvPr id="6" name="TextBox 5"/>
          <p:cNvSpPr txBox="1"/>
          <p:nvPr/>
        </p:nvSpPr>
        <p:spPr>
          <a:xfrm>
            <a:off x="285750" y="1828800"/>
            <a:ext cx="2914650"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smtClean="0">
                <a:latin typeface="+mj-lt"/>
              </a:rPr>
              <a:t>Sample Size 70 Conrods</a:t>
            </a:r>
          </a:p>
          <a:p>
            <a:pPr fontAlgn="base">
              <a:buClr>
                <a:schemeClr val="tx2"/>
              </a:buClr>
            </a:pPr>
            <a:r>
              <a:rPr lang="en-IN" sz="1200" dirty="0" smtClean="0">
                <a:latin typeface="+mj-lt"/>
              </a:rPr>
              <a:t>Data Collection :  2 Days – July13 at MVML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p:cNvSpPr>
            <a:spLocks noGrp="1"/>
          </p:cNvSpPr>
          <p:nvPr>
            <p:ph type="chart" sz="quarter" idx="21"/>
          </p:nvPr>
        </p:nvSpPr>
        <p:spPr/>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ConRod Bend 3-Cylinder</a:t>
            </a:r>
            <a:endParaRPr lang="en-IN"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42900" y="2641600"/>
            <a:ext cx="6229350" cy="558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p:cNvSpPr>
            <a:spLocks noGrp="1"/>
          </p:cNvSpPr>
          <p:nvPr>
            <p:ph type="chart" sz="quarter" idx="21"/>
          </p:nvPr>
        </p:nvSpPr>
        <p:spPr/>
      </p:sp>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ConRod Twist 3-Cylinder</a:t>
            </a:r>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342900" y="2540000"/>
            <a:ext cx="6200775" cy="558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smtClean="0">
                <a:latin typeface="Times New Roman" pitchFamily="18" charset="0"/>
                <a:cs typeface="Times New Roman" pitchFamily="18" charset="0"/>
              </a:rPr>
              <a:t>CPK</a:t>
            </a:r>
            <a:endParaRPr lang="en-US" dirty="0">
              <a:latin typeface="Times New Roman" pitchFamily="18" charset="0"/>
              <a:cs typeface="Times New Roman" pitchFamily="18" charset="0"/>
            </a:endParaRPr>
          </a:p>
        </p:txBody>
      </p:sp>
      <p:pic>
        <p:nvPicPr>
          <p:cNvPr id="1026" name="Picture 2"/>
          <p:cNvPicPr>
            <a:picLocks noGrp="1" noChangeAspect="1" noChangeArrowheads="1"/>
          </p:cNvPicPr>
          <p:nvPr>
            <p:ph type="chart" sz="quarter" idx="21"/>
          </p:nvPr>
        </p:nvPicPr>
        <p:blipFill>
          <a:blip r:embed="rId2"/>
          <a:srcRect/>
          <a:stretch>
            <a:fillRect/>
          </a:stretch>
        </p:blipFill>
        <p:spPr bwMode="auto">
          <a:xfrm>
            <a:off x="1143001" y="2336801"/>
            <a:ext cx="4571999" cy="46672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990600"/>
            <a:ext cx="2153841" cy="492443"/>
          </a:xfrm>
        </p:spPr>
        <p:txBody>
          <a:bodyPr/>
          <a:lstStyle/>
          <a:p>
            <a:r>
              <a:rPr smtClean="0"/>
              <a:t>SFC</a:t>
            </a:r>
            <a:endParaRPr lang="en-US" dirty="0"/>
          </a:p>
        </p:txBody>
      </p:sp>
      <p:sp>
        <p:nvSpPr>
          <p:cNvPr id="3" name="Text Placeholder 2"/>
          <p:cNvSpPr>
            <a:spLocks noGrp="1"/>
          </p:cNvSpPr>
          <p:nvPr>
            <p:ph type="body" sz="quarter" idx="10"/>
          </p:nvPr>
        </p:nvSpPr>
        <p:spPr>
          <a:xfrm>
            <a:off x="381000" y="2590800"/>
            <a:ext cx="6168629" cy="5539978"/>
          </a:xfrm>
        </p:spPr>
        <p:txBody>
          <a:bodyPr/>
          <a:lstStyle/>
          <a:p>
            <a:r>
              <a:rPr smtClean="0">
                <a:solidFill>
                  <a:schemeClr val="accent2"/>
                </a:solidFill>
                <a:latin typeface="Times New Roman" pitchFamily="18" charset="0"/>
                <a:cs typeface="Times New Roman" pitchFamily="18" charset="0"/>
              </a:rPr>
              <a:t>SFC (Specific </a:t>
            </a:r>
            <a:r>
              <a:rPr>
                <a:solidFill>
                  <a:schemeClr val="accent2"/>
                </a:solidFill>
                <a:latin typeface="Times New Roman" pitchFamily="18" charset="0"/>
                <a:cs typeface="Times New Roman" pitchFamily="18" charset="0"/>
              </a:rPr>
              <a:t>fuel </a:t>
            </a:r>
            <a:r>
              <a:rPr smtClean="0">
                <a:solidFill>
                  <a:schemeClr val="accent2"/>
                </a:solidFill>
                <a:latin typeface="Times New Roman" pitchFamily="18" charset="0"/>
                <a:cs typeface="Times New Roman" pitchFamily="18" charset="0"/>
              </a:rPr>
              <a:t>consumption) </a:t>
            </a:r>
            <a:r>
              <a:rPr>
                <a:solidFill>
                  <a:schemeClr val="accent2"/>
                </a:solidFill>
                <a:latin typeface="Times New Roman" pitchFamily="18" charset="0"/>
                <a:cs typeface="Times New Roman" pitchFamily="18" charset="0"/>
              </a:rPr>
              <a:t>is the ratio that compares the fuel used by the engine to the amount of power the engine produces. Specific fuel consumption allows manufacturers to see which engine use the least fuel while still producing high amount of power. It allows engines of all different sizes to be compared to see which is the most fuel efficient</a:t>
            </a:r>
            <a:r>
              <a:rPr smtClean="0">
                <a:solidFill>
                  <a:schemeClr val="accent2"/>
                </a:solidFill>
                <a:latin typeface="Times New Roman" pitchFamily="18" charset="0"/>
                <a:cs typeface="Times New Roman" pitchFamily="18" charset="0"/>
              </a:rPr>
              <a:t>.</a:t>
            </a:r>
          </a:p>
          <a:p>
            <a:r>
              <a:rPr>
                <a:solidFill>
                  <a:schemeClr val="accent2"/>
                </a:solidFill>
                <a:latin typeface="Times New Roman" pitchFamily="18" charset="0"/>
                <a:cs typeface="Times New Roman" pitchFamily="18" charset="0"/>
              </a:rPr>
              <a:t>A lower number equals a higher efficiency because the engine is creating a high level of power while using a low amount of fuel. Diesel engines typically perform better than gasoline engines in term of BSFC</a:t>
            </a:r>
            <a:r>
              <a:rPr smtClean="0">
                <a:solidFill>
                  <a:schemeClr val="accent2"/>
                </a:solidFill>
                <a:latin typeface="Times New Roman" pitchFamily="18" charset="0"/>
                <a:cs typeface="Times New Roman" pitchFamily="18" charset="0"/>
              </a:rPr>
              <a:t>.</a:t>
            </a:r>
          </a:p>
          <a:p>
            <a:r>
              <a:rPr>
                <a:solidFill>
                  <a:schemeClr val="accent2"/>
                </a:solidFill>
                <a:latin typeface="Times New Roman" pitchFamily="18" charset="0"/>
                <a:cs typeface="Times New Roman" pitchFamily="18" charset="0"/>
              </a:rPr>
              <a:t>Commonly BSFC is expressed in units of grams per </a:t>
            </a:r>
            <a:r>
              <a:rPr smtClean="0">
                <a:solidFill>
                  <a:schemeClr val="accent2"/>
                </a:solidFill>
                <a:latin typeface="Times New Roman" pitchFamily="18" charset="0"/>
                <a:cs typeface="Times New Roman" pitchFamily="18" charset="0"/>
              </a:rPr>
              <a:t>kilowatt-hour (g/kW·h</a:t>
            </a:r>
            <a:r>
              <a:rPr>
                <a:solidFill>
                  <a:schemeClr val="accent2"/>
                </a:solidFill>
                <a:latin typeface="Times New Roman" pitchFamily="18" charset="0"/>
                <a:cs typeface="Times New Roman" pitchFamily="18" charset="0"/>
              </a:rPr>
              <a:t>).</a:t>
            </a:r>
            <a:endParaRPr lang="en-US" dirty="0">
              <a:solidFill>
                <a:schemeClr val="accent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45282" y="3860800"/>
            <a:ext cx="6169819" cy="738664"/>
          </a:xfrm>
        </p:spPr>
        <p:txBody>
          <a:bodyPr/>
          <a:lstStyle/>
          <a:p>
            <a:pPr eaLnBrk="1" hangingPunct="1"/>
            <a:r>
              <a:rPr lang="en-US" sz="4800" dirty="0" smtClean="0"/>
              <a:t>Thank you</a:t>
            </a:r>
          </a:p>
        </p:txBody>
      </p:sp>
      <p:sp>
        <p:nvSpPr>
          <p:cNvPr id="3" name="Text Placeholder 2"/>
          <p:cNvSpPr>
            <a:spLocks noGrp="1"/>
          </p:cNvSpPr>
          <p:nvPr>
            <p:ph type="body" sz="quarter" idx="13"/>
          </p:nvPr>
        </p:nvSpPr>
        <p:spPr/>
        <p:txBody>
          <a:bodyPr rtlCol="0"/>
          <a:lstStyle/>
          <a:p>
            <a:pPr eaLnBrk="1" fontAlgn="auto" hangingPunct="1">
              <a:spcBef>
                <a:spcPts val="0"/>
              </a:spcBef>
              <a:spcAft>
                <a:spcPts val="0"/>
              </a:spcAft>
              <a:buFont typeface="Arial" pitchFamily="34" charset="0"/>
              <a:buNone/>
              <a:defRPr/>
            </a:pPr>
            <a:r>
              <a:rPr lang="en-US" dirty="0" smtClean="0"/>
              <a:t>Visit our website at www.mahindra.com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027"/>
          <p:cNvSpPr>
            <a:spLocks noGrp="1" noChangeArrowheads="1"/>
          </p:cNvSpPr>
          <p:nvPr>
            <p:ph type="body" idx="1"/>
          </p:nvPr>
        </p:nvSpPr>
        <p:spPr>
          <a:xfrm>
            <a:off x="360760" y="2628901"/>
            <a:ext cx="6159103" cy="415498"/>
          </a:xfrm>
        </p:spPr>
        <p:txBody>
          <a:bodyPr/>
          <a:lstStyle/>
          <a:p>
            <a:pPr>
              <a:buFontTx/>
              <a:buNone/>
            </a:pPr>
            <a:r>
              <a:rPr lang="en-US" sz="2700" b="1" i="1" dirty="0" smtClean="0">
                <a:solidFill>
                  <a:srgbClr val="00FFFF"/>
                </a:solidFill>
              </a:rPr>
              <a:t> </a:t>
            </a:r>
            <a:endParaRPr lang="en-US" sz="2700" b="1" dirty="0" smtClean="0">
              <a:solidFill>
                <a:srgbClr val="00FFFF"/>
              </a:solidFill>
            </a:endParaRPr>
          </a:p>
        </p:txBody>
      </p:sp>
      <p:sp>
        <p:nvSpPr>
          <p:cNvPr id="28676" name="Line 1028"/>
          <p:cNvSpPr>
            <a:spLocks noChangeShapeType="1"/>
          </p:cNvSpPr>
          <p:nvPr/>
        </p:nvSpPr>
        <p:spPr bwMode="auto">
          <a:xfrm flipV="1">
            <a:off x="742950" y="5689600"/>
            <a:ext cx="5200650" cy="0"/>
          </a:xfrm>
          <a:prstGeom prst="line">
            <a:avLst/>
          </a:prstGeom>
          <a:noFill/>
          <a:ln w="19050">
            <a:solidFill>
              <a:srgbClr val="FFFFFF"/>
            </a:solidFill>
            <a:round/>
            <a:headEnd type="none" w="sm" len="sm"/>
            <a:tailEnd type="none" w="sm" len="sm"/>
          </a:ln>
        </p:spPr>
        <p:txBody>
          <a:bodyPr wrap="none" anchor="ctr"/>
          <a:lstStyle/>
          <a:p>
            <a:endParaRPr lang="en-US" dirty="0"/>
          </a:p>
        </p:txBody>
      </p:sp>
      <p:sp>
        <p:nvSpPr>
          <p:cNvPr id="189442" name="Freeform 1026"/>
          <p:cNvSpPr>
            <a:spLocks/>
          </p:cNvSpPr>
          <p:nvPr/>
        </p:nvSpPr>
        <p:spPr bwMode="auto">
          <a:xfrm>
            <a:off x="1002506" y="2235200"/>
            <a:ext cx="4738688" cy="3386667"/>
          </a:xfrm>
          <a:custGeom>
            <a:avLst/>
            <a:gdLst>
              <a:gd name="T0" fmla="*/ 0 w 3980"/>
              <a:gd name="T1" fmla="*/ 1584 h 1600"/>
              <a:gd name="T2" fmla="*/ 458 w 3980"/>
              <a:gd name="T3" fmla="*/ 1584 h 1600"/>
              <a:gd name="T4" fmla="*/ 634 w 3980"/>
              <a:gd name="T5" fmla="*/ 1584 h 1600"/>
              <a:gd name="T6" fmla="*/ 742 w 3980"/>
              <a:gd name="T7" fmla="*/ 1488 h 1600"/>
              <a:gd name="T8" fmla="*/ 986 w 3980"/>
              <a:gd name="T9" fmla="*/ 1158 h 1600"/>
              <a:gd name="T10" fmla="*/ 1541 w 3980"/>
              <a:gd name="T11" fmla="*/ 323 h 1600"/>
              <a:gd name="T12" fmla="*/ 2008 w 3980"/>
              <a:gd name="T13" fmla="*/ 12 h 1600"/>
              <a:gd name="T14" fmla="*/ 2410 w 3980"/>
              <a:gd name="T15" fmla="*/ 252 h 1600"/>
              <a:gd name="T16" fmla="*/ 2686 w 3980"/>
              <a:gd name="T17" fmla="*/ 600 h 1600"/>
              <a:gd name="T18" fmla="*/ 3161 w 3980"/>
              <a:gd name="T19" fmla="*/ 1445 h 1600"/>
              <a:gd name="T20" fmla="*/ 3170 w 3980"/>
              <a:gd name="T21" fmla="*/ 1485 h 1600"/>
              <a:gd name="T22" fmla="*/ 3346 w 3980"/>
              <a:gd name="T23" fmla="*/ 1584 h 1600"/>
              <a:gd name="T24" fmla="*/ 3416 w 3980"/>
              <a:gd name="T25" fmla="*/ 1584 h 1600"/>
              <a:gd name="T26" fmla="*/ 3980 w 3980"/>
              <a:gd name="T27" fmla="*/ 1584 h 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80"/>
              <a:gd name="T43" fmla="*/ 0 h 1600"/>
              <a:gd name="T44" fmla="*/ 3980 w 3980"/>
              <a:gd name="T45" fmla="*/ 1600 h 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80" h="1600">
                <a:moveTo>
                  <a:pt x="0" y="1584"/>
                </a:moveTo>
                <a:cubicBezTo>
                  <a:pt x="176" y="1584"/>
                  <a:pt x="352" y="1584"/>
                  <a:pt x="458" y="1584"/>
                </a:cubicBezTo>
                <a:cubicBezTo>
                  <a:pt x="564" y="1584"/>
                  <a:pt x="587" y="1600"/>
                  <a:pt x="634" y="1584"/>
                </a:cubicBezTo>
                <a:cubicBezTo>
                  <a:pt x="681" y="1568"/>
                  <a:pt x="683" y="1559"/>
                  <a:pt x="742" y="1488"/>
                </a:cubicBezTo>
                <a:cubicBezTo>
                  <a:pt x="801" y="1417"/>
                  <a:pt x="853" y="1352"/>
                  <a:pt x="986" y="1158"/>
                </a:cubicBezTo>
                <a:cubicBezTo>
                  <a:pt x="1119" y="964"/>
                  <a:pt x="1371" y="514"/>
                  <a:pt x="1541" y="323"/>
                </a:cubicBezTo>
                <a:cubicBezTo>
                  <a:pt x="1711" y="132"/>
                  <a:pt x="1863" y="24"/>
                  <a:pt x="2008" y="12"/>
                </a:cubicBezTo>
                <a:cubicBezTo>
                  <a:pt x="2153" y="0"/>
                  <a:pt x="2297" y="154"/>
                  <a:pt x="2410" y="252"/>
                </a:cubicBezTo>
                <a:cubicBezTo>
                  <a:pt x="2523" y="350"/>
                  <a:pt x="2561" y="401"/>
                  <a:pt x="2686" y="600"/>
                </a:cubicBezTo>
                <a:cubicBezTo>
                  <a:pt x="2811" y="799"/>
                  <a:pt x="3080" y="1298"/>
                  <a:pt x="3161" y="1445"/>
                </a:cubicBezTo>
                <a:cubicBezTo>
                  <a:pt x="3242" y="1592"/>
                  <a:pt x="3139" y="1462"/>
                  <a:pt x="3170" y="1485"/>
                </a:cubicBezTo>
                <a:cubicBezTo>
                  <a:pt x="3201" y="1509"/>
                  <a:pt x="3305" y="1567"/>
                  <a:pt x="3346" y="1584"/>
                </a:cubicBezTo>
                <a:cubicBezTo>
                  <a:pt x="3387" y="1600"/>
                  <a:pt x="3311" y="1584"/>
                  <a:pt x="3416" y="1584"/>
                </a:cubicBezTo>
                <a:cubicBezTo>
                  <a:pt x="3522" y="1584"/>
                  <a:pt x="3886" y="1584"/>
                  <a:pt x="3980" y="1584"/>
                </a:cubicBezTo>
              </a:path>
            </a:pathLst>
          </a:custGeom>
          <a:solidFill>
            <a:srgbClr val="3399FF"/>
          </a:solidFill>
          <a:ln w="38100">
            <a:solidFill>
              <a:srgbClr val="3399FF"/>
            </a:solidFill>
            <a:round/>
            <a:headEnd/>
            <a:tailEnd/>
          </a:ln>
        </p:spPr>
        <p:txBody>
          <a:bodyPr wrap="none" anchor="ctr"/>
          <a:lstStyle/>
          <a:p>
            <a:endParaRPr lang="en-US" dirty="0"/>
          </a:p>
        </p:txBody>
      </p:sp>
      <p:sp>
        <p:nvSpPr>
          <p:cNvPr id="28678" name="Text Box 1029"/>
          <p:cNvSpPr txBox="1">
            <a:spLocks noChangeArrowheads="1"/>
          </p:cNvSpPr>
          <p:nvPr/>
        </p:nvSpPr>
        <p:spPr bwMode="auto">
          <a:xfrm>
            <a:off x="2628900" y="4978401"/>
            <a:ext cx="830356" cy="369332"/>
          </a:xfrm>
          <a:prstGeom prst="rect">
            <a:avLst/>
          </a:prstGeom>
          <a:noFill/>
          <a:ln w="38100">
            <a:noFill/>
            <a:miter lim="800000"/>
            <a:headEnd type="none" w="sm" len="sm"/>
            <a:tailEnd type="none" w="sm" len="sm"/>
          </a:ln>
        </p:spPr>
        <p:txBody>
          <a:bodyPr wrap="none">
            <a:spAutoFit/>
          </a:bodyPr>
          <a:lstStyle/>
          <a:p>
            <a:pPr algn="l"/>
            <a:r>
              <a:rPr lang="en-US" sz="1800" b="1" dirty="0">
                <a:solidFill>
                  <a:schemeClr val="accent2"/>
                </a:solidFill>
                <a:latin typeface="Times New Roman" pitchFamily="18" charset="0"/>
                <a:cs typeface="Times New Roman" pitchFamily="18" charset="0"/>
              </a:rPr>
              <a:t>Target</a:t>
            </a:r>
          </a:p>
        </p:txBody>
      </p:sp>
      <p:sp>
        <p:nvSpPr>
          <p:cNvPr id="28679" name="Text Box 1030"/>
          <p:cNvSpPr txBox="1">
            <a:spLocks noChangeArrowheads="1"/>
          </p:cNvSpPr>
          <p:nvPr/>
        </p:nvSpPr>
        <p:spPr bwMode="auto">
          <a:xfrm>
            <a:off x="609600" y="3124200"/>
            <a:ext cx="620683" cy="369332"/>
          </a:xfrm>
          <a:prstGeom prst="rect">
            <a:avLst/>
          </a:prstGeom>
          <a:noFill/>
          <a:ln w="38100">
            <a:noFill/>
            <a:miter lim="800000"/>
            <a:headEnd type="none" w="sm" len="sm"/>
            <a:tailEnd type="none" w="sm" len="sm"/>
          </a:ln>
        </p:spPr>
        <p:txBody>
          <a:bodyPr wrap="none">
            <a:spAutoFit/>
          </a:bodyPr>
          <a:lstStyle/>
          <a:p>
            <a:pPr algn="l"/>
            <a:r>
              <a:rPr lang="en-US" sz="1800" b="1" dirty="0">
                <a:solidFill>
                  <a:schemeClr val="accent2"/>
                </a:solidFill>
                <a:latin typeface="Times New Roman" pitchFamily="18" charset="0"/>
                <a:cs typeface="Times New Roman" pitchFamily="18" charset="0"/>
              </a:rPr>
              <a:t>LSL</a:t>
            </a:r>
          </a:p>
        </p:txBody>
      </p:sp>
      <p:sp>
        <p:nvSpPr>
          <p:cNvPr id="28680" name="Text Box 1031"/>
          <p:cNvSpPr txBox="1">
            <a:spLocks noChangeArrowheads="1"/>
          </p:cNvSpPr>
          <p:nvPr/>
        </p:nvSpPr>
        <p:spPr bwMode="auto">
          <a:xfrm>
            <a:off x="5372101" y="3149601"/>
            <a:ext cx="646331" cy="369332"/>
          </a:xfrm>
          <a:prstGeom prst="rect">
            <a:avLst/>
          </a:prstGeom>
          <a:noFill/>
          <a:ln w="38100">
            <a:noFill/>
            <a:miter lim="800000"/>
            <a:headEnd type="none" w="sm" len="sm"/>
            <a:tailEnd type="none" w="sm" len="sm"/>
          </a:ln>
        </p:spPr>
        <p:txBody>
          <a:bodyPr wrap="none">
            <a:spAutoFit/>
          </a:bodyPr>
          <a:lstStyle/>
          <a:p>
            <a:pPr algn="l"/>
            <a:r>
              <a:rPr lang="en-US" sz="1800" b="1" dirty="0">
                <a:solidFill>
                  <a:schemeClr val="accent2"/>
                </a:solidFill>
                <a:latin typeface="Times New Roman" pitchFamily="18" charset="0"/>
                <a:cs typeface="Times New Roman" pitchFamily="18" charset="0"/>
              </a:rPr>
              <a:t>USL</a:t>
            </a:r>
          </a:p>
        </p:txBody>
      </p:sp>
      <p:sp>
        <p:nvSpPr>
          <p:cNvPr id="28681" name="Line 1034"/>
          <p:cNvSpPr>
            <a:spLocks noChangeShapeType="1"/>
          </p:cNvSpPr>
          <p:nvPr/>
        </p:nvSpPr>
        <p:spPr bwMode="auto">
          <a:xfrm>
            <a:off x="3429000" y="2133600"/>
            <a:ext cx="0" cy="3657600"/>
          </a:xfrm>
          <a:prstGeom prst="line">
            <a:avLst/>
          </a:prstGeom>
          <a:noFill/>
          <a:ln w="19050">
            <a:solidFill>
              <a:srgbClr val="FFFFFF"/>
            </a:solidFill>
            <a:round/>
            <a:headEnd type="none" w="sm" len="sm"/>
            <a:tailEnd type="none" w="sm" len="sm"/>
          </a:ln>
        </p:spPr>
        <p:txBody>
          <a:bodyPr wrap="none" anchor="ctr"/>
          <a:lstStyle/>
          <a:p>
            <a:endParaRPr lang="en-US" dirty="0"/>
          </a:p>
        </p:txBody>
      </p:sp>
      <p:sp>
        <p:nvSpPr>
          <p:cNvPr id="28682" name="Line 1041"/>
          <p:cNvSpPr>
            <a:spLocks noChangeShapeType="1"/>
          </p:cNvSpPr>
          <p:nvPr/>
        </p:nvSpPr>
        <p:spPr bwMode="auto">
          <a:xfrm>
            <a:off x="1314450" y="3048000"/>
            <a:ext cx="0" cy="3454400"/>
          </a:xfrm>
          <a:prstGeom prst="line">
            <a:avLst/>
          </a:prstGeom>
          <a:noFill/>
          <a:ln w="19050">
            <a:solidFill>
              <a:srgbClr val="FF0066"/>
            </a:solidFill>
            <a:round/>
            <a:headEnd/>
            <a:tailEnd/>
          </a:ln>
        </p:spPr>
        <p:txBody>
          <a:bodyPr wrap="none" anchor="ctr"/>
          <a:lstStyle/>
          <a:p>
            <a:endParaRPr lang="en-US" dirty="0"/>
          </a:p>
        </p:txBody>
      </p:sp>
      <p:sp>
        <p:nvSpPr>
          <p:cNvPr id="28683" name="Line 1042"/>
          <p:cNvSpPr>
            <a:spLocks noChangeShapeType="1"/>
          </p:cNvSpPr>
          <p:nvPr/>
        </p:nvSpPr>
        <p:spPr bwMode="auto">
          <a:xfrm>
            <a:off x="5372100" y="3149600"/>
            <a:ext cx="0" cy="3352800"/>
          </a:xfrm>
          <a:prstGeom prst="line">
            <a:avLst/>
          </a:prstGeom>
          <a:noFill/>
          <a:ln w="19050">
            <a:solidFill>
              <a:srgbClr val="FF0066"/>
            </a:solidFill>
            <a:round/>
            <a:headEnd/>
            <a:tailEnd/>
          </a:ln>
        </p:spPr>
        <p:txBody>
          <a:bodyPr wrap="none" anchor="ctr"/>
          <a:lstStyle/>
          <a:p>
            <a:endParaRPr lang="en-US" dirty="0"/>
          </a:p>
        </p:txBody>
      </p:sp>
      <p:sp>
        <p:nvSpPr>
          <p:cNvPr id="28684" name="Line 1047"/>
          <p:cNvSpPr>
            <a:spLocks noChangeShapeType="1"/>
          </p:cNvSpPr>
          <p:nvPr/>
        </p:nvSpPr>
        <p:spPr bwMode="auto">
          <a:xfrm>
            <a:off x="1714500" y="4368800"/>
            <a:ext cx="0" cy="2743200"/>
          </a:xfrm>
          <a:prstGeom prst="line">
            <a:avLst/>
          </a:prstGeom>
          <a:noFill/>
          <a:ln w="19050">
            <a:solidFill>
              <a:srgbClr val="99CC00"/>
            </a:solidFill>
            <a:round/>
            <a:headEnd/>
            <a:tailEnd/>
          </a:ln>
        </p:spPr>
        <p:txBody>
          <a:bodyPr wrap="none" anchor="ctr"/>
          <a:lstStyle/>
          <a:p>
            <a:endParaRPr lang="en-US" dirty="0"/>
          </a:p>
        </p:txBody>
      </p:sp>
      <p:sp>
        <p:nvSpPr>
          <p:cNvPr id="28685" name="Line 1048"/>
          <p:cNvSpPr>
            <a:spLocks noChangeShapeType="1"/>
          </p:cNvSpPr>
          <p:nvPr/>
        </p:nvSpPr>
        <p:spPr bwMode="auto">
          <a:xfrm>
            <a:off x="4972050" y="4267200"/>
            <a:ext cx="0" cy="2844800"/>
          </a:xfrm>
          <a:prstGeom prst="line">
            <a:avLst/>
          </a:prstGeom>
          <a:noFill/>
          <a:ln w="19050">
            <a:solidFill>
              <a:srgbClr val="99CC00"/>
            </a:solidFill>
            <a:round/>
            <a:headEnd/>
            <a:tailEnd/>
          </a:ln>
        </p:spPr>
        <p:txBody>
          <a:bodyPr wrap="none" anchor="ctr"/>
          <a:lstStyle/>
          <a:p>
            <a:endParaRPr lang="en-US" dirty="0"/>
          </a:p>
        </p:txBody>
      </p:sp>
      <p:sp>
        <p:nvSpPr>
          <p:cNvPr id="189465" name="Line 1049"/>
          <p:cNvSpPr>
            <a:spLocks noChangeShapeType="1"/>
          </p:cNvSpPr>
          <p:nvPr/>
        </p:nvSpPr>
        <p:spPr bwMode="auto">
          <a:xfrm>
            <a:off x="1314450" y="6096000"/>
            <a:ext cx="4057650" cy="0"/>
          </a:xfrm>
          <a:prstGeom prst="line">
            <a:avLst/>
          </a:prstGeom>
          <a:noFill/>
          <a:ln w="228600">
            <a:solidFill>
              <a:srgbClr val="FF0000"/>
            </a:solidFill>
            <a:round/>
            <a:headEnd/>
            <a:tailEnd/>
          </a:ln>
        </p:spPr>
        <p:txBody>
          <a:bodyPr wrap="none" anchor="ctr"/>
          <a:lstStyle/>
          <a:p>
            <a:endParaRPr lang="en-US" dirty="0"/>
          </a:p>
        </p:txBody>
      </p:sp>
      <p:sp>
        <p:nvSpPr>
          <p:cNvPr id="189466" name="Freeform 1050"/>
          <p:cNvSpPr>
            <a:spLocks/>
          </p:cNvSpPr>
          <p:nvPr/>
        </p:nvSpPr>
        <p:spPr bwMode="auto">
          <a:xfrm>
            <a:off x="1728787" y="6705600"/>
            <a:ext cx="3243263" cy="2117"/>
          </a:xfrm>
          <a:custGeom>
            <a:avLst/>
            <a:gdLst>
              <a:gd name="T0" fmla="*/ 0 w 2724"/>
              <a:gd name="T1" fmla="*/ 0 h 1"/>
              <a:gd name="T2" fmla="*/ 2724 w 2724"/>
              <a:gd name="T3" fmla="*/ 1 h 1"/>
              <a:gd name="T4" fmla="*/ 0 60000 65536"/>
              <a:gd name="T5" fmla="*/ 0 60000 65536"/>
              <a:gd name="T6" fmla="*/ 0 w 2724"/>
              <a:gd name="T7" fmla="*/ 0 h 1"/>
              <a:gd name="T8" fmla="*/ 2724 w 2724"/>
              <a:gd name="T9" fmla="*/ 1 h 1"/>
            </a:gdLst>
            <a:ahLst/>
            <a:cxnLst>
              <a:cxn ang="T4">
                <a:pos x="T0" y="T1"/>
              </a:cxn>
              <a:cxn ang="T5">
                <a:pos x="T2" y="T3"/>
              </a:cxn>
            </a:cxnLst>
            <a:rect l="T6" t="T7" r="T8" b="T9"/>
            <a:pathLst>
              <a:path w="2724" h="1">
                <a:moveTo>
                  <a:pt x="0" y="0"/>
                </a:moveTo>
                <a:lnTo>
                  <a:pt x="2724" y="1"/>
                </a:lnTo>
              </a:path>
            </a:pathLst>
          </a:custGeom>
          <a:noFill/>
          <a:ln w="228600">
            <a:solidFill>
              <a:srgbClr val="99CC00"/>
            </a:solidFill>
            <a:round/>
            <a:headEnd/>
            <a:tailEnd/>
          </a:ln>
        </p:spPr>
        <p:txBody>
          <a:bodyPr wrap="none" anchor="ctr"/>
          <a:lstStyle/>
          <a:p>
            <a:endParaRPr lang="en-US" dirty="0"/>
          </a:p>
        </p:txBody>
      </p:sp>
      <p:sp>
        <p:nvSpPr>
          <p:cNvPr id="189467" name="AutoShape 1051" descr="Pink tissue paper"/>
          <p:cNvSpPr>
            <a:spLocks noChangeArrowheads="1"/>
          </p:cNvSpPr>
          <p:nvPr/>
        </p:nvSpPr>
        <p:spPr bwMode="auto">
          <a:xfrm>
            <a:off x="0" y="3759200"/>
            <a:ext cx="1524000" cy="1524000"/>
          </a:xfrm>
          <a:prstGeom prst="wedgeEllipseCallout">
            <a:avLst>
              <a:gd name="adj1" fmla="val 51787"/>
              <a:gd name="adj2" fmla="val 95278"/>
            </a:avLst>
          </a:prstGeom>
          <a:blipFill dpi="0" rotWithShape="0">
            <a:blip r:embed="rId4"/>
            <a:srcRect/>
            <a:tile tx="0" ty="0" sx="100000" sy="100000" flip="none" algn="tl"/>
          </a:blipFill>
          <a:ln w="12700">
            <a:solidFill>
              <a:schemeClr val="tx1"/>
            </a:solidFill>
            <a:miter lim="800000"/>
            <a:headEnd/>
            <a:tailEnd/>
          </a:ln>
        </p:spPr>
        <p:txBody>
          <a:bodyPr wrap="none" anchor="ctr"/>
          <a:lstStyle/>
          <a:p>
            <a:r>
              <a:rPr lang="en-US" sz="2000" b="1" dirty="0">
                <a:solidFill>
                  <a:schemeClr val="accent2"/>
                </a:solidFill>
                <a:latin typeface="Times New Roman" pitchFamily="18" charset="0"/>
                <a:cs typeface="Times New Roman" pitchFamily="18" charset="0"/>
              </a:rPr>
              <a:t>Spec Width</a:t>
            </a:r>
          </a:p>
          <a:p>
            <a:r>
              <a:rPr lang="en-US" sz="1800" b="1" dirty="0">
                <a:solidFill>
                  <a:schemeClr val="accent2"/>
                </a:solidFill>
                <a:latin typeface="Times New Roman" pitchFamily="18" charset="0"/>
                <a:cs typeface="Times New Roman" pitchFamily="18" charset="0"/>
              </a:rPr>
              <a:t>(Engg Spec)</a:t>
            </a:r>
          </a:p>
        </p:txBody>
      </p:sp>
      <p:sp>
        <p:nvSpPr>
          <p:cNvPr id="189468" name="AutoShape 1052" descr="Pink tissue paper"/>
          <p:cNvSpPr>
            <a:spLocks noChangeArrowheads="1"/>
          </p:cNvSpPr>
          <p:nvPr/>
        </p:nvSpPr>
        <p:spPr bwMode="auto">
          <a:xfrm>
            <a:off x="5429250" y="3962400"/>
            <a:ext cx="1200150" cy="1524000"/>
          </a:xfrm>
          <a:prstGeom prst="wedgeEllipseCallout">
            <a:avLst>
              <a:gd name="adj1" fmla="val -81546"/>
              <a:gd name="adj2" fmla="val 131944"/>
            </a:avLst>
          </a:prstGeom>
          <a:blipFill dpi="0" rotWithShape="0">
            <a:blip r:embed="rId4"/>
            <a:srcRect/>
            <a:tile tx="0" ty="0" sx="100000" sy="100000" flip="none" algn="tl"/>
          </a:blipFill>
          <a:ln w="12700">
            <a:solidFill>
              <a:schemeClr val="tx1"/>
            </a:solidFill>
            <a:miter lim="800000"/>
            <a:headEnd/>
            <a:tailEnd/>
          </a:ln>
        </p:spPr>
        <p:txBody>
          <a:bodyPr wrap="none" anchor="ctr"/>
          <a:lstStyle/>
          <a:p>
            <a:r>
              <a:rPr lang="en-US" sz="2000" b="1" dirty="0">
                <a:solidFill>
                  <a:schemeClr val="accent2"/>
                </a:solidFill>
                <a:latin typeface="Times New Roman" pitchFamily="18" charset="0"/>
                <a:cs typeface="Times New Roman" pitchFamily="18" charset="0"/>
              </a:rPr>
              <a:t>Process </a:t>
            </a:r>
          </a:p>
          <a:p>
            <a:r>
              <a:rPr lang="en-US" sz="2000" b="1" dirty="0">
                <a:solidFill>
                  <a:schemeClr val="accent2"/>
                </a:solidFill>
                <a:latin typeface="Times New Roman" pitchFamily="18" charset="0"/>
                <a:cs typeface="Times New Roman" pitchFamily="18" charset="0"/>
              </a:rPr>
              <a:t>Width</a:t>
            </a:r>
          </a:p>
        </p:txBody>
      </p:sp>
      <p:grpSp>
        <p:nvGrpSpPr>
          <p:cNvPr id="2" name="Group 1058"/>
          <p:cNvGrpSpPr>
            <a:grpSpLocks/>
          </p:cNvGrpSpPr>
          <p:nvPr/>
        </p:nvGrpSpPr>
        <p:grpSpPr bwMode="auto">
          <a:xfrm>
            <a:off x="1657350" y="7620000"/>
            <a:ext cx="628650" cy="609600"/>
            <a:chOff x="2688" y="3552"/>
            <a:chExt cx="528" cy="288"/>
          </a:xfrm>
        </p:grpSpPr>
        <p:sp>
          <p:nvSpPr>
            <p:cNvPr id="28701" name="Line 1053"/>
            <p:cNvSpPr>
              <a:spLocks noChangeShapeType="1"/>
            </p:cNvSpPr>
            <p:nvPr/>
          </p:nvSpPr>
          <p:spPr bwMode="auto">
            <a:xfrm>
              <a:off x="2784" y="3552"/>
              <a:ext cx="336" cy="0"/>
            </a:xfrm>
            <a:prstGeom prst="line">
              <a:avLst/>
            </a:prstGeom>
            <a:noFill/>
            <a:ln w="127000">
              <a:solidFill>
                <a:srgbClr val="FF0066"/>
              </a:solidFill>
              <a:round/>
              <a:headEnd/>
              <a:tailEnd/>
            </a:ln>
          </p:spPr>
          <p:txBody>
            <a:bodyPr wrap="none" anchor="ctr"/>
            <a:lstStyle/>
            <a:p>
              <a:endParaRPr lang="en-US" dirty="0"/>
            </a:p>
          </p:txBody>
        </p:sp>
        <p:sp>
          <p:nvSpPr>
            <p:cNvPr id="28702" name="Line 1054"/>
            <p:cNvSpPr>
              <a:spLocks noChangeShapeType="1"/>
            </p:cNvSpPr>
            <p:nvPr/>
          </p:nvSpPr>
          <p:spPr bwMode="auto">
            <a:xfrm>
              <a:off x="2688" y="3696"/>
              <a:ext cx="528" cy="0"/>
            </a:xfrm>
            <a:prstGeom prst="line">
              <a:avLst/>
            </a:prstGeom>
            <a:noFill/>
            <a:ln w="12700">
              <a:solidFill>
                <a:schemeClr val="tx1"/>
              </a:solidFill>
              <a:round/>
              <a:headEnd/>
              <a:tailEnd/>
            </a:ln>
          </p:spPr>
          <p:txBody>
            <a:bodyPr wrap="none" anchor="ctr"/>
            <a:lstStyle/>
            <a:p>
              <a:endParaRPr lang="en-US" dirty="0"/>
            </a:p>
          </p:txBody>
        </p:sp>
        <p:sp>
          <p:nvSpPr>
            <p:cNvPr id="28703" name="Line 1055"/>
            <p:cNvSpPr>
              <a:spLocks noChangeShapeType="1"/>
            </p:cNvSpPr>
            <p:nvPr/>
          </p:nvSpPr>
          <p:spPr bwMode="auto">
            <a:xfrm>
              <a:off x="2784" y="3840"/>
              <a:ext cx="336" cy="0"/>
            </a:xfrm>
            <a:prstGeom prst="line">
              <a:avLst/>
            </a:prstGeom>
            <a:noFill/>
            <a:ln w="127000">
              <a:solidFill>
                <a:srgbClr val="99CC00"/>
              </a:solidFill>
              <a:round/>
              <a:headEnd/>
              <a:tailEnd/>
            </a:ln>
          </p:spPr>
          <p:txBody>
            <a:bodyPr wrap="none" anchor="ctr"/>
            <a:lstStyle/>
            <a:p>
              <a:endParaRPr lang="en-US" dirty="0"/>
            </a:p>
          </p:txBody>
        </p:sp>
      </p:grpSp>
      <p:sp>
        <p:nvSpPr>
          <p:cNvPr id="189473" name="Text Box 1057"/>
          <p:cNvSpPr txBox="1">
            <a:spLocks noChangeArrowheads="1"/>
          </p:cNvSpPr>
          <p:nvPr/>
        </p:nvSpPr>
        <p:spPr bwMode="auto">
          <a:xfrm>
            <a:off x="628650" y="7518400"/>
            <a:ext cx="1103187" cy="646331"/>
          </a:xfrm>
          <a:prstGeom prst="rect">
            <a:avLst/>
          </a:prstGeom>
          <a:noFill/>
          <a:ln w="12700">
            <a:noFill/>
            <a:miter lim="800000"/>
            <a:headEnd/>
            <a:tailEnd/>
          </a:ln>
        </p:spPr>
        <p:txBody>
          <a:bodyPr wrap="none" anchor="ctr">
            <a:spAutoFit/>
          </a:bodyPr>
          <a:lstStyle/>
          <a:p>
            <a:pPr>
              <a:spcBef>
                <a:spcPct val="50000"/>
              </a:spcBef>
            </a:pPr>
            <a:r>
              <a:rPr lang="en-US" sz="3600" b="1" dirty="0">
                <a:solidFill>
                  <a:schemeClr val="accent2"/>
                </a:solidFill>
                <a:latin typeface="Times New Roman" pitchFamily="18" charset="0"/>
                <a:cs typeface="Times New Roman" pitchFamily="18" charset="0"/>
              </a:rPr>
              <a:t>C</a:t>
            </a:r>
            <a:r>
              <a:rPr lang="en-US" sz="3600" b="1" baseline="-25000" dirty="0">
                <a:solidFill>
                  <a:schemeClr val="accent2"/>
                </a:solidFill>
                <a:latin typeface="Times New Roman" pitchFamily="18" charset="0"/>
                <a:cs typeface="Times New Roman" pitchFamily="18" charset="0"/>
              </a:rPr>
              <a:t>p</a:t>
            </a:r>
            <a:r>
              <a:rPr lang="en-US" sz="3600" b="1" dirty="0">
                <a:solidFill>
                  <a:schemeClr val="accent2"/>
                </a:solidFill>
                <a:latin typeface="Times New Roman" pitchFamily="18" charset="0"/>
                <a:cs typeface="Times New Roman" pitchFamily="18" charset="0"/>
              </a:rPr>
              <a:t> =</a:t>
            </a:r>
          </a:p>
        </p:txBody>
      </p:sp>
      <p:grpSp>
        <p:nvGrpSpPr>
          <p:cNvPr id="3" name="Group 1064"/>
          <p:cNvGrpSpPr>
            <a:grpSpLocks/>
          </p:cNvGrpSpPr>
          <p:nvPr/>
        </p:nvGrpSpPr>
        <p:grpSpPr bwMode="auto">
          <a:xfrm>
            <a:off x="2457451" y="7112001"/>
            <a:ext cx="3006328" cy="1322917"/>
            <a:chOff x="2640" y="3360"/>
            <a:chExt cx="2525" cy="625"/>
          </a:xfrm>
        </p:grpSpPr>
        <p:sp>
          <p:nvSpPr>
            <p:cNvPr id="28698" name="Text Box 1045"/>
            <p:cNvSpPr txBox="1">
              <a:spLocks noChangeArrowheads="1"/>
            </p:cNvSpPr>
            <p:nvPr/>
          </p:nvSpPr>
          <p:spPr bwMode="auto">
            <a:xfrm>
              <a:off x="2976" y="3360"/>
              <a:ext cx="2189" cy="625"/>
            </a:xfrm>
            <a:prstGeom prst="rect">
              <a:avLst/>
            </a:prstGeom>
            <a:noFill/>
            <a:ln w="12700">
              <a:noFill/>
              <a:miter lim="800000"/>
              <a:headEnd/>
              <a:tailEnd/>
            </a:ln>
          </p:spPr>
          <p:txBody>
            <a:bodyPr wrap="none" anchor="ctr">
              <a:spAutoFit/>
            </a:bodyPr>
            <a:lstStyle/>
            <a:p>
              <a:pPr>
                <a:spcBef>
                  <a:spcPct val="50000"/>
                </a:spcBef>
              </a:pPr>
              <a:r>
                <a:rPr lang="en-US" sz="3200" b="1" dirty="0">
                  <a:solidFill>
                    <a:schemeClr val="accent2"/>
                  </a:solidFill>
                  <a:latin typeface="Times New Roman" pitchFamily="18" charset="0"/>
                  <a:cs typeface="Times New Roman" pitchFamily="18" charset="0"/>
                </a:rPr>
                <a:t>Spec Width</a:t>
              </a:r>
            </a:p>
            <a:p>
              <a:pPr>
                <a:spcBef>
                  <a:spcPct val="50000"/>
                </a:spcBef>
              </a:pPr>
              <a:r>
                <a:rPr lang="en-US" sz="3200" b="1" dirty="0">
                  <a:solidFill>
                    <a:schemeClr val="accent2"/>
                  </a:solidFill>
                  <a:latin typeface="Times New Roman" pitchFamily="18" charset="0"/>
                  <a:cs typeface="Times New Roman" pitchFamily="18" charset="0"/>
                </a:rPr>
                <a:t>Process width</a:t>
              </a:r>
            </a:p>
          </p:txBody>
        </p:sp>
        <p:sp>
          <p:nvSpPr>
            <p:cNvPr id="28699" name="Line 1059"/>
            <p:cNvSpPr>
              <a:spLocks noChangeShapeType="1"/>
            </p:cNvSpPr>
            <p:nvPr/>
          </p:nvSpPr>
          <p:spPr bwMode="auto">
            <a:xfrm>
              <a:off x="3024" y="3744"/>
              <a:ext cx="1824" cy="0"/>
            </a:xfrm>
            <a:prstGeom prst="line">
              <a:avLst/>
            </a:prstGeom>
            <a:noFill/>
            <a:ln w="12700">
              <a:solidFill>
                <a:schemeClr val="tx1"/>
              </a:solidFill>
              <a:round/>
              <a:headEnd/>
              <a:tailEnd/>
            </a:ln>
          </p:spPr>
          <p:txBody>
            <a:bodyPr wrap="none" anchor="ctr"/>
            <a:lstStyle/>
            <a:p>
              <a:endParaRPr lang="en-US" dirty="0"/>
            </a:p>
          </p:txBody>
        </p:sp>
        <p:sp>
          <p:nvSpPr>
            <p:cNvPr id="28700" name="Text Box 1060"/>
            <p:cNvSpPr txBox="1">
              <a:spLocks noChangeArrowheads="1"/>
            </p:cNvSpPr>
            <p:nvPr/>
          </p:nvSpPr>
          <p:spPr bwMode="auto">
            <a:xfrm>
              <a:off x="2640" y="3504"/>
              <a:ext cx="381" cy="305"/>
            </a:xfrm>
            <a:prstGeom prst="rect">
              <a:avLst/>
            </a:prstGeom>
            <a:noFill/>
            <a:ln w="12700">
              <a:noFill/>
              <a:miter lim="800000"/>
              <a:headEnd/>
              <a:tailEnd/>
            </a:ln>
          </p:spPr>
          <p:txBody>
            <a:bodyPr wrap="none" anchor="ctr">
              <a:spAutoFit/>
            </a:bodyPr>
            <a:lstStyle/>
            <a:p>
              <a:r>
                <a:rPr lang="en-US" sz="3600" b="1" dirty="0">
                  <a:solidFill>
                    <a:schemeClr val="accent2"/>
                  </a:solidFill>
                  <a:latin typeface="Times New Roman" pitchFamily="18" charset="0"/>
                  <a:cs typeface="Times New Roman" pitchFamily="18" charset="0"/>
                </a:rPr>
                <a:t>=</a:t>
              </a:r>
            </a:p>
          </p:txBody>
        </p:sp>
      </p:grpSp>
      <p:grpSp>
        <p:nvGrpSpPr>
          <p:cNvPr id="4" name="Group 1068"/>
          <p:cNvGrpSpPr>
            <a:grpSpLocks/>
          </p:cNvGrpSpPr>
          <p:nvPr/>
        </p:nvGrpSpPr>
        <p:grpSpPr bwMode="auto">
          <a:xfrm>
            <a:off x="1428751" y="2133600"/>
            <a:ext cx="896541" cy="1320800"/>
            <a:chOff x="1200" y="1008"/>
            <a:chExt cx="753" cy="624"/>
          </a:xfrm>
        </p:grpSpPr>
        <p:sp>
          <p:nvSpPr>
            <p:cNvPr id="28696" name="Oval 1066" descr="White marble"/>
            <p:cNvSpPr>
              <a:spLocks noChangeArrowheads="1"/>
            </p:cNvSpPr>
            <p:nvPr/>
          </p:nvSpPr>
          <p:spPr bwMode="auto">
            <a:xfrm>
              <a:off x="1200" y="1008"/>
              <a:ext cx="672" cy="624"/>
            </a:xfrm>
            <a:prstGeom prst="ellipse">
              <a:avLst/>
            </a:prstGeom>
            <a:blipFill dpi="0" rotWithShape="0">
              <a:blip r:embed="rId5"/>
              <a:srcRect/>
              <a:tile tx="0" ty="0" sx="100000" sy="100000" flip="none" algn="tl"/>
            </a:blipFill>
            <a:ln w="12700">
              <a:solidFill>
                <a:schemeClr val="tx1"/>
              </a:solidFill>
              <a:round/>
              <a:headEnd/>
              <a:tailEnd/>
            </a:ln>
          </p:spPr>
          <p:txBody>
            <a:bodyPr wrap="none" anchor="ctr"/>
            <a:lstStyle/>
            <a:p>
              <a:endParaRPr lang="en-US" dirty="0">
                <a:solidFill>
                  <a:srgbClr val="66FF33"/>
                </a:solidFill>
                <a:latin typeface="Times New Roman" pitchFamily="18" charset="0"/>
              </a:endParaRPr>
            </a:p>
          </p:txBody>
        </p:sp>
        <p:sp>
          <p:nvSpPr>
            <p:cNvPr id="28697" name="Rectangle 1065" descr="White marble"/>
            <p:cNvSpPr>
              <a:spLocks noChangeArrowheads="1"/>
            </p:cNvSpPr>
            <p:nvPr/>
          </p:nvSpPr>
          <p:spPr bwMode="auto">
            <a:xfrm>
              <a:off x="1263" y="1018"/>
              <a:ext cx="690" cy="364"/>
            </a:xfrm>
            <a:prstGeom prst="rect">
              <a:avLst/>
            </a:prstGeom>
            <a:noFill/>
            <a:ln w="12700">
              <a:noFill/>
              <a:miter lim="800000"/>
              <a:headEnd/>
              <a:tailEnd/>
            </a:ln>
          </p:spPr>
          <p:txBody>
            <a:bodyPr wrap="none" anchor="ctr">
              <a:spAutoFit/>
            </a:bodyPr>
            <a:lstStyle/>
            <a:p>
              <a:r>
                <a:rPr lang="en-US" sz="4400" b="1" dirty="0">
                  <a:solidFill>
                    <a:schemeClr val="accent2"/>
                  </a:solidFill>
                  <a:latin typeface="Times New Roman" pitchFamily="18" charset="0"/>
                  <a:cs typeface="Times New Roman" pitchFamily="18" charset="0"/>
                </a:rPr>
                <a:t>C</a:t>
              </a:r>
              <a:r>
                <a:rPr lang="en-US" sz="4400" b="1" baseline="-25000" dirty="0">
                  <a:solidFill>
                    <a:schemeClr val="accent2"/>
                  </a:solidFill>
                  <a:latin typeface="Times New Roman" pitchFamily="18" charset="0"/>
                  <a:cs typeface="Times New Roman" pitchFamily="18" charset="0"/>
                </a:rPr>
                <a:t>p</a:t>
              </a:r>
            </a:p>
          </p:txBody>
        </p:sp>
      </p:grpSp>
      <p:sp>
        <p:nvSpPr>
          <p:cNvPr id="28695" name="Rectangle 1070"/>
          <p:cNvSpPr>
            <a:spLocks noGrp="1" noChangeArrowheads="1"/>
          </p:cNvSpPr>
          <p:nvPr>
            <p:ph type="title"/>
          </p:nvPr>
        </p:nvSpPr>
        <p:spPr>
          <a:xfrm>
            <a:off x="514350" y="508000"/>
            <a:ext cx="5772150" cy="553998"/>
          </a:xfrm>
          <a:noFill/>
        </p:spPr>
        <p:txBody>
          <a:bodyPr/>
          <a:lstStyle/>
          <a:p>
            <a:r>
              <a:rPr lang="en-US" sz="3600" b="1" dirty="0" smtClean="0">
                <a:solidFill>
                  <a:schemeClr val="accent2"/>
                </a:solidFill>
                <a:latin typeface="Times New Roman" pitchFamily="18" charset="0"/>
                <a:cs typeface="Times New Roman" pitchFamily="18" charset="0"/>
              </a:rPr>
              <a:t>    What is </a:t>
            </a:r>
            <a:r>
              <a:rPr sz="3600" smtClean="0">
                <a:solidFill>
                  <a:schemeClr val="accent2"/>
                </a:solidFill>
                <a:latin typeface="Times New Roman" pitchFamily="18" charset="0"/>
                <a:cs typeface="Times New Roman" pitchFamily="18" charset="0"/>
              </a:rPr>
              <a:t>Cp?</a:t>
            </a:r>
            <a:endParaRPr lang="en-US" sz="3200" b="1" dirty="0" smtClean="0">
              <a:solidFill>
                <a:schemeClr val="accent2"/>
              </a:solidFill>
              <a:latin typeface="Times New Roman" pitchFamily="18" charset="0"/>
              <a:cs typeface="Times New Roman" pitchFamily="18" charset="0"/>
            </a:endParaRPr>
          </a:p>
        </p:txBody>
      </p:sp>
    </p:spTree>
  </p:cSld>
  <p:clrMapOvr>
    <a:masterClrMapping/>
  </p:clrMapOvr>
  <p:transition>
    <p:sndAc>
      <p:stSnd>
        <p:snd r:embed="rId3" name="TYPE.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026"/>
          <p:cNvSpPr>
            <a:spLocks noGrp="1" noChangeArrowheads="1"/>
          </p:cNvSpPr>
          <p:nvPr>
            <p:ph type="body" idx="1"/>
          </p:nvPr>
        </p:nvSpPr>
        <p:spPr>
          <a:xfrm>
            <a:off x="360760" y="2628901"/>
            <a:ext cx="6159103" cy="415498"/>
          </a:xfrm>
        </p:spPr>
        <p:txBody>
          <a:bodyPr/>
          <a:lstStyle/>
          <a:p>
            <a:pPr>
              <a:buFontTx/>
              <a:buNone/>
            </a:pPr>
            <a:r>
              <a:rPr lang="en-US" sz="2700" b="1" i="1" dirty="0" smtClean="0">
                <a:solidFill>
                  <a:srgbClr val="00FFFF"/>
                </a:solidFill>
              </a:rPr>
              <a:t> </a:t>
            </a:r>
            <a:endParaRPr lang="en-US" sz="2700" b="1" dirty="0" smtClean="0">
              <a:solidFill>
                <a:srgbClr val="00FFFF"/>
              </a:solidFill>
            </a:endParaRPr>
          </a:p>
        </p:txBody>
      </p:sp>
      <p:sp>
        <p:nvSpPr>
          <p:cNvPr id="29700" name="Rectangle 1027"/>
          <p:cNvSpPr>
            <a:spLocks noGrp="1" noChangeArrowheads="1"/>
          </p:cNvSpPr>
          <p:nvPr>
            <p:ph type="title"/>
          </p:nvPr>
        </p:nvSpPr>
        <p:spPr>
          <a:xfrm>
            <a:off x="762000" y="457200"/>
            <a:ext cx="5772150" cy="553998"/>
          </a:xfrm>
          <a:noFill/>
        </p:spPr>
        <p:txBody>
          <a:bodyPr/>
          <a:lstStyle/>
          <a:p>
            <a:r>
              <a:rPr lang="en-US" sz="3600" b="0" dirty="0" smtClean="0">
                <a:latin typeface="Times New Roman" pitchFamily="18" charset="0"/>
                <a:cs typeface="Times New Roman" pitchFamily="18" charset="0"/>
              </a:rPr>
              <a:t>   What is Cpk?</a:t>
            </a:r>
            <a:endParaRPr lang="en-US" sz="3200" b="0" dirty="0" smtClean="0">
              <a:latin typeface="Times New Roman" pitchFamily="18" charset="0"/>
              <a:cs typeface="Times New Roman" pitchFamily="18" charset="0"/>
            </a:endParaRPr>
          </a:p>
        </p:txBody>
      </p:sp>
      <p:sp>
        <p:nvSpPr>
          <p:cNvPr id="29701" name="Line 1029"/>
          <p:cNvSpPr>
            <a:spLocks noChangeShapeType="1"/>
          </p:cNvSpPr>
          <p:nvPr/>
        </p:nvSpPr>
        <p:spPr bwMode="auto">
          <a:xfrm flipV="1">
            <a:off x="742950" y="5689600"/>
            <a:ext cx="5200650" cy="0"/>
          </a:xfrm>
          <a:prstGeom prst="line">
            <a:avLst/>
          </a:prstGeom>
          <a:noFill/>
          <a:ln w="19050">
            <a:solidFill>
              <a:srgbClr val="FFFFFF"/>
            </a:solidFill>
            <a:round/>
            <a:headEnd type="none" w="sm" len="sm"/>
            <a:tailEnd type="none" w="sm" len="sm"/>
          </a:ln>
        </p:spPr>
        <p:txBody>
          <a:bodyPr wrap="none" anchor="ctr"/>
          <a:lstStyle/>
          <a:p>
            <a:endParaRPr lang="en-US" dirty="0"/>
          </a:p>
        </p:txBody>
      </p:sp>
      <p:sp>
        <p:nvSpPr>
          <p:cNvPr id="192518" name="Freeform 1030"/>
          <p:cNvSpPr>
            <a:spLocks/>
          </p:cNvSpPr>
          <p:nvPr/>
        </p:nvSpPr>
        <p:spPr bwMode="auto">
          <a:xfrm>
            <a:off x="1002507" y="2235200"/>
            <a:ext cx="4469606" cy="3386667"/>
          </a:xfrm>
          <a:custGeom>
            <a:avLst/>
            <a:gdLst>
              <a:gd name="T0" fmla="*/ 0 w 3754"/>
              <a:gd name="T1" fmla="*/ 1584 h 1600"/>
              <a:gd name="T2" fmla="*/ 395 w 3754"/>
              <a:gd name="T3" fmla="*/ 1584 h 1600"/>
              <a:gd name="T4" fmla="*/ 546 w 3754"/>
              <a:gd name="T5" fmla="*/ 1584 h 1600"/>
              <a:gd name="T6" fmla="*/ 639 w 3754"/>
              <a:gd name="T7" fmla="*/ 1488 h 1600"/>
              <a:gd name="T8" fmla="*/ 850 w 3754"/>
              <a:gd name="T9" fmla="*/ 1158 h 1600"/>
              <a:gd name="T10" fmla="*/ 1328 w 3754"/>
              <a:gd name="T11" fmla="*/ 323 h 1600"/>
              <a:gd name="T12" fmla="*/ 1731 w 3754"/>
              <a:gd name="T13" fmla="*/ 12 h 1600"/>
              <a:gd name="T14" fmla="*/ 2077 w 3754"/>
              <a:gd name="T15" fmla="*/ 252 h 1600"/>
              <a:gd name="T16" fmla="*/ 2315 w 3754"/>
              <a:gd name="T17" fmla="*/ 600 h 1600"/>
              <a:gd name="T18" fmla="*/ 2724 w 3754"/>
              <a:gd name="T19" fmla="*/ 1445 h 1600"/>
              <a:gd name="T20" fmla="*/ 2732 w 3754"/>
              <a:gd name="T21" fmla="*/ 1485 h 1600"/>
              <a:gd name="T22" fmla="*/ 2884 w 3754"/>
              <a:gd name="T23" fmla="*/ 1584 h 1600"/>
              <a:gd name="T24" fmla="*/ 2944 w 3754"/>
              <a:gd name="T25" fmla="*/ 1584 h 1600"/>
              <a:gd name="T26" fmla="*/ 3754 w 3754"/>
              <a:gd name="T27" fmla="*/ 1584 h 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54"/>
              <a:gd name="T43" fmla="*/ 0 h 1600"/>
              <a:gd name="T44" fmla="*/ 3754 w 3754"/>
              <a:gd name="T45" fmla="*/ 1600 h 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54" h="1600">
                <a:moveTo>
                  <a:pt x="0" y="1584"/>
                </a:moveTo>
                <a:cubicBezTo>
                  <a:pt x="152" y="1584"/>
                  <a:pt x="303" y="1584"/>
                  <a:pt x="395" y="1584"/>
                </a:cubicBezTo>
                <a:cubicBezTo>
                  <a:pt x="486" y="1584"/>
                  <a:pt x="506" y="1600"/>
                  <a:pt x="546" y="1584"/>
                </a:cubicBezTo>
                <a:cubicBezTo>
                  <a:pt x="587" y="1568"/>
                  <a:pt x="589" y="1559"/>
                  <a:pt x="639" y="1488"/>
                </a:cubicBezTo>
                <a:cubicBezTo>
                  <a:pt x="690" y="1417"/>
                  <a:pt x="735" y="1352"/>
                  <a:pt x="850" y="1158"/>
                </a:cubicBezTo>
                <a:cubicBezTo>
                  <a:pt x="964" y="964"/>
                  <a:pt x="1182" y="514"/>
                  <a:pt x="1328" y="323"/>
                </a:cubicBezTo>
                <a:cubicBezTo>
                  <a:pt x="1475" y="132"/>
                  <a:pt x="1606" y="24"/>
                  <a:pt x="1731" y="12"/>
                </a:cubicBezTo>
                <a:cubicBezTo>
                  <a:pt x="1855" y="0"/>
                  <a:pt x="1980" y="154"/>
                  <a:pt x="2077" y="252"/>
                </a:cubicBezTo>
                <a:cubicBezTo>
                  <a:pt x="2174" y="350"/>
                  <a:pt x="2207" y="401"/>
                  <a:pt x="2315" y="600"/>
                </a:cubicBezTo>
                <a:cubicBezTo>
                  <a:pt x="2423" y="799"/>
                  <a:pt x="2654" y="1298"/>
                  <a:pt x="2724" y="1445"/>
                </a:cubicBezTo>
                <a:cubicBezTo>
                  <a:pt x="2794" y="1592"/>
                  <a:pt x="2705" y="1462"/>
                  <a:pt x="2732" y="1485"/>
                </a:cubicBezTo>
                <a:cubicBezTo>
                  <a:pt x="2759" y="1509"/>
                  <a:pt x="2848" y="1567"/>
                  <a:pt x="2884" y="1584"/>
                </a:cubicBezTo>
                <a:cubicBezTo>
                  <a:pt x="2919" y="1600"/>
                  <a:pt x="2799" y="1584"/>
                  <a:pt x="2944" y="1584"/>
                </a:cubicBezTo>
                <a:cubicBezTo>
                  <a:pt x="3089" y="1584"/>
                  <a:pt x="3585" y="1584"/>
                  <a:pt x="3754" y="1584"/>
                </a:cubicBezTo>
              </a:path>
            </a:pathLst>
          </a:custGeom>
          <a:solidFill>
            <a:srgbClr val="3399FF"/>
          </a:solidFill>
          <a:ln w="38100">
            <a:solidFill>
              <a:srgbClr val="3399FF"/>
            </a:solidFill>
            <a:round/>
            <a:headEnd/>
            <a:tailEnd/>
          </a:ln>
        </p:spPr>
        <p:txBody>
          <a:bodyPr wrap="none" anchor="ctr"/>
          <a:lstStyle/>
          <a:p>
            <a:endParaRPr lang="en-US" dirty="0"/>
          </a:p>
        </p:txBody>
      </p:sp>
      <p:sp>
        <p:nvSpPr>
          <p:cNvPr id="29703" name="Text Box 1031"/>
          <p:cNvSpPr txBox="1">
            <a:spLocks noChangeArrowheads="1"/>
          </p:cNvSpPr>
          <p:nvPr/>
        </p:nvSpPr>
        <p:spPr bwMode="auto">
          <a:xfrm>
            <a:off x="3429000" y="4978401"/>
            <a:ext cx="830356" cy="369332"/>
          </a:xfrm>
          <a:prstGeom prst="rect">
            <a:avLst/>
          </a:prstGeom>
          <a:noFill/>
          <a:ln w="38100">
            <a:noFill/>
            <a:miter lim="800000"/>
            <a:headEnd type="none" w="sm" len="sm"/>
            <a:tailEnd type="none" w="sm" len="sm"/>
          </a:ln>
        </p:spPr>
        <p:txBody>
          <a:bodyPr wrap="none">
            <a:spAutoFit/>
          </a:bodyPr>
          <a:lstStyle/>
          <a:p>
            <a:pPr algn="l"/>
            <a:r>
              <a:rPr lang="en-US" sz="1800" b="1" dirty="0">
                <a:solidFill>
                  <a:schemeClr val="accent2"/>
                </a:solidFill>
                <a:latin typeface="Times New Roman" pitchFamily="18" charset="0"/>
                <a:cs typeface="Times New Roman" pitchFamily="18" charset="0"/>
              </a:rPr>
              <a:t>Target</a:t>
            </a:r>
          </a:p>
        </p:txBody>
      </p:sp>
      <p:sp>
        <p:nvSpPr>
          <p:cNvPr id="29704" name="Text Box 1032"/>
          <p:cNvSpPr txBox="1">
            <a:spLocks noChangeArrowheads="1"/>
          </p:cNvSpPr>
          <p:nvPr/>
        </p:nvSpPr>
        <p:spPr bwMode="auto">
          <a:xfrm>
            <a:off x="857251" y="3251201"/>
            <a:ext cx="620683" cy="369332"/>
          </a:xfrm>
          <a:prstGeom prst="rect">
            <a:avLst/>
          </a:prstGeom>
          <a:noFill/>
          <a:ln w="38100">
            <a:noFill/>
            <a:miter lim="800000"/>
            <a:headEnd type="none" w="sm" len="sm"/>
            <a:tailEnd type="none" w="sm" len="sm"/>
          </a:ln>
        </p:spPr>
        <p:txBody>
          <a:bodyPr wrap="none">
            <a:spAutoFit/>
          </a:bodyPr>
          <a:lstStyle/>
          <a:p>
            <a:pPr algn="l"/>
            <a:r>
              <a:rPr lang="en-US" sz="1800" b="1" dirty="0">
                <a:solidFill>
                  <a:schemeClr val="accent2"/>
                </a:solidFill>
                <a:latin typeface="Times New Roman" pitchFamily="18" charset="0"/>
                <a:cs typeface="Times New Roman" pitchFamily="18" charset="0"/>
              </a:rPr>
              <a:t>LSL</a:t>
            </a:r>
          </a:p>
        </p:txBody>
      </p:sp>
      <p:sp>
        <p:nvSpPr>
          <p:cNvPr id="29705" name="Text Box 1033"/>
          <p:cNvSpPr txBox="1">
            <a:spLocks noChangeArrowheads="1"/>
          </p:cNvSpPr>
          <p:nvPr/>
        </p:nvSpPr>
        <p:spPr bwMode="auto">
          <a:xfrm>
            <a:off x="5372101" y="3149601"/>
            <a:ext cx="646331" cy="369332"/>
          </a:xfrm>
          <a:prstGeom prst="rect">
            <a:avLst/>
          </a:prstGeom>
          <a:noFill/>
          <a:ln w="38100">
            <a:noFill/>
            <a:miter lim="800000"/>
            <a:headEnd type="none" w="sm" len="sm"/>
            <a:tailEnd type="none" w="sm" len="sm"/>
          </a:ln>
        </p:spPr>
        <p:txBody>
          <a:bodyPr wrap="none">
            <a:spAutoFit/>
          </a:bodyPr>
          <a:lstStyle/>
          <a:p>
            <a:pPr algn="l"/>
            <a:r>
              <a:rPr lang="en-US" sz="1800" b="1" dirty="0">
                <a:solidFill>
                  <a:schemeClr val="accent2"/>
                </a:solidFill>
                <a:latin typeface="Times New Roman" pitchFamily="18" charset="0"/>
                <a:cs typeface="Times New Roman" pitchFamily="18" charset="0"/>
              </a:rPr>
              <a:t>USL</a:t>
            </a:r>
          </a:p>
        </p:txBody>
      </p:sp>
      <p:sp>
        <p:nvSpPr>
          <p:cNvPr id="29706" name="Line 1034"/>
          <p:cNvSpPr>
            <a:spLocks noChangeShapeType="1"/>
          </p:cNvSpPr>
          <p:nvPr/>
        </p:nvSpPr>
        <p:spPr bwMode="auto">
          <a:xfrm>
            <a:off x="3429000" y="2133600"/>
            <a:ext cx="0" cy="3860800"/>
          </a:xfrm>
          <a:prstGeom prst="line">
            <a:avLst/>
          </a:prstGeom>
          <a:noFill/>
          <a:ln w="19050">
            <a:solidFill>
              <a:srgbClr val="002060"/>
            </a:solidFill>
            <a:round/>
            <a:headEnd type="none" w="sm" len="sm"/>
            <a:tailEnd type="none" w="sm" len="sm"/>
          </a:ln>
        </p:spPr>
        <p:txBody>
          <a:bodyPr wrap="none" anchor="ctr"/>
          <a:lstStyle/>
          <a:p>
            <a:endParaRPr lang="en-US" dirty="0"/>
          </a:p>
        </p:txBody>
      </p:sp>
      <p:sp>
        <p:nvSpPr>
          <p:cNvPr id="29707" name="Line 1035"/>
          <p:cNvSpPr>
            <a:spLocks noChangeShapeType="1"/>
          </p:cNvSpPr>
          <p:nvPr/>
        </p:nvSpPr>
        <p:spPr bwMode="auto">
          <a:xfrm>
            <a:off x="1314450" y="3048000"/>
            <a:ext cx="0" cy="3962400"/>
          </a:xfrm>
          <a:prstGeom prst="line">
            <a:avLst/>
          </a:prstGeom>
          <a:noFill/>
          <a:ln w="19050">
            <a:solidFill>
              <a:srgbClr val="FF0066"/>
            </a:solidFill>
            <a:round/>
            <a:headEnd/>
            <a:tailEnd/>
          </a:ln>
        </p:spPr>
        <p:txBody>
          <a:bodyPr wrap="none" anchor="ctr"/>
          <a:lstStyle/>
          <a:p>
            <a:endParaRPr lang="en-US" dirty="0"/>
          </a:p>
        </p:txBody>
      </p:sp>
      <p:sp>
        <p:nvSpPr>
          <p:cNvPr id="29708" name="Line 1036"/>
          <p:cNvSpPr>
            <a:spLocks noChangeShapeType="1"/>
          </p:cNvSpPr>
          <p:nvPr/>
        </p:nvSpPr>
        <p:spPr bwMode="auto">
          <a:xfrm>
            <a:off x="5372100" y="3149600"/>
            <a:ext cx="0" cy="3352800"/>
          </a:xfrm>
          <a:prstGeom prst="line">
            <a:avLst/>
          </a:prstGeom>
          <a:noFill/>
          <a:ln w="19050">
            <a:solidFill>
              <a:srgbClr val="FF0066"/>
            </a:solidFill>
            <a:round/>
            <a:headEnd/>
            <a:tailEnd/>
          </a:ln>
        </p:spPr>
        <p:txBody>
          <a:bodyPr wrap="none" anchor="ctr"/>
          <a:lstStyle/>
          <a:p>
            <a:endParaRPr lang="en-US" dirty="0"/>
          </a:p>
        </p:txBody>
      </p:sp>
      <p:sp>
        <p:nvSpPr>
          <p:cNvPr id="29709" name="Line 1037"/>
          <p:cNvSpPr>
            <a:spLocks noChangeShapeType="1"/>
          </p:cNvSpPr>
          <p:nvPr/>
        </p:nvSpPr>
        <p:spPr bwMode="auto">
          <a:xfrm>
            <a:off x="1714500" y="4368800"/>
            <a:ext cx="0" cy="2641600"/>
          </a:xfrm>
          <a:prstGeom prst="line">
            <a:avLst/>
          </a:prstGeom>
          <a:noFill/>
          <a:ln w="19050">
            <a:solidFill>
              <a:srgbClr val="7030A0"/>
            </a:solidFill>
            <a:round/>
            <a:headEnd/>
            <a:tailEnd/>
          </a:ln>
        </p:spPr>
        <p:txBody>
          <a:bodyPr wrap="none" anchor="ctr"/>
          <a:lstStyle/>
          <a:p>
            <a:endParaRPr lang="en-US" dirty="0"/>
          </a:p>
        </p:txBody>
      </p:sp>
      <p:sp>
        <p:nvSpPr>
          <p:cNvPr id="29710" name="Line 1038"/>
          <p:cNvSpPr>
            <a:spLocks noChangeShapeType="1"/>
          </p:cNvSpPr>
          <p:nvPr/>
        </p:nvSpPr>
        <p:spPr bwMode="auto">
          <a:xfrm>
            <a:off x="4972050" y="4267200"/>
            <a:ext cx="0" cy="2641600"/>
          </a:xfrm>
          <a:prstGeom prst="line">
            <a:avLst/>
          </a:prstGeom>
          <a:noFill/>
          <a:ln w="19050">
            <a:solidFill>
              <a:srgbClr val="99CC00"/>
            </a:solidFill>
            <a:round/>
            <a:headEnd/>
            <a:tailEnd/>
          </a:ln>
        </p:spPr>
        <p:txBody>
          <a:bodyPr wrap="none" anchor="ctr"/>
          <a:lstStyle/>
          <a:p>
            <a:endParaRPr lang="en-US" dirty="0"/>
          </a:p>
        </p:txBody>
      </p:sp>
      <p:sp>
        <p:nvSpPr>
          <p:cNvPr id="192527" name="Line 1039"/>
          <p:cNvSpPr>
            <a:spLocks noChangeShapeType="1"/>
          </p:cNvSpPr>
          <p:nvPr/>
        </p:nvSpPr>
        <p:spPr bwMode="auto">
          <a:xfrm>
            <a:off x="1314450" y="6096000"/>
            <a:ext cx="1771650" cy="0"/>
          </a:xfrm>
          <a:prstGeom prst="line">
            <a:avLst/>
          </a:prstGeom>
          <a:noFill/>
          <a:ln w="228600">
            <a:solidFill>
              <a:schemeClr val="bg2"/>
            </a:solidFill>
            <a:round/>
            <a:headEnd/>
            <a:tailEnd/>
          </a:ln>
        </p:spPr>
        <p:txBody>
          <a:bodyPr wrap="none" anchor="ctr"/>
          <a:lstStyle/>
          <a:p>
            <a:endParaRPr lang="en-US" dirty="0"/>
          </a:p>
        </p:txBody>
      </p:sp>
      <p:sp>
        <p:nvSpPr>
          <p:cNvPr id="192529" name="AutoShape 1041" descr="Pink tissue paper"/>
          <p:cNvSpPr>
            <a:spLocks noChangeArrowheads="1"/>
          </p:cNvSpPr>
          <p:nvPr/>
        </p:nvSpPr>
        <p:spPr bwMode="auto">
          <a:xfrm>
            <a:off x="0" y="3886200"/>
            <a:ext cx="1371600" cy="1422400"/>
          </a:xfrm>
          <a:prstGeom prst="wedgeEllipseCallout">
            <a:avLst>
              <a:gd name="adj1" fmla="val 52977"/>
              <a:gd name="adj2" fmla="val 103870"/>
            </a:avLst>
          </a:prstGeom>
          <a:blipFill dpi="0" rotWithShape="0">
            <a:blip r:embed="rId4"/>
            <a:srcRect/>
            <a:tile tx="0" ty="0" sx="100000" sy="100000" flip="none" algn="tl"/>
          </a:blipFill>
          <a:ln w="12700">
            <a:solidFill>
              <a:schemeClr val="tx1"/>
            </a:solidFill>
            <a:miter lim="800000"/>
            <a:headEnd/>
            <a:tailEnd/>
          </a:ln>
        </p:spPr>
        <p:txBody>
          <a:bodyPr wrap="none" anchor="ctr"/>
          <a:lstStyle/>
          <a:p>
            <a:r>
              <a:rPr lang="en-US" sz="2000" b="1" dirty="0">
                <a:solidFill>
                  <a:schemeClr val="accent2"/>
                </a:solidFill>
                <a:latin typeface="Times New Roman" pitchFamily="18" charset="0"/>
                <a:cs typeface="Times New Roman" pitchFamily="18" charset="0"/>
              </a:rPr>
              <a:t>Dist from</a:t>
            </a:r>
          </a:p>
          <a:p>
            <a:r>
              <a:rPr lang="en-US" sz="2000" b="1" dirty="0">
                <a:solidFill>
                  <a:schemeClr val="accent2"/>
                </a:solidFill>
                <a:latin typeface="Times New Roman" pitchFamily="18" charset="0"/>
                <a:cs typeface="Times New Roman" pitchFamily="18" charset="0"/>
              </a:rPr>
              <a:t>Spec</a:t>
            </a:r>
            <a:endParaRPr lang="en-US" sz="1800" b="1" dirty="0">
              <a:solidFill>
                <a:schemeClr val="accent2"/>
              </a:solidFill>
              <a:latin typeface="Times New Roman" pitchFamily="18" charset="0"/>
              <a:cs typeface="Times New Roman" pitchFamily="18" charset="0"/>
            </a:endParaRPr>
          </a:p>
        </p:txBody>
      </p:sp>
      <p:sp>
        <p:nvSpPr>
          <p:cNvPr id="192530" name="AutoShape 1042" descr="Pink tissue paper"/>
          <p:cNvSpPr>
            <a:spLocks noChangeArrowheads="1"/>
          </p:cNvSpPr>
          <p:nvPr/>
        </p:nvSpPr>
        <p:spPr bwMode="auto">
          <a:xfrm>
            <a:off x="5429250" y="3962400"/>
            <a:ext cx="1428750" cy="1524000"/>
          </a:xfrm>
          <a:prstGeom prst="wedgeEllipseCallout">
            <a:avLst>
              <a:gd name="adj1" fmla="val -232736"/>
              <a:gd name="adj2" fmla="val 130278"/>
            </a:avLst>
          </a:prstGeom>
          <a:blipFill dpi="0" rotWithShape="0">
            <a:blip r:embed="rId4"/>
            <a:srcRect/>
            <a:tile tx="0" ty="0" sx="100000" sy="100000" flip="none" algn="tl"/>
          </a:blipFill>
          <a:ln w="12700">
            <a:solidFill>
              <a:schemeClr val="tx1"/>
            </a:solidFill>
            <a:miter lim="800000"/>
            <a:headEnd/>
            <a:tailEnd/>
          </a:ln>
        </p:spPr>
        <p:txBody>
          <a:bodyPr wrap="none" anchor="ctr"/>
          <a:lstStyle/>
          <a:p>
            <a:r>
              <a:rPr lang="en-US" sz="2000" b="1" dirty="0">
                <a:solidFill>
                  <a:schemeClr val="accent2"/>
                </a:solidFill>
                <a:latin typeface="Times New Roman" pitchFamily="18" charset="0"/>
                <a:cs typeface="Times New Roman" pitchFamily="18" charset="0"/>
              </a:rPr>
              <a:t>Dist from</a:t>
            </a:r>
          </a:p>
          <a:p>
            <a:r>
              <a:rPr lang="en-US" sz="2000" b="1" dirty="0">
                <a:solidFill>
                  <a:schemeClr val="accent2"/>
                </a:solidFill>
                <a:latin typeface="Times New Roman" pitchFamily="18" charset="0"/>
                <a:cs typeface="Times New Roman" pitchFamily="18" charset="0"/>
              </a:rPr>
              <a:t>Proc Edge</a:t>
            </a:r>
          </a:p>
        </p:txBody>
      </p:sp>
      <p:grpSp>
        <p:nvGrpSpPr>
          <p:cNvPr id="2" name="Group 1043"/>
          <p:cNvGrpSpPr>
            <a:grpSpLocks/>
          </p:cNvGrpSpPr>
          <p:nvPr/>
        </p:nvGrpSpPr>
        <p:grpSpPr bwMode="auto">
          <a:xfrm>
            <a:off x="1226344" y="7620000"/>
            <a:ext cx="628650" cy="609600"/>
            <a:chOff x="2688" y="3552"/>
            <a:chExt cx="528" cy="288"/>
          </a:xfrm>
        </p:grpSpPr>
        <p:sp>
          <p:nvSpPr>
            <p:cNvPr id="29727" name="Line 1044"/>
            <p:cNvSpPr>
              <a:spLocks noChangeShapeType="1"/>
            </p:cNvSpPr>
            <p:nvPr/>
          </p:nvSpPr>
          <p:spPr bwMode="auto">
            <a:xfrm>
              <a:off x="2784" y="3552"/>
              <a:ext cx="336" cy="0"/>
            </a:xfrm>
            <a:prstGeom prst="line">
              <a:avLst/>
            </a:prstGeom>
            <a:noFill/>
            <a:ln w="127000">
              <a:solidFill>
                <a:srgbClr val="FF0000"/>
              </a:solidFill>
              <a:round/>
              <a:headEnd/>
              <a:tailEnd/>
            </a:ln>
          </p:spPr>
          <p:txBody>
            <a:bodyPr wrap="none" anchor="ctr"/>
            <a:lstStyle/>
            <a:p>
              <a:endParaRPr lang="en-US" dirty="0"/>
            </a:p>
          </p:txBody>
        </p:sp>
        <p:sp>
          <p:nvSpPr>
            <p:cNvPr id="29728" name="Line 1045"/>
            <p:cNvSpPr>
              <a:spLocks noChangeShapeType="1"/>
            </p:cNvSpPr>
            <p:nvPr/>
          </p:nvSpPr>
          <p:spPr bwMode="auto">
            <a:xfrm>
              <a:off x="2688" y="3696"/>
              <a:ext cx="528" cy="0"/>
            </a:xfrm>
            <a:prstGeom prst="line">
              <a:avLst/>
            </a:prstGeom>
            <a:noFill/>
            <a:ln w="12700">
              <a:solidFill>
                <a:schemeClr val="tx1"/>
              </a:solidFill>
              <a:round/>
              <a:headEnd/>
              <a:tailEnd/>
            </a:ln>
          </p:spPr>
          <p:txBody>
            <a:bodyPr wrap="none" anchor="ctr"/>
            <a:lstStyle/>
            <a:p>
              <a:endParaRPr lang="en-US" dirty="0"/>
            </a:p>
          </p:txBody>
        </p:sp>
        <p:sp>
          <p:nvSpPr>
            <p:cNvPr id="29729" name="Line 1046"/>
            <p:cNvSpPr>
              <a:spLocks noChangeShapeType="1"/>
            </p:cNvSpPr>
            <p:nvPr/>
          </p:nvSpPr>
          <p:spPr bwMode="auto">
            <a:xfrm>
              <a:off x="2784" y="3840"/>
              <a:ext cx="336" cy="0"/>
            </a:xfrm>
            <a:prstGeom prst="line">
              <a:avLst/>
            </a:prstGeom>
            <a:noFill/>
            <a:ln w="127000">
              <a:solidFill>
                <a:srgbClr val="002060"/>
              </a:solidFill>
              <a:round/>
              <a:headEnd/>
              <a:tailEnd/>
            </a:ln>
          </p:spPr>
          <p:txBody>
            <a:bodyPr wrap="none" anchor="ctr"/>
            <a:lstStyle/>
            <a:p>
              <a:endParaRPr lang="en-US" dirty="0"/>
            </a:p>
          </p:txBody>
        </p:sp>
      </p:grpSp>
      <p:sp>
        <p:nvSpPr>
          <p:cNvPr id="192535" name="Text Box 1047"/>
          <p:cNvSpPr txBox="1">
            <a:spLocks noChangeArrowheads="1"/>
          </p:cNvSpPr>
          <p:nvPr/>
        </p:nvSpPr>
        <p:spPr bwMode="auto">
          <a:xfrm>
            <a:off x="0" y="7518400"/>
            <a:ext cx="1402948" cy="646331"/>
          </a:xfrm>
          <a:prstGeom prst="rect">
            <a:avLst/>
          </a:prstGeom>
          <a:noFill/>
          <a:ln w="12700">
            <a:noFill/>
            <a:miter lim="800000"/>
            <a:headEnd/>
            <a:tailEnd/>
          </a:ln>
        </p:spPr>
        <p:txBody>
          <a:bodyPr wrap="none" anchor="ctr">
            <a:spAutoFit/>
          </a:bodyPr>
          <a:lstStyle/>
          <a:p>
            <a:pPr>
              <a:spcBef>
                <a:spcPct val="50000"/>
              </a:spcBef>
            </a:pPr>
            <a:r>
              <a:rPr lang="en-US" sz="3600" b="1" dirty="0">
                <a:solidFill>
                  <a:srgbClr val="00FFFF"/>
                </a:solidFill>
              </a:rPr>
              <a:t> </a:t>
            </a:r>
            <a:r>
              <a:rPr lang="en-US" sz="3600" b="1" dirty="0">
                <a:solidFill>
                  <a:schemeClr val="accent2"/>
                </a:solidFill>
                <a:latin typeface="Times New Roman" pitchFamily="18" charset="0"/>
                <a:cs typeface="Times New Roman" pitchFamily="18" charset="0"/>
              </a:rPr>
              <a:t>C</a:t>
            </a:r>
            <a:r>
              <a:rPr lang="en-US" sz="3600" b="1" baseline="-25000" dirty="0">
                <a:solidFill>
                  <a:schemeClr val="accent2"/>
                </a:solidFill>
                <a:latin typeface="Times New Roman" pitchFamily="18" charset="0"/>
                <a:cs typeface="Times New Roman" pitchFamily="18" charset="0"/>
              </a:rPr>
              <a:t>pk</a:t>
            </a:r>
            <a:r>
              <a:rPr lang="en-US" sz="3600" b="1" dirty="0">
                <a:solidFill>
                  <a:schemeClr val="accent2"/>
                </a:solidFill>
                <a:latin typeface="Times New Roman" pitchFamily="18" charset="0"/>
                <a:cs typeface="Times New Roman" pitchFamily="18" charset="0"/>
              </a:rPr>
              <a:t> =</a:t>
            </a:r>
          </a:p>
        </p:txBody>
      </p:sp>
      <p:grpSp>
        <p:nvGrpSpPr>
          <p:cNvPr id="3" name="Group 1063"/>
          <p:cNvGrpSpPr>
            <a:grpSpLocks/>
          </p:cNvGrpSpPr>
          <p:nvPr/>
        </p:nvGrpSpPr>
        <p:grpSpPr bwMode="auto">
          <a:xfrm>
            <a:off x="1910953" y="7315195"/>
            <a:ext cx="4482703" cy="937683"/>
            <a:chOff x="1605" y="3456"/>
            <a:chExt cx="3765" cy="443"/>
          </a:xfrm>
        </p:grpSpPr>
        <p:grpSp>
          <p:nvGrpSpPr>
            <p:cNvPr id="4" name="Group 1062"/>
            <p:cNvGrpSpPr>
              <a:grpSpLocks/>
            </p:cNvGrpSpPr>
            <p:nvPr/>
          </p:nvGrpSpPr>
          <p:grpSpPr bwMode="auto">
            <a:xfrm>
              <a:off x="1827" y="3456"/>
              <a:ext cx="3543" cy="443"/>
              <a:chOff x="1827" y="3456"/>
              <a:chExt cx="3543" cy="443"/>
            </a:xfrm>
          </p:grpSpPr>
          <p:sp>
            <p:nvSpPr>
              <p:cNvPr id="29725" name="Text Box 1049"/>
              <p:cNvSpPr txBox="1">
                <a:spLocks noChangeArrowheads="1"/>
              </p:cNvSpPr>
              <p:nvPr/>
            </p:nvSpPr>
            <p:spPr bwMode="auto">
              <a:xfrm>
                <a:off x="1827" y="3456"/>
                <a:ext cx="3543" cy="443"/>
              </a:xfrm>
              <a:prstGeom prst="rect">
                <a:avLst/>
              </a:prstGeom>
              <a:solidFill>
                <a:schemeClr val="bg1"/>
              </a:solidFill>
              <a:ln w="12700">
                <a:noFill/>
                <a:miter lim="800000"/>
                <a:headEnd/>
                <a:tailEnd/>
              </a:ln>
            </p:spPr>
            <p:txBody>
              <a:bodyPr wrap="none" anchor="ctr">
                <a:spAutoFit/>
              </a:bodyPr>
              <a:lstStyle/>
              <a:p>
                <a:pPr>
                  <a:spcBef>
                    <a:spcPct val="50000"/>
                  </a:spcBef>
                </a:pPr>
                <a:r>
                  <a:rPr lang="en-US" sz="2200" b="1" dirty="0">
                    <a:solidFill>
                      <a:schemeClr val="tx2"/>
                    </a:solidFill>
                    <a:latin typeface="Times New Roman" pitchFamily="18" charset="0"/>
                    <a:cs typeface="Times New Roman" pitchFamily="18" charset="0"/>
                  </a:rPr>
                  <a:t>{Process Centre </a:t>
                </a:r>
                <a:r>
                  <a:rPr lang="en-US" sz="1400" b="1" dirty="0">
                    <a:solidFill>
                      <a:schemeClr val="tx2"/>
                    </a:solidFill>
                    <a:latin typeface="Times New Roman" pitchFamily="18" charset="0"/>
                    <a:cs typeface="Times New Roman" pitchFamily="18" charset="0"/>
                  </a:rPr>
                  <a:t>to</a:t>
                </a:r>
                <a:r>
                  <a:rPr lang="en-US" sz="2200" b="1" dirty="0">
                    <a:solidFill>
                      <a:schemeClr val="tx2"/>
                    </a:solidFill>
                    <a:latin typeface="Times New Roman" pitchFamily="18" charset="0"/>
                    <a:cs typeface="Times New Roman" pitchFamily="18" charset="0"/>
                  </a:rPr>
                  <a:t> Spec Edge}</a:t>
                </a:r>
              </a:p>
              <a:p>
                <a:pPr>
                  <a:spcBef>
                    <a:spcPct val="50000"/>
                  </a:spcBef>
                </a:pPr>
                <a:r>
                  <a:rPr lang="en-US" sz="2200" b="1" dirty="0">
                    <a:solidFill>
                      <a:schemeClr val="tx2"/>
                    </a:solidFill>
                    <a:latin typeface="Times New Roman" pitchFamily="18" charset="0"/>
                    <a:cs typeface="Times New Roman" pitchFamily="18" charset="0"/>
                  </a:rPr>
                  <a:t>{Process Centre </a:t>
                </a:r>
                <a:r>
                  <a:rPr lang="en-US" sz="1400" b="1" dirty="0">
                    <a:solidFill>
                      <a:schemeClr val="tx2"/>
                    </a:solidFill>
                    <a:latin typeface="Times New Roman" pitchFamily="18" charset="0"/>
                    <a:cs typeface="Times New Roman" pitchFamily="18" charset="0"/>
                  </a:rPr>
                  <a:t>to</a:t>
                </a:r>
                <a:r>
                  <a:rPr lang="en-US" sz="2200" b="1" dirty="0">
                    <a:solidFill>
                      <a:schemeClr val="tx2"/>
                    </a:solidFill>
                    <a:latin typeface="Times New Roman" pitchFamily="18" charset="0"/>
                    <a:cs typeface="Times New Roman" pitchFamily="18" charset="0"/>
                  </a:rPr>
                  <a:t> Process Edge}  </a:t>
                </a:r>
              </a:p>
            </p:txBody>
          </p:sp>
          <p:sp>
            <p:nvSpPr>
              <p:cNvPr id="29726" name="Line 1050"/>
              <p:cNvSpPr>
                <a:spLocks noChangeShapeType="1"/>
              </p:cNvSpPr>
              <p:nvPr/>
            </p:nvSpPr>
            <p:spPr bwMode="auto">
              <a:xfrm>
                <a:off x="1920" y="3744"/>
                <a:ext cx="2880" cy="0"/>
              </a:xfrm>
              <a:prstGeom prst="line">
                <a:avLst/>
              </a:prstGeom>
              <a:noFill/>
              <a:ln w="12700">
                <a:solidFill>
                  <a:schemeClr val="tx1"/>
                </a:solidFill>
                <a:round/>
                <a:headEnd/>
                <a:tailEnd/>
              </a:ln>
            </p:spPr>
            <p:txBody>
              <a:bodyPr wrap="none" anchor="ctr"/>
              <a:lstStyle/>
              <a:p>
                <a:endParaRPr lang="en-US" dirty="0"/>
              </a:p>
            </p:txBody>
          </p:sp>
        </p:grpSp>
        <p:sp>
          <p:nvSpPr>
            <p:cNvPr id="29724" name="Text Box 1051"/>
            <p:cNvSpPr txBox="1">
              <a:spLocks noChangeArrowheads="1"/>
            </p:cNvSpPr>
            <p:nvPr/>
          </p:nvSpPr>
          <p:spPr bwMode="auto">
            <a:xfrm>
              <a:off x="1605" y="3591"/>
              <a:ext cx="331" cy="247"/>
            </a:xfrm>
            <a:prstGeom prst="rect">
              <a:avLst/>
            </a:prstGeom>
            <a:noFill/>
            <a:ln w="12700">
              <a:noFill/>
              <a:miter lim="800000"/>
              <a:headEnd/>
              <a:tailEnd/>
            </a:ln>
          </p:spPr>
          <p:txBody>
            <a:bodyPr wrap="none" anchor="ctr">
              <a:spAutoFit/>
            </a:bodyPr>
            <a:lstStyle/>
            <a:p>
              <a:r>
                <a:rPr lang="en-US" sz="2800" b="1" dirty="0">
                  <a:solidFill>
                    <a:schemeClr val="accent2"/>
                  </a:solidFill>
                </a:rPr>
                <a:t>=</a:t>
              </a:r>
            </a:p>
          </p:txBody>
        </p:sp>
      </p:grpSp>
      <p:sp>
        <p:nvSpPr>
          <p:cNvPr id="192544" name="Line 1056"/>
          <p:cNvSpPr>
            <a:spLocks noChangeShapeType="1"/>
          </p:cNvSpPr>
          <p:nvPr/>
        </p:nvSpPr>
        <p:spPr bwMode="auto">
          <a:xfrm>
            <a:off x="1714500" y="6705600"/>
            <a:ext cx="1371600" cy="0"/>
          </a:xfrm>
          <a:prstGeom prst="line">
            <a:avLst/>
          </a:prstGeom>
          <a:noFill/>
          <a:ln w="228600">
            <a:solidFill>
              <a:srgbClr val="002060"/>
            </a:solidFill>
            <a:round/>
            <a:headEnd/>
            <a:tailEnd/>
          </a:ln>
        </p:spPr>
        <p:txBody>
          <a:bodyPr wrap="none" anchor="ctr"/>
          <a:lstStyle/>
          <a:p>
            <a:endParaRPr lang="en-US" dirty="0"/>
          </a:p>
        </p:txBody>
      </p:sp>
      <p:grpSp>
        <p:nvGrpSpPr>
          <p:cNvPr id="5" name="Group 1057"/>
          <p:cNvGrpSpPr>
            <a:grpSpLocks/>
          </p:cNvGrpSpPr>
          <p:nvPr/>
        </p:nvGrpSpPr>
        <p:grpSpPr bwMode="auto">
          <a:xfrm>
            <a:off x="1295400" y="1524000"/>
            <a:ext cx="1398984" cy="1524000"/>
            <a:chOff x="1193" y="1008"/>
            <a:chExt cx="866" cy="624"/>
          </a:xfrm>
        </p:grpSpPr>
        <p:sp>
          <p:nvSpPr>
            <p:cNvPr id="29721" name="Oval 1058" descr="White marble"/>
            <p:cNvSpPr>
              <a:spLocks noChangeArrowheads="1"/>
            </p:cNvSpPr>
            <p:nvPr/>
          </p:nvSpPr>
          <p:spPr bwMode="auto">
            <a:xfrm>
              <a:off x="1200" y="1008"/>
              <a:ext cx="672" cy="624"/>
            </a:xfrm>
            <a:prstGeom prst="ellipse">
              <a:avLst/>
            </a:prstGeom>
            <a:blipFill dpi="0" rotWithShape="0">
              <a:blip r:embed="rId5"/>
              <a:srcRect/>
              <a:tile tx="0" ty="0" sx="100000" sy="100000" flip="none" algn="tl"/>
            </a:blipFill>
            <a:ln w="12700">
              <a:solidFill>
                <a:schemeClr val="tx1"/>
              </a:solidFill>
              <a:round/>
              <a:headEnd/>
              <a:tailEnd/>
            </a:ln>
          </p:spPr>
          <p:txBody>
            <a:bodyPr wrap="none" anchor="ctr"/>
            <a:lstStyle/>
            <a:p>
              <a:endParaRPr lang="en-US" dirty="0">
                <a:solidFill>
                  <a:srgbClr val="66FF33"/>
                </a:solidFill>
                <a:latin typeface="Times New Roman" pitchFamily="18" charset="0"/>
              </a:endParaRPr>
            </a:p>
          </p:txBody>
        </p:sp>
        <p:sp>
          <p:nvSpPr>
            <p:cNvPr id="29722" name="Rectangle 1059" descr="White marble"/>
            <p:cNvSpPr>
              <a:spLocks noChangeArrowheads="1"/>
            </p:cNvSpPr>
            <p:nvPr/>
          </p:nvSpPr>
          <p:spPr bwMode="auto">
            <a:xfrm>
              <a:off x="1193" y="1018"/>
              <a:ext cx="866" cy="364"/>
            </a:xfrm>
            <a:prstGeom prst="rect">
              <a:avLst/>
            </a:prstGeom>
            <a:noFill/>
            <a:ln w="12700">
              <a:noFill/>
              <a:miter lim="800000"/>
              <a:headEnd/>
              <a:tailEnd/>
            </a:ln>
          </p:spPr>
          <p:txBody>
            <a:bodyPr wrap="none" anchor="ctr">
              <a:spAutoFit/>
            </a:bodyPr>
            <a:lstStyle/>
            <a:p>
              <a:r>
                <a:rPr lang="en-US" sz="4400" b="1" dirty="0">
                  <a:solidFill>
                    <a:schemeClr val="accent2"/>
                  </a:solidFill>
                  <a:latin typeface="Times New Roman" pitchFamily="18" charset="0"/>
                  <a:cs typeface="Times New Roman" pitchFamily="18" charset="0"/>
                </a:rPr>
                <a:t>C</a:t>
              </a:r>
              <a:r>
                <a:rPr lang="en-US" sz="4400" b="1" baseline="-25000" dirty="0">
                  <a:solidFill>
                    <a:schemeClr val="accent2"/>
                  </a:solidFill>
                  <a:latin typeface="Times New Roman" pitchFamily="18" charset="0"/>
                  <a:cs typeface="Times New Roman" pitchFamily="18" charset="0"/>
                </a:rPr>
                <a:t>pk</a:t>
              </a:r>
            </a:p>
          </p:txBody>
        </p:sp>
      </p:grpSp>
      <p:sp>
        <p:nvSpPr>
          <p:cNvPr id="29720" name="Line 1061"/>
          <p:cNvSpPr>
            <a:spLocks noChangeShapeType="1"/>
          </p:cNvSpPr>
          <p:nvPr/>
        </p:nvSpPr>
        <p:spPr bwMode="auto">
          <a:xfrm>
            <a:off x="3086100" y="2032000"/>
            <a:ext cx="0" cy="4876800"/>
          </a:xfrm>
          <a:prstGeom prst="line">
            <a:avLst/>
          </a:prstGeom>
          <a:noFill/>
          <a:ln w="19050">
            <a:solidFill>
              <a:srgbClr val="002060"/>
            </a:solidFill>
            <a:round/>
            <a:headEnd type="none" w="sm" len="sm"/>
            <a:tailEnd type="none" w="sm" len="sm"/>
          </a:ln>
        </p:spPr>
        <p:txBody>
          <a:bodyPr wrap="none" anchor="ctr"/>
          <a:lstStyle/>
          <a:p>
            <a:endParaRPr lang="en-US" dirty="0"/>
          </a:p>
        </p:txBody>
      </p:sp>
    </p:spTree>
  </p:cSld>
  <p:clrMapOvr>
    <a:masterClrMapping/>
  </p:clrMapOvr>
  <p:transition>
    <p:sndAc>
      <p:stSnd>
        <p:snd r:embed="rId3" name="TYPE.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Interpreting Cpk</a:t>
            </a:r>
            <a:endParaRPr lang="en-US" dirty="0"/>
          </a:p>
        </p:txBody>
      </p:sp>
      <p:sp>
        <p:nvSpPr>
          <p:cNvPr id="3" name="Text Placeholder 2"/>
          <p:cNvSpPr>
            <a:spLocks noGrp="1"/>
          </p:cNvSpPr>
          <p:nvPr>
            <p:ph type="body" sz="quarter" idx="10"/>
          </p:nvPr>
        </p:nvSpPr>
        <p:spPr>
          <a:xfrm>
            <a:off x="360759" y="2628901"/>
            <a:ext cx="6168629" cy="5170646"/>
          </a:xfrm>
        </p:spPr>
        <p:txBody>
          <a:bodyPr/>
          <a:lstStyle/>
          <a:p>
            <a:r>
              <a:rPr/>
              <a:t>“</a:t>
            </a:r>
            <a:r>
              <a:rPr i="1"/>
              <a:t>C</a:t>
            </a:r>
            <a:r>
              <a:rPr baseline="-25000"/>
              <a:t>pk</a:t>
            </a:r>
            <a:r>
              <a:rPr/>
              <a:t> is an index (a simple number) which measures how close a process is running to its specification limits, relative to the natural variability of the process. The larger the index, the less likely it is that any item will be outside the specs.” </a:t>
            </a:r>
            <a:endParaRPr smtClean="0"/>
          </a:p>
          <a:p>
            <a:r>
              <a:rPr/>
              <a:t>“</a:t>
            </a:r>
            <a:r>
              <a:rPr i="1"/>
              <a:t>C</a:t>
            </a:r>
            <a:r>
              <a:rPr baseline="-25000"/>
              <a:t>pk</a:t>
            </a:r>
            <a:r>
              <a:rPr/>
              <a:t> measures how close you are to your target and how consistent you are to around your average performance. A person may be performing with minimum variation, but he can be away from his target towards one of the specification limit, which indicates lower </a:t>
            </a:r>
            <a:r>
              <a:rPr i="1"/>
              <a:t>C</a:t>
            </a:r>
            <a:r>
              <a:rPr baseline="-25000"/>
              <a:t>pk</a:t>
            </a:r>
            <a:r>
              <a:rPr/>
              <a:t>, whereas </a:t>
            </a:r>
            <a:r>
              <a:rPr i="1"/>
              <a:t>C</a:t>
            </a:r>
            <a:r>
              <a:rPr baseline="-25000"/>
              <a:t>p</a:t>
            </a:r>
            <a:r>
              <a:rPr/>
              <a:t> will be high.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1"/>
          <p:cNvSpPr>
            <a:spLocks noGrp="1"/>
          </p:cNvSpPr>
          <p:nvPr>
            <p:ph type="subTitle" idx="1"/>
          </p:nvPr>
        </p:nvSpPr>
        <p:spPr>
          <a:xfrm>
            <a:off x="285750" y="6502400"/>
            <a:ext cx="4133850" cy="369332"/>
          </a:xfrm>
        </p:spPr>
        <p:txBody>
          <a:bodyPr>
            <a:spAutoFit/>
          </a:bodyPr>
          <a:lstStyle/>
          <a:p>
            <a:r>
              <a:rPr lang="en-US" sz="2400" dirty="0" smtClean="0">
                <a:latin typeface="Times New Roman" pitchFamily="18" charset="0"/>
                <a:cs typeface="Times New Roman" pitchFamily="18" charset="0"/>
              </a:rPr>
              <a:t>MVML – </a:t>
            </a:r>
            <a:r>
              <a:rPr lang="en-US" sz="2400" dirty="0" smtClean="0">
                <a:latin typeface="Times New Roman" pitchFamily="18" charset="0"/>
                <a:cs typeface="Times New Roman" pitchFamily="18" charset="0"/>
              </a:rPr>
              <a:t>Chakan</a:t>
            </a:r>
            <a:r>
              <a:rPr lang="en-US" sz="2400" dirty="0" smtClean="0">
                <a:latin typeface="Times New Roman" pitchFamily="18" charset="0"/>
                <a:cs typeface="Times New Roman" pitchFamily="18" charset="0"/>
              </a:rPr>
              <a:t> </a:t>
            </a:r>
            <a:endParaRPr sz="2400" smtClean="0">
              <a:latin typeface="Times New Roman" pitchFamily="18" charset="0"/>
              <a:cs typeface="Times New Roman" pitchFamily="18" charset="0"/>
            </a:endParaRPr>
          </a:p>
        </p:txBody>
      </p:sp>
      <p:sp>
        <p:nvSpPr>
          <p:cNvPr id="11267" name="Title 2"/>
          <p:cNvSpPr>
            <a:spLocks noGrp="1"/>
          </p:cNvSpPr>
          <p:nvPr>
            <p:ph type="title"/>
          </p:nvPr>
        </p:nvSpPr>
        <p:spPr>
          <a:xfrm>
            <a:off x="285750" y="3759201"/>
            <a:ext cx="6115050" cy="492443"/>
          </a:xfrm>
        </p:spPr>
        <p:txBody>
          <a:bodyPr/>
          <a:lstStyle/>
          <a:p>
            <a:r>
              <a:rPr sz="3200" smtClean="0">
                <a:latin typeface="Times New Roman" pitchFamily="18" charset="0"/>
                <a:cs typeface="Times New Roman" pitchFamily="18" charset="0"/>
              </a:rPr>
              <a:t>Connecting  Rod</a:t>
            </a:r>
            <a:endParaRPr sz="240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3759201"/>
            <a:ext cx="6159103" cy="830997"/>
          </a:xfrm>
        </p:spPr>
        <p:txBody>
          <a:bodyPr/>
          <a:lstStyle/>
          <a:p>
            <a:pPr algn="ctr"/>
            <a:r>
              <a:rPr lang="en-IN" sz="5400" dirty="0" smtClean="0">
                <a:latin typeface="Times New Roman" pitchFamily="18" charset="0"/>
                <a:cs typeface="Times New Roman" pitchFamily="18" charset="0"/>
              </a:rPr>
              <a:t>Big End</a:t>
            </a:r>
            <a:endParaRPr lang="en-IN" sz="5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5750" y="1320800"/>
            <a:ext cx="2914650"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smtClean="0">
                <a:latin typeface="+mj-lt"/>
              </a:rPr>
              <a:t>Sample Size 70 Conrods</a:t>
            </a:r>
          </a:p>
          <a:p>
            <a:pPr fontAlgn="base">
              <a:buClr>
                <a:schemeClr val="tx2"/>
              </a:buClr>
            </a:pPr>
            <a:r>
              <a:rPr lang="en-IN" sz="1200" dirty="0" smtClean="0">
                <a:latin typeface="+mj-lt"/>
              </a:rPr>
              <a:t>Data Collection :  2 Days – July13 at MVML</a:t>
            </a:r>
          </a:p>
        </p:txBody>
      </p:sp>
      <p:sp>
        <p:nvSpPr>
          <p:cNvPr id="13" name="Rectangle 2"/>
          <p:cNvSpPr>
            <a:spLocks noGrp="1" noChangeArrowheads="1"/>
          </p:cNvSpPr>
          <p:nvPr>
            <p:ph type="title"/>
          </p:nvPr>
        </p:nvSpPr>
        <p:spPr>
          <a:xfrm>
            <a:off x="1314450" y="203200"/>
            <a:ext cx="5372100" cy="369332"/>
          </a:xfrm>
          <a:noFill/>
        </p:spPr>
        <p:txBody>
          <a:bodyPr/>
          <a:lstStyle/>
          <a:p>
            <a:r>
              <a:rPr sz="2400" smtClean="0">
                <a:solidFill>
                  <a:schemeClr val="accent2"/>
                </a:solidFill>
                <a:latin typeface="Times New Roman" pitchFamily="18" charset="0"/>
                <a:cs typeface="Times New Roman" pitchFamily="18" charset="0"/>
              </a:rPr>
              <a:t>Conrod BE Bore Dia. 3 Cylinder engine</a:t>
            </a:r>
            <a:endParaRPr lang="en-US" sz="2400" b="1" dirty="0" smtClean="0">
              <a:solidFill>
                <a:schemeClr val="accent2"/>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400051" y="1930400"/>
            <a:ext cx="5600699" cy="589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5750" y="1320800"/>
            <a:ext cx="2914650" cy="55399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IN" sz="1200" dirty="0" smtClean="0">
                <a:latin typeface="+mj-lt"/>
              </a:rPr>
              <a:t>Sample Size 70 Conrods</a:t>
            </a:r>
          </a:p>
          <a:p>
            <a:pPr fontAlgn="base">
              <a:buClr>
                <a:schemeClr val="tx2"/>
              </a:buClr>
            </a:pPr>
            <a:r>
              <a:rPr lang="en-IN" sz="1200" dirty="0" smtClean="0">
                <a:latin typeface="+mj-lt"/>
              </a:rPr>
              <a:t>Data Collection :  2 Days – July13 at MVML</a:t>
            </a:r>
          </a:p>
        </p:txBody>
      </p:sp>
      <p:sp>
        <p:nvSpPr>
          <p:cNvPr id="13" name="Rectangle 2"/>
          <p:cNvSpPr>
            <a:spLocks noGrp="1" noChangeArrowheads="1"/>
          </p:cNvSpPr>
          <p:nvPr>
            <p:ph type="title"/>
          </p:nvPr>
        </p:nvSpPr>
        <p:spPr>
          <a:xfrm>
            <a:off x="1314450" y="203200"/>
            <a:ext cx="5372100" cy="738664"/>
          </a:xfrm>
          <a:noFill/>
        </p:spPr>
        <p:txBody>
          <a:bodyPr/>
          <a:lstStyle/>
          <a:p>
            <a:r>
              <a:rPr sz="2400" smtClean="0">
                <a:solidFill>
                  <a:schemeClr val="accent2"/>
                </a:solidFill>
                <a:latin typeface="Times New Roman" pitchFamily="18" charset="0"/>
                <a:cs typeface="Times New Roman" pitchFamily="18" charset="0"/>
              </a:rPr>
              <a:t>ConRod BE Bore Roughness 3 Cylinder engine</a:t>
            </a:r>
            <a:endParaRPr lang="en-US" sz="2400" b="1" dirty="0" smtClean="0">
              <a:solidFill>
                <a:schemeClr val="accent2"/>
              </a:solidFill>
              <a:latin typeface="Times New Roman" pitchFamily="18" charset="0"/>
              <a:cs typeface="Times New Roman" pitchFamily="18" charset="0"/>
            </a:endParaRPr>
          </a:p>
        </p:txBody>
      </p:sp>
      <p:pic>
        <p:nvPicPr>
          <p:cNvPr id="2" name="Picture 2"/>
          <p:cNvPicPr>
            <a:picLocks noChangeAspect="1" noChangeArrowheads="1"/>
          </p:cNvPicPr>
          <p:nvPr/>
        </p:nvPicPr>
        <p:blipFill>
          <a:blip r:embed="rId2"/>
          <a:srcRect/>
          <a:stretch>
            <a:fillRect/>
          </a:stretch>
        </p:blipFill>
        <p:spPr bwMode="auto">
          <a:xfrm>
            <a:off x="235744" y="1930400"/>
            <a:ext cx="6279356" cy="558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ahindra Group Template_Arial">
  <a:themeElements>
    <a:clrScheme name="Mahindra Color Scheme">
      <a:dk1>
        <a:sysClr val="windowText" lastClr="000000"/>
      </a:dk1>
      <a:lt1>
        <a:sysClr val="window" lastClr="FFFFFF"/>
      </a:lt1>
      <a:dk2>
        <a:srgbClr val="6D6E71"/>
      </a:dk2>
      <a:lt2>
        <a:srgbClr val="E31837"/>
      </a:lt2>
      <a:accent1>
        <a:srgbClr val="E31837"/>
      </a:accent1>
      <a:accent2>
        <a:srgbClr val="6D6E71"/>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4473</TotalTime>
  <Words>494</Words>
  <Application>Microsoft Office PowerPoint</Application>
  <PresentationFormat>On-screen Show (4:3)</PresentationFormat>
  <Paragraphs>77</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Mahindra Group Template_Arial</vt:lpstr>
      <vt:lpstr>Engine Project</vt:lpstr>
      <vt:lpstr>SFC</vt:lpstr>
      <vt:lpstr>    What is Cp?</vt:lpstr>
      <vt:lpstr>   What is Cpk?</vt:lpstr>
      <vt:lpstr>Interpreting Cpk</vt:lpstr>
      <vt:lpstr>Connecting  Rod</vt:lpstr>
      <vt:lpstr>Big End</vt:lpstr>
      <vt:lpstr>Conrod BE Bore Dia. 3 Cylinder engine</vt:lpstr>
      <vt:lpstr>ConRod BE Bore Roughness 3 Cylinder engine</vt:lpstr>
      <vt:lpstr>ConRod BE Face Width 3 Cylinder engine</vt:lpstr>
      <vt:lpstr>ConRod BE Face Parallelism 3 Cylinder engine</vt:lpstr>
      <vt:lpstr>ConRod BE Face Roughness 3 Cylinder engine</vt:lpstr>
      <vt:lpstr>Slide 12</vt:lpstr>
      <vt:lpstr>ConRod SE Bore Dia. 3 Cylinder</vt:lpstr>
      <vt:lpstr>ConRod SE Bush Roughness</vt:lpstr>
      <vt:lpstr>ConRod Centre Distance</vt:lpstr>
      <vt:lpstr>ConRod Bend 3-Cylinder</vt:lpstr>
      <vt:lpstr>ConRod Twist 3-Cylinder</vt:lpstr>
      <vt:lpstr>CPK</vt:lpstr>
      <vt:lpstr>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Veron</dc:creator>
  <cp:lastModifiedBy>23108841</cp:lastModifiedBy>
  <cp:revision>767</cp:revision>
  <dcterms:created xsi:type="dcterms:W3CDTF">2010-11-19T03:20:38Z</dcterms:created>
  <dcterms:modified xsi:type="dcterms:W3CDTF">2013-07-15T11:45:52Z</dcterms:modified>
</cp:coreProperties>
</file>