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1" r:id="rId3"/>
    <p:sldId id="283" r:id="rId4"/>
    <p:sldId id="260" r:id="rId5"/>
    <p:sldId id="262" r:id="rId6"/>
    <p:sldId id="285" r:id="rId7"/>
    <p:sldId id="284" r:id="rId8"/>
    <p:sldId id="263" r:id="rId9"/>
    <p:sldId id="286" r:id="rId10"/>
    <p:sldId id="257" r:id="rId11"/>
    <p:sldId id="258" r:id="rId12"/>
    <p:sldId id="259" r:id="rId13"/>
    <p:sldId id="264" r:id="rId14"/>
    <p:sldId id="265" r:id="rId15"/>
    <p:sldId id="289" r:id="rId16"/>
    <p:sldId id="267" r:id="rId17"/>
    <p:sldId id="288" r:id="rId18"/>
    <p:sldId id="271" r:id="rId19"/>
    <p:sldId id="272" r:id="rId20"/>
    <p:sldId id="281" r:id="rId21"/>
    <p:sldId id="280" r:id="rId22"/>
    <p:sldId id="287" r:id="rId23"/>
    <p:sldId id="269" r:id="rId24"/>
    <p:sldId id="276" r:id="rId25"/>
    <p:sldId id="282" r:id="rId26"/>
    <p:sldId id="29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6661A4-F137-4D38-9C6E-FBA8ED822C2E}" v="26" dt="2025-10-04T05:45:51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 snapToObjects="1"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Parthasarathy" userId="90e581887eed5cc3" providerId="LiveId" clId="{47C1A7A3-A6DD-4FC4-B9C8-47476001B411}"/>
    <pc:docChg chg="undo custSel addSld delSld modSld">
      <pc:chgData name="Aditya Parthasarathy" userId="90e581887eed5cc3" providerId="LiveId" clId="{47C1A7A3-A6DD-4FC4-B9C8-47476001B411}" dt="2025-10-04T05:46:30.778" v="571" actId="20577"/>
      <pc:docMkLst>
        <pc:docMk/>
      </pc:docMkLst>
      <pc:sldChg chg="modSp mod">
        <pc:chgData name="Aditya Parthasarathy" userId="90e581887eed5cc3" providerId="LiveId" clId="{47C1A7A3-A6DD-4FC4-B9C8-47476001B411}" dt="2025-10-04T05:23:26.893" v="39" actId="6549"/>
        <pc:sldMkLst>
          <pc:docMk/>
          <pc:sldMk cId="0" sldId="258"/>
        </pc:sldMkLst>
        <pc:spChg chg="mod">
          <ac:chgData name="Aditya Parthasarathy" userId="90e581887eed5cc3" providerId="LiveId" clId="{47C1A7A3-A6DD-4FC4-B9C8-47476001B411}" dt="2025-10-04T05:23:26.893" v="39" actId="6549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Aditya Parthasarathy" userId="90e581887eed5cc3" providerId="LiveId" clId="{47C1A7A3-A6DD-4FC4-B9C8-47476001B411}" dt="2025-10-04T05:44:44.094" v="554" actId="2711"/>
        <pc:sldMkLst>
          <pc:docMk/>
          <pc:sldMk cId="0" sldId="264"/>
        </pc:sldMkLst>
        <pc:spChg chg="mod">
          <ac:chgData name="Aditya Parthasarathy" userId="90e581887eed5cc3" providerId="LiveId" clId="{47C1A7A3-A6DD-4FC4-B9C8-47476001B411}" dt="2025-10-04T05:44:44.094" v="554" actId="2711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Aditya Parthasarathy" userId="90e581887eed5cc3" providerId="LiveId" clId="{47C1A7A3-A6DD-4FC4-B9C8-47476001B411}" dt="2025-10-04T05:45:51.273" v="566"/>
        <pc:sldMkLst>
          <pc:docMk/>
          <pc:sldMk cId="610892746" sldId="265"/>
        </pc:sldMkLst>
        <pc:spChg chg="mod">
          <ac:chgData name="Aditya Parthasarathy" userId="90e581887eed5cc3" providerId="LiveId" clId="{47C1A7A3-A6DD-4FC4-B9C8-47476001B411}" dt="2025-10-04T05:45:51.273" v="566"/>
          <ac:spMkLst>
            <pc:docMk/>
            <pc:sldMk cId="610892746" sldId="265"/>
            <ac:spMk id="3" creationId="{8C9D6F77-0F5D-38A0-93DD-4B09C3BD4223}"/>
          </ac:spMkLst>
        </pc:spChg>
      </pc:sldChg>
      <pc:sldChg chg="modSp mod">
        <pc:chgData name="Aditya Parthasarathy" userId="90e581887eed5cc3" providerId="LiveId" clId="{47C1A7A3-A6DD-4FC4-B9C8-47476001B411}" dt="2025-10-04T05:46:30.778" v="571" actId="20577"/>
        <pc:sldMkLst>
          <pc:docMk/>
          <pc:sldMk cId="0" sldId="269"/>
        </pc:sldMkLst>
        <pc:spChg chg="mod">
          <ac:chgData name="Aditya Parthasarathy" userId="90e581887eed5cc3" providerId="LiveId" clId="{47C1A7A3-A6DD-4FC4-B9C8-47476001B411}" dt="2025-10-04T05:27:28.462" v="137" actId="20577"/>
          <ac:spMkLst>
            <pc:docMk/>
            <pc:sldMk cId="0" sldId="269"/>
            <ac:spMk id="2" creationId="{00000000-0000-0000-0000-000000000000}"/>
          </ac:spMkLst>
        </pc:spChg>
        <pc:spChg chg="mod">
          <ac:chgData name="Aditya Parthasarathy" userId="90e581887eed5cc3" providerId="LiveId" clId="{47C1A7A3-A6DD-4FC4-B9C8-47476001B411}" dt="2025-10-04T05:46:30.778" v="571" actId="20577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Aditya Parthasarathy" userId="90e581887eed5cc3" providerId="LiveId" clId="{47C1A7A3-A6DD-4FC4-B9C8-47476001B411}" dt="2025-10-04T05:27:18.448" v="131" actId="6549"/>
        <pc:sldMkLst>
          <pc:docMk/>
          <pc:sldMk cId="1882802673" sldId="276"/>
        </pc:sldMkLst>
        <pc:spChg chg="mod">
          <ac:chgData name="Aditya Parthasarathy" userId="90e581887eed5cc3" providerId="LiveId" clId="{47C1A7A3-A6DD-4FC4-B9C8-47476001B411}" dt="2025-10-04T05:25:55.825" v="76" actId="20577"/>
          <ac:spMkLst>
            <pc:docMk/>
            <pc:sldMk cId="1882802673" sldId="276"/>
            <ac:spMk id="2" creationId="{53983E3B-994E-34A9-FC31-E751F5776807}"/>
          </ac:spMkLst>
        </pc:spChg>
        <pc:spChg chg="mod">
          <ac:chgData name="Aditya Parthasarathy" userId="90e581887eed5cc3" providerId="LiveId" clId="{47C1A7A3-A6DD-4FC4-B9C8-47476001B411}" dt="2025-10-04T05:27:18.448" v="131" actId="6549"/>
          <ac:spMkLst>
            <pc:docMk/>
            <pc:sldMk cId="1882802673" sldId="276"/>
            <ac:spMk id="3" creationId="{6506ED7E-8A82-4052-A834-28F1F1399ADB}"/>
          </ac:spMkLst>
        </pc:spChg>
      </pc:sldChg>
      <pc:sldChg chg="modSp mod">
        <pc:chgData name="Aditya Parthasarathy" userId="90e581887eed5cc3" providerId="LiveId" clId="{47C1A7A3-A6DD-4FC4-B9C8-47476001B411}" dt="2025-10-04T05:25:20.918" v="49"/>
        <pc:sldMkLst>
          <pc:docMk/>
          <pc:sldMk cId="1810712915" sldId="282"/>
        </pc:sldMkLst>
        <pc:spChg chg="mod">
          <ac:chgData name="Aditya Parthasarathy" userId="90e581887eed5cc3" providerId="LiveId" clId="{47C1A7A3-A6DD-4FC4-B9C8-47476001B411}" dt="2025-10-04T05:25:20.918" v="49"/>
          <ac:spMkLst>
            <pc:docMk/>
            <pc:sldMk cId="1810712915" sldId="282"/>
            <ac:spMk id="3" creationId="{7E4E3EAA-F64F-D5FD-EE17-AB9B1CB1C04D}"/>
          </ac:spMkLst>
        </pc:spChg>
      </pc:sldChg>
      <pc:sldChg chg="modSp add del mod">
        <pc:chgData name="Aditya Parthasarathy" userId="90e581887eed5cc3" providerId="LiveId" clId="{47C1A7A3-A6DD-4FC4-B9C8-47476001B411}" dt="2025-10-04T05:40:37.230" v="300"/>
        <pc:sldMkLst>
          <pc:docMk/>
          <pc:sldMk cId="376551455" sldId="291"/>
        </pc:sldMkLst>
        <pc:spChg chg="mod">
          <ac:chgData name="Aditya Parthasarathy" userId="90e581887eed5cc3" providerId="LiveId" clId="{47C1A7A3-A6DD-4FC4-B9C8-47476001B411}" dt="2025-10-04T05:40:36.916" v="299" actId="20577"/>
          <ac:spMkLst>
            <pc:docMk/>
            <pc:sldMk cId="376551455" sldId="291"/>
            <ac:spMk id="2" creationId="{7112231F-C083-F1CB-F4CD-F2892C22F540}"/>
          </ac:spMkLst>
        </pc:spChg>
      </pc:sldChg>
      <pc:sldChg chg="modSp add mod">
        <pc:chgData name="Aditya Parthasarathy" userId="90e581887eed5cc3" providerId="LiveId" clId="{47C1A7A3-A6DD-4FC4-B9C8-47476001B411}" dt="2025-10-04T05:43:12.518" v="544" actId="20577"/>
        <pc:sldMkLst>
          <pc:docMk/>
          <pc:sldMk cId="1474497513" sldId="291"/>
        </pc:sldMkLst>
        <pc:spChg chg="mod">
          <ac:chgData name="Aditya Parthasarathy" userId="90e581887eed5cc3" providerId="LiveId" clId="{47C1A7A3-A6DD-4FC4-B9C8-47476001B411}" dt="2025-10-04T05:41:36.510" v="403" actId="20577"/>
          <ac:spMkLst>
            <pc:docMk/>
            <pc:sldMk cId="1474497513" sldId="291"/>
            <ac:spMk id="2" creationId="{5DE49488-EDB4-1157-C52B-65EA57E1D9D9}"/>
          </ac:spMkLst>
        </pc:spChg>
        <pc:spChg chg="mod">
          <ac:chgData name="Aditya Parthasarathy" userId="90e581887eed5cc3" providerId="LiveId" clId="{47C1A7A3-A6DD-4FC4-B9C8-47476001B411}" dt="2025-10-04T05:43:12.518" v="544" actId="20577"/>
          <ac:spMkLst>
            <pc:docMk/>
            <pc:sldMk cId="1474497513" sldId="291"/>
            <ac:spMk id="3" creationId="{CC47801E-E6D7-FF53-401F-B6B6D93A2F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api.tiangolo.com/tutorial/" TargetMode="External"/><Relationship Id="rId2" Type="http://schemas.openxmlformats.org/officeDocument/2006/relationships/hyperlink" Target="https://fastapi.tiangol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dantic.dev/latest/" TargetMode="External"/><Relationship Id="rId4" Type="http://schemas.openxmlformats.org/officeDocument/2006/relationships/hyperlink" Target="https://docs.sqlalchemy.org/en/20/tutorial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FastAPI</a:t>
            </a:r>
            <a:r>
              <a:rPr lang="en-US" dirty="0"/>
              <a:t> Workshop: Building APIs with Database Connectivity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Aditya Parthasarathy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582DD39-1686-84FA-F3F0-9E5D7CCD3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1" y="5705567"/>
            <a:ext cx="1693606" cy="846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0C0D8F-A164-5EB9-1AEE-EFF1866DD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28" y="305630"/>
            <a:ext cx="2876969" cy="10377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6A390F-EDB2-540A-69C5-C96CBD70B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470" y="5658961"/>
            <a:ext cx="2464013" cy="689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D27C91-0B6E-B583-8510-52619C1F1A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1909" y="429414"/>
            <a:ext cx="2876968" cy="7282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FastAPI?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Modern, high-performance web framework for Python</a:t>
            </a:r>
          </a:p>
          <a:p>
            <a:pPr>
              <a:defRPr sz="1800"/>
            </a:pPr>
            <a:r>
              <a:rPr dirty="0"/>
              <a:t>Asynchronous support built-in</a:t>
            </a:r>
          </a:p>
          <a:p>
            <a:pPr>
              <a:defRPr sz="1800"/>
            </a:pPr>
            <a:r>
              <a:rPr dirty="0"/>
              <a:t>Automatic interactive API docs (Swagger, </a:t>
            </a:r>
            <a:r>
              <a:rPr dirty="0" err="1"/>
              <a:t>Redoc</a:t>
            </a:r>
            <a:r>
              <a:t>)</a:t>
            </a:r>
            <a:endParaRPr lang="en-US" dirty="0"/>
          </a:p>
          <a:p>
            <a:pPr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FastAPI?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Faster development with less boilerplate</a:t>
            </a:r>
          </a:p>
          <a:p>
            <a:pPr>
              <a:defRPr sz="1800"/>
            </a:pPr>
            <a:r>
              <a:rPr dirty="0"/>
              <a:t>Data validation with </a:t>
            </a:r>
            <a:r>
              <a:rPr dirty="0" err="1"/>
              <a:t>Pydantic</a:t>
            </a:r>
            <a:endParaRPr dirty="0"/>
          </a:p>
          <a:p>
            <a:pPr>
              <a:defRPr sz="1800"/>
            </a:pPr>
            <a:r>
              <a:rPr dirty="0"/>
              <a:t>Performance comparable to Node.js &amp; Go</a:t>
            </a:r>
          </a:p>
          <a:p>
            <a:pPr>
              <a:defRPr sz="1800"/>
            </a:pPr>
            <a:r>
              <a:rPr dirty="0"/>
              <a:t>Great for microservices &amp; ML model serving</a:t>
            </a:r>
            <a:r>
              <a:rPr lang="en-US" dirty="0"/>
              <a:t> (async supported)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FastAPI vs Flask/Django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Flask: lightweight but no built-in async</a:t>
            </a:r>
          </a:p>
          <a:p>
            <a:pPr>
              <a:defRPr sz="1800"/>
            </a:pPr>
            <a:r>
              <a:t>Django: batteries included but heavier</a:t>
            </a:r>
          </a:p>
          <a:p>
            <a:pPr>
              <a:defRPr sz="1800"/>
            </a:pPr>
            <a:r>
              <a:t>FastAPI: modern, async, easy, with auto docs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FastAPI</a:t>
            </a:r>
            <a:r>
              <a:rPr dirty="0"/>
              <a:t>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Define routes with decorators</a:t>
            </a:r>
            <a:r>
              <a:rPr lang="en-US" dirty="0"/>
              <a:t> -</a:t>
            </a:r>
            <a:r>
              <a:rPr dirty="0"/>
              <a:t> </a:t>
            </a:r>
            <a:r>
              <a:rPr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(@app.get, @app.post)</a:t>
            </a:r>
          </a:p>
          <a:p>
            <a:pPr>
              <a:defRPr sz="1800"/>
            </a:pPr>
            <a:r>
              <a:rPr dirty="0"/>
              <a:t>Use type hints for validation</a:t>
            </a:r>
          </a:p>
          <a:p>
            <a:pPr>
              <a:defRPr sz="1800"/>
            </a:pPr>
            <a:r>
              <a:rPr dirty="0"/>
              <a:t>Return</a:t>
            </a:r>
            <a:r>
              <a:rPr lang="en-US" dirty="0"/>
              <a:t>s</a:t>
            </a:r>
            <a:r>
              <a:rPr dirty="0"/>
              <a:t> JSON responses automatically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BE4C0-BD16-6869-B613-12125976F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95055"/>
            <a:ext cx="2412604" cy="870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973E25-B81D-6692-C788-A2E73D32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753" y="3677264"/>
            <a:ext cx="1258530" cy="1258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C69F18-E234-CA30-53C6-E083BF364B88}"/>
              </a:ext>
            </a:extLst>
          </p:cNvPr>
          <p:cNvSpPr txBox="1"/>
          <p:nvPr/>
        </p:nvSpPr>
        <p:spPr>
          <a:xfrm>
            <a:off x="1132560" y="4965290"/>
            <a:ext cx="1394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Web API Framework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EB29A-DB59-254C-F98D-0FBB6ACF0511}"/>
              </a:ext>
            </a:extLst>
          </p:cNvPr>
          <p:cNvSpPr txBox="1"/>
          <p:nvPr/>
        </p:nvSpPr>
        <p:spPr>
          <a:xfrm>
            <a:off x="3697853" y="4970206"/>
            <a:ext cx="1394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Web Server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5C8CC7-EE26-AAF6-9FCF-A9826CAF9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232" y="4237831"/>
            <a:ext cx="2250375" cy="6301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131184-D732-54F0-96D7-1CFEB9BA6E3F}"/>
              </a:ext>
            </a:extLst>
          </p:cNvPr>
          <p:cNvSpPr txBox="1"/>
          <p:nvPr/>
        </p:nvSpPr>
        <p:spPr>
          <a:xfrm>
            <a:off x="6348254" y="5073134"/>
            <a:ext cx="198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API Docs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4C8C9-20F8-BD01-35DC-51FD59DC4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BD40-4544-EDD5-B530-817B83FA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Types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D6F77-0F5D-38A0-93DD-4B09C3BD4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>
              <a:defRPr sz="1800"/>
            </a:pPr>
            <a:r>
              <a:rPr lang="en-US" dirty="0"/>
              <a:t>Path param </a:t>
            </a:r>
            <a:r>
              <a:rPr lang="en-US" i="1" dirty="0"/>
              <a:t>(What resource?)</a:t>
            </a:r>
          </a:p>
          <a:p>
            <a:pPr lvl="1">
              <a:defRPr sz="1800"/>
            </a:pPr>
            <a:r>
              <a:rPr lang="en-IN" sz="1800" dirty="0"/>
              <a:t>Example: </a:t>
            </a:r>
            <a:r>
              <a:rPr lang="en-IN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/products/</a:t>
            </a:r>
            <a:r>
              <a:rPr lang="en-IN" sz="1800" dirty="0"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{id}</a:t>
            </a:r>
            <a:endParaRPr lang="en-US" i="1" dirty="0"/>
          </a:p>
          <a:p>
            <a:pPr lvl="1">
              <a:defRPr sz="1800"/>
            </a:pPr>
            <a:r>
              <a:rPr lang="en-US" dirty="0"/>
              <a:t>Part of the URL path</a:t>
            </a:r>
          </a:p>
          <a:p>
            <a:pPr lvl="1">
              <a:defRPr sz="1800"/>
            </a:pPr>
            <a:r>
              <a:rPr lang="en-US" dirty="0"/>
              <a:t>Chosen for </a:t>
            </a:r>
            <a:r>
              <a:rPr lang="en-US" b="1" dirty="0"/>
              <a:t>locating/pinpoint </a:t>
            </a:r>
            <a:r>
              <a:rPr lang="en-US" dirty="0"/>
              <a:t>to a specific resource</a:t>
            </a:r>
          </a:p>
          <a:p>
            <a:pPr lvl="1">
              <a:defRPr sz="1800"/>
            </a:pPr>
            <a:r>
              <a:rPr lang="en-IN" sz="1800" dirty="0"/>
              <a:t>Mandatory, order matters</a:t>
            </a:r>
            <a:endParaRPr lang="en-IN" sz="1800" dirty="0">
              <a:highlight>
                <a:srgbClr val="FFFF0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defRPr sz="1800"/>
            </a:pPr>
            <a:endParaRPr lang="en-US" dirty="0"/>
          </a:p>
          <a:p>
            <a:pPr>
              <a:defRPr sz="1800"/>
            </a:pPr>
            <a:r>
              <a:rPr lang="en-US" dirty="0"/>
              <a:t>Query param </a:t>
            </a:r>
            <a:r>
              <a:rPr lang="en-US" i="1" dirty="0"/>
              <a:t>(How to view/filter that resource?)</a:t>
            </a:r>
          </a:p>
          <a:p>
            <a:pPr lvl="1">
              <a:defRPr sz="1800"/>
            </a:pPr>
            <a:r>
              <a:rPr lang="en-US" dirty="0"/>
              <a:t>Example: </a:t>
            </a:r>
            <a:r>
              <a:rPr lang="en-IN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/products/</a:t>
            </a:r>
            <a:r>
              <a:rPr lang="en-IN" sz="1800" dirty="0"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?limit=10&amp;sort=name</a:t>
            </a:r>
            <a:endParaRPr lang="en-US" i="1" dirty="0"/>
          </a:p>
          <a:p>
            <a:pPr lvl="1">
              <a:defRPr sz="1800"/>
            </a:pPr>
            <a:r>
              <a:rPr lang="en-US" dirty="0"/>
              <a:t>Modifies the behavior of an API request by adding more information</a:t>
            </a:r>
            <a:endParaRPr lang="en-US" i="1" dirty="0"/>
          </a:p>
          <a:p>
            <a:pPr lvl="1">
              <a:defRPr sz="1800"/>
            </a:pPr>
            <a:r>
              <a:rPr lang="en-US" dirty="0"/>
              <a:t>Used to </a:t>
            </a:r>
            <a:r>
              <a:rPr lang="en-US" b="1" dirty="0"/>
              <a:t>filtering, sorting, searching, pagination</a:t>
            </a:r>
          </a:p>
          <a:p>
            <a:pPr lvl="1">
              <a:defRPr sz="1800"/>
            </a:pPr>
            <a:r>
              <a:rPr lang="en-IN" dirty="0"/>
              <a:t>Optional, order doesn’t matter</a:t>
            </a:r>
            <a:endParaRPr lang="en-US" dirty="0"/>
          </a:p>
          <a:p>
            <a:pPr lvl="1">
              <a:defRPr sz="1800"/>
            </a:pPr>
            <a:endParaRPr lang="en-US" dirty="0">
              <a:highlight>
                <a:srgbClr val="FFFF0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92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CF29B-35E4-C020-945D-8136BDFE5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B19F-6460-6430-2167-7964E455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743509">
            <a:off x="444424" y="2451643"/>
            <a:ext cx="8229600" cy="1912091"/>
          </a:xfrm>
        </p:spPr>
        <p:txBody>
          <a:bodyPr>
            <a:normAutofit/>
          </a:bodyPr>
          <a:lstStyle/>
          <a:p>
            <a:r>
              <a:rPr lang="en-US" sz="8000" dirty="0"/>
              <a:t>D</a:t>
            </a:r>
            <a:r>
              <a:rPr lang="en-IN" sz="8000" dirty="0"/>
              <a:t>EMO</a:t>
            </a:r>
          </a:p>
        </p:txBody>
      </p:sp>
    </p:spTree>
    <p:extLst>
      <p:ext uri="{BB962C8B-B14F-4D97-AF65-F5344CB8AC3E}">
        <p14:creationId xmlns:p14="http://schemas.microsoft.com/office/powerpoint/2010/main" val="385505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Pydantic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Define request and response schemas</a:t>
            </a:r>
          </a:p>
          <a:p>
            <a:pPr>
              <a:defRPr sz="1800"/>
            </a:pPr>
            <a:r>
              <a:rPr dirty="0"/>
              <a:t>Automatic validation of incoming data</a:t>
            </a:r>
          </a:p>
          <a:p>
            <a:pPr>
              <a:defRPr sz="1800"/>
            </a:pPr>
            <a:r>
              <a:rPr dirty="0"/>
              <a:t>Helps maintain clean contracts between client &amp; server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24CF0-AD28-74FA-2ECF-1B242CEEE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172E-04ED-577E-016F-2D51B3F4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743509">
            <a:off x="444424" y="2451643"/>
            <a:ext cx="8229600" cy="1912091"/>
          </a:xfrm>
        </p:spPr>
        <p:txBody>
          <a:bodyPr>
            <a:normAutofit/>
          </a:bodyPr>
          <a:lstStyle/>
          <a:p>
            <a:r>
              <a:rPr lang="en-US" sz="8000" dirty="0"/>
              <a:t>D</a:t>
            </a:r>
            <a:r>
              <a:rPr lang="en-IN" sz="8000" dirty="0"/>
              <a:t>EMO</a:t>
            </a:r>
          </a:p>
        </p:txBody>
      </p:sp>
    </p:spTree>
    <p:extLst>
      <p:ext uri="{BB962C8B-B14F-4D97-AF65-F5344CB8AC3E}">
        <p14:creationId xmlns:p14="http://schemas.microsoft.com/office/powerpoint/2010/main" val="373830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Persistence beyond in-memory data</a:t>
            </a:r>
          </a:p>
          <a:p>
            <a:pPr>
              <a:defRPr sz="1800"/>
            </a:pPr>
            <a:r>
              <a:t>Support for larger applications</a:t>
            </a:r>
          </a:p>
          <a:p>
            <a:pPr>
              <a:defRPr sz="1800"/>
            </a:pPr>
            <a:r>
              <a:t>Data integrity and relationships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ORM vs Raw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ORM (Object Relational Mapper) maps Python classes to DB tables</a:t>
            </a:r>
          </a:p>
          <a:p>
            <a:pPr>
              <a:defRPr sz="1800"/>
            </a:pPr>
            <a:r>
              <a:rPr dirty="0" err="1"/>
              <a:t>SQLAlchemy</a:t>
            </a:r>
            <a:r>
              <a:rPr dirty="0"/>
              <a:t> is the most popular ORM in Python</a:t>
            </a:r>
          </a:p>
          <a:p>
            <a:pPr>
              <a:defRPr sz="1800"/>
            </a:pPr>
            <a:r>
              <a:rPr dirty="0"/>
              <a:t>Avoids manual SQL for most operations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AB3B0-4F16-F846-EF8F-39F7901D0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9488-EDB4-1157-C52B-65EA57E1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7801E-E6D7-FF53-401F-B6B6D93A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pPr>
              <a:defRPr sz="1800"/>
            </a:pPr>
            <a:r>
              <a:rPr lang="en-IN" dirty="0"/>
              <a:t>REST API Basics</a:t>
            </a:r>
          </a:p>
          <a:p>
            <a:pPr>
              <a:defRPr sz="1800"/>
            </a:pPr>
            <a:r>
              <a:rPr lang="en-IN" dirty="0"/>
              <a:t>Intro to </a:t>
            </a:r>
            <a:r>
              <a:rPr lang="en-IN" dirty="0" err="1"/>
              <a:t>FastAPI</a:t>
            </a:r>
            <a:endParaRPr lang="en-IN" dirty="0"/>
          </a:p>
          <a:p>
            <a:pPr>
              <a:defRPr sz="1800"/>
            </a:pPr>
            <a:r>
              <a:rPr lang="en-IN" dirty="0" err="1"/>
              <a:t>Pydantic</a:t>
            </a:r>
            <a:r>
              <a:rPr lang="en-IN" dirty="0"/>
              <a:t> Models</a:t>
            </a:r>
          </a:p>
          <a:p>
            <a:pPr>
              <a:defRPr sz="1800"/>
            </a:pPr>
            <a:r>
              <a:rPr lang="en-IN" dirty="0"/>
              <a:t>DB Connectivity: SQL Alchemy</a:t>
            </a:r>
          </a:p>
          <a:p>
            <a:pPr>
              <a:defRPr sz="1800"/>
            </a:pPr>
            <a:endParaRPr lang="en-IN" dirty="0"/>
          </a:p>
          <a:p>
            <a:pPr lvl="1">
              <a:defRPr sz="18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497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8D398-EDC5-6011-0D41-E2E53FB4C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83EB-65F2-1D3F-1BBD-422B9988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Model vs DB Table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A6C6F-440C-2586-361B-C14DD2307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446" y="4563974"/>
            <a:ext cx="4468760" cy="2019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C6F0-B090-3821-1C91-1D4AF98B6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914832"/>
            <a:ext cx="4785841" cy="217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01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53B67-48ED-0B17-45CC-BF3E2AC4F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54BC-75FB-EC06-2312-0A5D9ACE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SQLAlchemy with FastAPI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236FD-A3B2-5BB7-8F22-119EB1626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Define models as Python classes</a:t>
            </a:r>
          </a:p>
          <a:p>
            <a:pPr>
              <a:defRPr sz="1800"/>
            </a:pPr>
            <a:r>
              <a:rPr dirty="0"/>
              <a:t>Create tables with </a:t>
            </a:r>
            <a:r>
              <a:rPr dirty="0" err="1"/>
              <a:t>Base.metadata.create_all</a:t>
            </a:r>
            <a:r>
              <a:rPr dirty="0"/>
              <a:t>()</a:t>
            </a:r>
            <a:r>
              <a:rPr lang="en-US" dirty="0"/>
              <a:t> (using </a:t>
            </a:r>
            <a:r>
              <a:rPr lang="en-IN" dirty="0"/>
              <a:t>ORM Mapped classes)</a:t>
            </a:r>
            <a:endParaRPr dirty="0"/>
          </a:p>
          <a:p>
            <a:pPr>
              <a:defRPr sz="1800"/>
            </a:pPr>
            <a:r>
              <a:rPr dirty="0"/>
              <a:t>Use </a:t>
            </a:r>
            <a:r>
              <a:rPr dirty="0" err="1"/>
              <a:t>SessionLocal</a:t>
            </a:r>
            <a:r>
              <a:rPr dirty="0"/>
              <a:t> for DB operations</a:t>
            </a:r>
            <a:endParaRPr lang="en-IN" dirty="0"/>
          </a:p>
          <a:p>
            <a:pPr>
              <a:defRPr sz="1800"/>
            </a:pPr>
            <a:r>
              <a:rPr lang="en-IN" dirty="0"/>
              <a:t>Integrate with </a:t>
            </a:r>
            <a:r>
              <a:rPr lang="en-IN" dirty="0" err="1"/>
              <a:t>FastAPI</a:t>
            </a:r>
            <a:r>
              <a:rPr lang="en-IN" dirty="0"/>
              <a:t> dependencies (using Depends())</a:t>
            </a:r>
          </a:p>
        </p:txBody>
      </p:sp>
    </p:spTree>
    <p:extLst>
      <p:ext uri="{BB962C8B-B14F-4D97-AF65-F5344CB8AC3E}">
        <p14:creationId xmlns:p14="http://schemas.microsoft.com/office/powerpoint/2010/main" val="686739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B77C-3CC0-5118-5872-5AD42E32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743509">
            <a:off x="444424" y="2451643"/>
            <a:ext cx="8229600" cy="1912091"/>
          </a:xfrm>
        </p:spPr>
        <p:txBody>
          <a:bodyPr>
            <a:normAutofit/>
          </a:bodyPr>
          <a:lstStyle/>
          <a:p>
            <a:r>
              <a:rPr lang="en-US" sz="8000" dirty="0"/>
              <a:t>D</a:t>
            </a:r>
            <a:r>
              <a:rPr lang="en-IN" sz="8000" dirty="0"/>
              <a:t>EMO</a:t>
            </a:r>
          </a:p>
        </p:txBody>
      </p:sp>
    </p:spTree>
    <p:extLst>
      <p:ext uri="{BB962C8B-B14F-4D97-AF65-F5344CB8AC3E}">
        <p14:creationId xmlns:p14="http://schemas.microsoft.com/office/powerpoint/2010/main" val="168781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lang="en-US" dirty="0"/>
              <a:t>Organized code structure – code reusability, readability and maintainability</a:t>
            </a:r>
          </a:p>
          <a:p>
            <a:pPr>
              <a:defRPr sz="1800"/>
            </a:pPr>
            <a:r>
              <a:rPr lang="en-US" dirty="0"/>
              <a:t>Implementation of custom loggers – console and file logging</a:t>
            </a:r>
            <a:endParaRPr dirty="0"/>
          </a:p>
          <a:p>
            <a:pPr>
              <a:defRPr sz="1800"/>
            </a:pPr>
            <a:r>
              <a:rPr lang="en-US" dirty="0"/>
              <a:t>Exception handling – create custom exceptions wherever applicable</a:t>
            </a:r>
          </a:p>
          <a:p>
            <a:pPr>
              <a:defRPr sz="1800"/>
            </a:pPr>
            <a:r>
              <a:rPr lang="en-US" dirty="0"/>
              <a:t>Validation of request/response data – to ensure data consistency and help mitigate attacks (SQL injection)</a:t>
            </a:r>
          </a:p>
          <a:p>
            <a:pPr>
              <a:defRPr sz="1800"/>
            </a:pPr>
            <a:r>
              <a:rPr lang="en-US" dirty="0"/>
              <a:t>Write unit tests for APIs (</a:t>
            </a:r>
            <a:r>
              <a:rPr lang="en-US" dirty="0" err="1"/>
              <a:t>pytest</a:t>
            </a:r>
            <a:r>
              <a:rPr lang="en-US" dirty="0"/>
              <a:t> + </a:t>
            </a:r>
            <a:r>
              <a:rPr lang="en-US" dirty="0" err="1"/>
              <a:t>httpx</a:t>
            </a:r>
            <a:r>
              <a:rPr lang="en-US" dirty="0"/>
              <a:t>) – to validate endpoints</a:t>
            </a:r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3BFD7-E717-EE9E-2B94-ED6D88ED3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3E3B-994E-34A9-FC31-E751F577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Explore Next?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ED7E-8A82-4052-A834-28F1F139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lang="en-US" dirty="0"/>
              <a:t>Middleware (e.g., CORS Middleware)</a:t>
            </a:r>
            <a:endParaRPr dirty="0"/>
          </a:p>
          <a:p>
            <a:pPr>
              <a:defRPr sz="1800"/>
            </a:pPr>
            <a:r>
              <a:rPr lang="en-IN" dirty="0"/>
              <a:t>Authentication &amp; Authorization (OAuth2, JWT)</a:t>
            </a:r>
          </a:p>
          <a:p>
            <a:pPr>
              <a:defRPr sz="1800"/>
            </a:pPr>
            <a:r>
              <a:rPr lang="en-IN" dirty="0"/>
              <a:t>Dependency Injection in depth</a:t>
            </a:r>
          </a:p>
          <a:p>
            <a:pPr>
              <a:defRPr sz="1800"/>
            </a:pPr>
            <a:r>
              <a:rPr lang="en-US" dirty="0"/>
              <a:t>Cookies</a:t>
            </a:r>
          </a:p>
          <a:p>
            <a:pPr>
              <a:defRPr sz="1800"/>
            </a:pPr>
            <a:r>
              <a:rPr lang="en-US" dirty="0"/>
              <a:t>Response Headers</a:t>
            </a:r>
          </a:p>
          <a:p>
            <a:pPr>
              <a:defRPr sz="1800"/>
            </a:pPr>
            <a:r>
              <a:rPr lang="en-US" dirty="0"/>
              <a:t>Async programming</a:t>
            </a:r>
          </a:p>
          <a:p>
            <a:pPr>
              <a:defRPr sz="1800"/>
            </a:pPr>
            <a:r>
              <a:rPr lang="en-IN" dirty="0"/>
              <a:t>Deploying </a:t>
            </a:r>
            <a:r>
              <a:rPr lang="en-IN" dirty="0" err="1"/>
              <a:t>FastAPI</a:t>
            </a:r>
            <a:r>
              <a:rPr lang="en-IN" dirty="0"/>
              <a:t> (Docker, Cloud, </a:t>
            </a:r>
            <a:r>
              <a:rPr lang="en-IN" dirty="0" err="1"/>
              <a:t>Gunicorn</a:t>
            </a:r>
            <a:r>
              <a:rPr lang="en-IN" dirty="0"/>
              <a:t>/</a:t>
            </a:r>
            <a:r>
              <a:rPr lang="en-IN" dirty="0" err="1"/>
              <a:t>Uvicorn</a:t>
            </a:r>
            <a:r>
              <a:rPr lang="en-IN" dirty="0"/>
              <a:t> workers)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802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D38A-1D4E-44A2-E782-E1291C82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3EAA-F64F-D5FD-EE17-AB9B1CB1C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1800" dirty="0">
              <a:hlinkClick r:id="rId2"/>
            </a:endParaRPr>
          </a:p>
          <a:p>
            <a:r>
              <a:rPr lang="en-IN" sz="1800" dirty="0">
                <a:hlinkClick r:id="rId2"/>
              </a:rPr>
              <a:t>https://restfulapi.net/</a:t>
            </a:r>
          </a:p>
          <a:p>
            <a:r>
              <a:rPr lang="en-IN" sz="1800" dirty="0">
                <a:hlinkClick r:id="rId2"/>
              </a:rPr>
              <a:t>https://developer.mozilla.org/en-US/docs/Web/HTTP/Reference</a:t>
            </a:r>
          </a:p>
          <a:p>
            <a:r>
              <a:rPr lang="en-IN" sz="1800" dirty="0">
                <a:hlinkClick r:id="rId2"/>
              </a:rPr>
              <a:t>https://fastapi.tiangolo.com/</a:t>
            </a:r>
            <a:endParaRPr lang="en-IN" sz="1800" dirty="0"/>
          </a:p>
          <a:p>
            <a:r>
              <a:rPr lang="en-IN" sz="1800" dirty="0">
                <a:hlinkClick r:id="rId3"/>
              </a:rPr>
              <a:t>https://fastapi.tiangolo.com/tutorial/</a:t>
            </a:r>
            <a:endParaRPr lang="en-IN" sz="1800" dirty="0"/>
          </a:p>
          <a:p>
            <a:r>
              <a:rPr lang="en-IN" sz="1800" dirty="0">
                <a:hlinkClick r:id="rId4"/>
              </a:rPr>
              <a:t>https://docs.sqlalchemy.org/en/20/tutorial/</a:t>
            </a:r>
            <a:endParaRPr lang="en-IN" sz="1800" dirty="0"/>
          </a:p>
          <a:p>
            <a:r>
              <a:rPr lang="en-IN" sz="1800" dirty="0">
                <a:hlinkClick r:id="rId5"/>
              </a:rPr>
              <a:t>https://docs.pydantic.dev/latest/</a:t>
            </a:r>
            <a:endParaRPr lang="en-IN" sz="1800" dirty="0"/>
          </a:p>
          <a:p>
            <a:endParaRPr lang="en-IN" sz="18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712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4FA2D-215E-8A1F-2756-45EF8DA8F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5602-60A3-D63A-0323-D0211C90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743509">
            <a:off x="444424" y="2451643"/>
            <a:ext cx="8229600" cy="1912091"/>
          </a:xfrm>
        </p:spPr>
        <p:txBody>
          <a:bodyPr>
            <a:normAutofit/>
          </a:bodyPr>
          <a:lstStyle/>
          <a:p>
            <a:r>
              <a:rPr lang="en-US" sz="8000" dirty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70215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D9EE9-79FB-7278-4791-F07BCCB3A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E8D6-6C20-9139-3A47-C1788C01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Architecture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09161-EC87-FB64-5FD2-499E22EF6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>
              <a:defRPr sz="1800"/>
            </a:pPr>
            <a:endParaRPr lang="en-IN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476AE170-61A9-5EA6-4F02-0376C94D3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64" y="2751523"/>
            <a:ext cx="1011826" cy="1011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8D9003-9B5A-5AE4-417E-5F1154A4A491}"/>
              </a:ext>
            </a:extLst>
          </p:cNvPr>
          <p:cNvSpPr txBox="1"/>
          <p:nvPr/>
        </p:nvSpPr>
        <p:spPr>
          <a:xfrm>
            <a:off x="600664" y="3968597"/>
            <a:ext cx="1011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Client (UI)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1B68B3-603E-B020-2871-D34FDF8B0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819" y="2751523"/>
            <a:ext cx="1011826" cy="10118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56251E-3FED-793F-8D85-EA40BA6705D8}"/>
              </a:ext>
            </a:extLst>
          </p:cNvPr>
          <p:cNvSpPr txBox="1"/>
          <p:nvPr/>
        </p:nvSpPr>
        <p:spPr>
          <a:xfrm>
            <a:off x="4137819" y="3966449"/>
            <a:ext cx="1011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Server(API)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67744F-810D-C319-2FA3-8FCF37BF8CBA}"/>
              </a:ext>
            </a:extLst>
          </p:cNvPr>
          <p:cNvCxnSpPr>
            <a:cxnSpLocks/>
          </p:cNvCxnSpPr>
          <p:nvPr/>
        </p:nvCxnSpPr>
        <p:spPr>
          <a:xfrm>
            <a:off x="1789471" y="3073862"/>
            <a:ext cx="20156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B9CBA4-409B-6687-953F-9A0AB8182C62}"/>
              </a:ext>
            </a:extLst>
          </p:cNvPr>
          <p:cNvCxnSpPr>
            <a:cxnSpLocks/>
          </p:cNvCxnSpPr>
          <p:nvPr/>
        </p:nvCxnSpPr>
        <p:spPr>
          <a:xfrm flipH="1">
            <a:off x="1789471" y="3555643"/>
            <a:ext cx="20156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C8167EC-238E-F914-A792-73DC3FDA7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2751523"/>
            <a:ext cx="1011827" cy="101182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A94A44-99AB-BFEC-0517-93FB8A6BBF58}"/>
              </a:ext>
            </a:extLst>
          </p:cNvPr>
          <p:cNvCxnSpPr>
            <a:cxnSpLocks/>
          </p:cNvCxnSpPr>
          <p:nvPr/>
        </p:nvCxnSpPr>
        <p:spPr>
          <a:xfrm>
            <a:off x="5338916" y="3073862"/>
            <a:ext cx="20156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32D5A4-DDE9-5CF8-EF85-2B989EBC3CD5}"/>
              </a:ext>
            </a:extLst>
          </p:cNvPr>
          <p:cNvCxnSpPr>
            <a:cxnSpLocks/>
          </p:cNvCxnSpPr>
          <p:nvPr/>
        </p:nvCxnSpPr>
        <p:spPr>
          <a:xfrm flipH="1">
            <a:off x="5338916" y="3560556"/>
            <a:ext cx="20156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BB3346-15BD-2DB8-7CE0-522BCA6743E6}"/>
              </a:ext>
            </a:extLst>
          </p:cNvPr>
          <p:cNvSpPr txBox="1"/>
          <p:nvPr/>
        </p:nvSpPr>
        <p:spPr>
          <a:xfrm>
            <a:off x="7531510" y="3970489"/>
            <a:ext cx="10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DB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FA3E5C-2C61-A1CB-9961-39C20EE1EF53}"/>
              </a:ext>
            </a:extLst>
          </p:cNvPr>
          <p:cNvSpPr txBox="1"/>
          <p:nvPr/>
        </p:nvSpPr>
        <p:spPr>
          <a:xfrm>
            <a:off x="2228459" y="2427531"/>
            <a:ext cx="113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HTTP</a:t>
            </a:r>
          </a:p>
          <a:p>
            <a:pPr algn="ctr"/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Request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7098BE-98C9-DF64-1C16-EA58D870FDA0}"/>
              </a:ext>
            </a:extLst>
          </p:cNvPr>
          <p:cNvSpPr txBox="1"/>
          <p:nvPr/>
        </p:nvSpPr>
        <p:spPr>
          <a:xfrm>
            <a:off x="1801761" y="3597691"/>
            <a:ext cx="2015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JSON/XML/HTML Response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6EBCEB-7D86-E2FC-1846-3F14091EA9F3}"/>
              </a:ext>
            </a:extLst>
          </p:cNvPr>
          <p:cNvSpPr txBox="1"/>
          <p:nvPr/>
        </p:nvSpPr>
        <p:spPr>
          <a:xfrm>
            <a:off x="5777904" y="2417698"/>
            <a:ext cx="113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DB Query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7B60F0-6A74-2CEE-CE09-65C9EAF46136}"/>
              </a:ext>
            </a:extLst>
          </p:cNvPr>
          <p:cNvSpPr txBox="1"/>
          <p:nvPr/>
        </p:nvSpPr>
        <p:spPr>
          <a:xfrm>
            <a:off x="5773885" y="3585139"/>
            <a:ext cx="113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Data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66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100F1-D1A2-69ED-3349-D18FCAA80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E58D-6199-997F-BBB6-721A9160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886FE-3F92-4795-D27B-9AE6EDD1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pPr>
              <a:defRPr sz="1800"/>
            </a:pPr>
            <a:r>
              <a:rPr lang="en-IN" dirty="0"/>
              <a:t>API – </a:t>
            </a:r>
            <a:r>
              <a:rPr lang="en-IN" b="1" dirty="0"/>
              <a:t>A</a:t>
            </a:r>
            <a:r>
              <a:rPr lang="en-IN" dirty="0"/>
              <a:t>pplication </a:t>
            </a:r>
            <a:r>
              <a:rPr lang="en-IN" b="1" dirty="0"/>
              <a:t>P</a:t>
            </a:r>
            <a:r>
              <a:rPr lang="en-IN" dirty="0"/>
              <a:t>rogrammable </a:t>
            </a:r>
            <a:r>
              <a:rPr lang="en-IN" b="1" dirty="0"/>
              <a:t>I</a:t>
            </a:r>
            <a:r>
              <a:rPr lang="en-IN" dirty="0"/>
              <a:t>nterface</a:t>
            </a:r>
          </a:p>
          <a:p>
            <a:pPr lvl="1">
              <a:defRPr sz="1800"/>
            </a:pPr>
            <a:r>
              <a:rPr lang="en-IN" dirty="0"/>
              <a:t>Enables two software components to communicate with each other using a set of definitions and protocols (contract)</a:t>
            </a:r>
            <a:br>
              <a:rPr lang="en-IN" dirty="0"/>
            </a:br>
            <a:endParaRPr lang="en-IN" dirty="0"/>
          </a:p>
          <a:p>
            <a:pPr>
              <a:defRPr sz="1800"/>
            </a:pPr>
            <a:r>
              <a:rPr lang="en-IN" dirty="0"/>
              <a:t>REST – </a:t>
            </a:r>
            <a:r>
              <a:rPr lang="en-IN" b="1" dirty="0" err="1"/>
              <a:t>RE</a:t>
            </a:r>
            <a:r>
              <a:rPr lang="en-IN" dirty="0" err="1"/>
              <a:t>presentational</a:t>
            </a:r>
            <a:r>
              <a:rPr lang="en-IN" dirty="0"/>
              <a:t> </a:t>
            </a:r>
            <a:r>
              <a:rPr lang="en-IN" b="1" dirty="0"/>
              <a:t>S</a:t>
            </a:r>
            <a:r>
              <a:rPr lang="en-IN" dirty="0"/>
              <a:t>tate </a:t>
            </a:r>
            <a:r>
              <a:rPr lang="en-IN" b="1" dirty="0"/>
              <a:t>T</a:t>
            </a:r>
            <a:r>
              <a:rPr lang="en-IN" dirty="0"/>
              <a:t>ransfer</a:t>
            </a:r>
          </a:p>
          <a:p>
            <a:pPr lvl="1">
              <a:defRPr sz="1800"/>
            </a:pPr>
            <a:r>
              <a:rPr lang="en-US" dirty="0"/>
              <a:t>Software architectural style, or a set of design constraints, for creating web services</a:t>
            </a:r>
          </a:p>
          <a:p>
            <a:pPr lvl="1">
              <a:defRPr sz="1800"/>
            </a:pPr>
            <a:r>
              <a:rPr lang="en-US" dirty="0"/>
              <a:t>Principles:</a:t>
            </a:r>
            <a:endParaRPr lang="en-IN" dirty="0"/>
          </a:p>
          <a:p>
            <a:pPr lvl="2">
              <a:defRPr sz="1800"/>
            </a:pPr>
            <a:r>
              <a:rPr lang="en-IN" dirty="0"/>
              <a:t>Client server communication – Separation of concerns</a:t>
            </a:r>
          </a:p>
          <a:p>
            <a:pPr lvl="2">
              <a:defRPr sz="1800"/>
            </a:pPr>
            <a:r>
              <a:rPr lang="en-IN" dirty="0"/>
              <a:t>Uniform Interface – URL, HTTP verbs, status codes</a:t>
            </a:r>
          </a:p>
          <a:p>
            <a:pPr lvl="2">
              <a:defRPr sz="1800"/>
            </a:pPr>
            <a:r>
              <a:rPr lang="en-IN" dirty="0"/>
              <a:t>Stateless – Each request should contain all details required for an operation. No session state stored.</a:t>
            </a:r>
          </a:p>
          <a:p>
            <a:pPr lvl="1">
              <a:defRPr sz="1800"/>
            </a:pPr>
            <a:endParaRPr lang="en-IN" dirty="0"/>
          </a:p>
          <a:p>
            <a:pPr lvl="1">
              <a:defRPr sz="18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49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Methods/Verbs</a:t>
            </a:r>
            <a:endParaRPr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BB87EE-9827-7E90-30EE-8D24F1EAA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664" y="2735493"/>
            <a:ext cx="1011826" cy="10118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1C26E-E712-8693-8BBC-EF8D1E638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510" y="2735493"/>
            <a:ext cx="1011826" cy="10118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484E46-61C3-5D6E-5177-E36E8A830ACB}"/>
              </a:ext>
            </a:extLst>
          </p:cNvPr>
          <p:cNvSpPr txBox="1"/>
          <p:nvPr/>
        </p:nvSpPr>
        <p:spPr>
          <a:xfrm>
            <a:off x="600664" y="3952567"/>
            <a:ext cx="10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UI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424CD-D3B9-1031-A75E-733BFCB13AA0}"/>
              </a:ext>
            </a:extLst>
          </p:cNvPr>
          <p:cNvSpPr txBox="1"/>
          <p:nvPr/>
        </p:nvSpPr>
        <p:spPr>
          <a:xfrm>
            <a:off x="7531510" y="3950419"/>
            <a:ext cx="10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API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E5F45B-71AA-F84A-3215-0AB68768A417}"/>
              </a:ext>
            </a:extLst>
          </p:cNvPr>
          <p:cNvCxnSpPr>
            <a:cxnSpLocks/>
          </p:cNvCxnSpPr>
          <p:nvPr/>
        </p:nvCxnSpPr>
        <p:spPr>
          <a:xfrm>
            <a:off x="1691150" y="3136490"/>
            <a:ext cx="1002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3226EC-62FC-65E9-470F-D49A225A295C}"/>
              </a:ext>
            </a:extLst>
          </p:cNvPr>
          <p:cNvSpPr txBox="1"/>
          <p:nvPr/>
        </p:nvSpPr>
        <p:spPr>
          <a:xfrm>
            <a:off x="2912806" y="2657269"/>
            <a:ext cx="2986550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sz="1800"/>
            </a:pPr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GET    /products</a:t>
            </a:r>
          </a:p>
          <a:p>
            <a:pPr>
              <a:defRPr sz="1800"/>
            </a:pPr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GET    /products/{id}</a:t>
            </a:r>
          </a:p>
          <a:p>
            <a:pPr>
              <a:defRPr sz="1800"/>
            </a:pPr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POST   /products</a:t>
            </a:r>
          </a:p>
          <a:p>
            <a:pPr>
              <a:defRPr sz="1800"/>
            </a:pPr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PUT    /products/{id}</a:t>
            </a:r>
          </a:p>
          <a:p>
            <a:pPr>
              <a:defRPr sz="1800"/>
            </a:pPr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DELETE /products/{id}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2948EC-CDEF-BC5E-CE40-ADEAAF629988}"/>
              </a:ext>
            </a:extLst>
          </p:cNvPr>
          <p:cNvCxnSpPr>
            <a:cxnSpLocks/>
          </p:cNvCxnSpPr>
          <p:nvPr/>
        </p:nvCxnSpPr>
        <p:spPr>
          <a:xfrm>
            <a:off x="6189408" y="3136490"/>
            <a:ext cx="1002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5298F-980E-17E7-8CA7-7FA2CE699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7E63-9762-05EC-989C-DBF41476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Methods/Verbs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3338C-BC4B-94D6-56E8-C1FDE152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GET: fetch data</a:t>
            </a:r>
          </a:p>
          <a:p>
            <a:pPr>
              <a:defRPr sz="1800"/>
            </a:pPr>
            <a:r>
              <a:rPr dirty="0"/>
              <a:t>POST: create data</a:t>
            </a:r>
          </a:p>
          <a:p>
            <a:pPr>
              <a:defRPr sz="1800"/>
            </a:pPr>
            <a:r>
              <a:rPr dirty="0"/>
              <a:t>PUT</a:t>
            </a:r>
            <a:r>
              <a:rPr lang="en-US" dirty="0"/>
              <a:t>: update data (complete replacement)</a:t>
            </a:r>
          </a:p>
          <a:p>
            <a:pPr>
              <a:defRPr sz="1800"/>
            </a:pPr>
            <a:r>
              <a:rPr dirty="0"/>
              <a:t>PATCH: update data</a:t>
            </a:r>
            <a:r>
              <a:rPr lang="en-US" dirty="0"/>
              <a:t> (field level updates)</a:t>
            </a:r>
            <a:endParaRPr dirty="0"/>
          </a:p>
          <a:p>
            <a:pPr>
              <a:defRPr sz="1800"/>
            </a:pPr>
            <a:r>
              <a:rPr dirty="0"/>
              <a:t>DELETE: remove data</a:t>
            </a:r>
          </a:p>
        </p:txBody>
      </p:sp>
    </p:spTree>
    <p:extLst>
      <p:ext uri="{BB962C8B-B14F-4D97-AF65-F5344CB8AC3E}">
        <p14:creationId xmlns:p14="http://schemas.microsoft.com/office/powerpoint/2010/main" val="97924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7FFD0-0B32-6363-082B-00997B3C3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E58A-306A-1454-D247-AED35B36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Status Codes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54600B-1827-7379-82F8-1DE2E9030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8312" b="8924"/>
          <a:stretch>
            <a:fillRect/>
          </a:stretch>
        </p:blipFill>
        <p:spPr>
          <a:xfrm>
            <a:off x="1254763" y="1907458"/>
            <a:ext cx="2445141" cy="38549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D5A001-F296-2D51-EF59-E285C7BAF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611" y="2330245"/>
            <a:ext cx="4395020" cy="21975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235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A2C3A-864F-E288-4FA3-FCC9E1E74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A490-C634-D1B9-FB6D-27CB3F3D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Status Codes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8C71-2C70-84F1-E687-585020CA5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lang="en-US" dirty="0"/>
              <a:t>Few commonly used codes:</a:t>
            </a:r>
            <a:br>
              <a:rPr lang="en-US" dirty="0"/>
            </a:br>
            <a:endParaRPr lang="en-US" dirty="0"/>
          </a:p>
          <a:p>
            <a:pPr lvl="1">
              <a:defRPr sz="1800"/>
            </a:pPr>
            <a:r>
              <a:rPr lang="en-US" dirty="0"/>
              <a:t>Successful responses</a:t>
            </a:r>
          </a:p>
          <a:p>
            <a:pPr lvl="2">
              <a:defRPr sz="1800"/>
            </a:pPr>
            <a:r>
              <a:rPr lang="en-US" dirty="0"/>
              <a:t>200</a:t>
            </a:r>
            <a:r>
              <a:rPr dirty="0"/>
              <a:t>:</a:t>
            </a:r>
            <a:r>
              <a:rPr lang="en-US" dirty="0"/>
              <a:t> OK</a:t>
            </a:r>
          </a:p>
          <a:p>
            <a:pPr lvl="2">
              <a:defRPr sz="1800"/>
            </a:pPr>
            <a:r>
              <a:rPr lang="en-IN" dirty="0"/>
              <a:t>201: CREATED</a:t>
            </a:r>
            <a:br>
              <a:rPr lang="en-IN" dirty="0"/>
            </a:br>
            <a:endParaRPr lang="en-IN" dirty="0"/>
          </a:p>
          <a:p>
            <a:pPr lvl="1">
              <a:defRPr sz="1800"/>
            </a:pPr>
            <a:r>
              <a:rPr lang="en-IN" dirty="0"/>
              <a:t>Client error responses</a:t>
            </a:r>
            <a:endParaRPr dirty="0"/>
          </a:p>
          <a:p>
            <a:pPr lvl="2">
              <a:defRPr sz="1800"/>
            </a:pPr>
            <a:r>
              <a:rPr lang="en-US" dirty="0"/>
              <a:t>400</a:t>
            </a:r>
            <a:r>
              <a:rPr dirty="0"/>
              <a:t>:</a:t>
            </a:r>
            <a:r>
              <a:rPr lang="en-US" dirty="0"/>
              <a:t> BAD REQUEST</a:t>
            </a:r>
            <a:endParaRPr dirty="0"/>
          </a:p>
          <a:p>
            <a:pPr lvl="2">
              <a:defRPr sz="1800"/>
            </a:pPr>
            <a:r>
              <a:rPr lang="en-US" dirty="0"/>
              <a:t>401</a:t>
            </a:r>
            <a:r>
              <a:rPr dirty="0"/>
              <a:t>:</a:t>
            </a:r>
            <a:r>
              <a:rPr lang="en-US" dirty="0"/>
              <a:t> UNAUTHORIZED (Unauthenticated)</a:t>
            </a:r>
          </a:p>
          <a:p>
            <a:pPr lvl="2">
              <a:defRPr sz="1800"/>
            </a:pPr>
            <a:r>
              <a:rPr lang="en-IN" dirty="0"/>
              <a:t>403: FORBIDDEN (Unauthorized)</a:t>
            </a:r>
          </a:p>
          <a:p>
            <a:pPr lvl="2">
              <a:defRPr sz="1800"/>
            </a:pPr>
            <a:r>
              <a:rPr lang="en-IN" dirty="0"/>
              <a:t>404: NOT FOUND</a:t>
            </a:r>
            <a:br>
              <a:rPr lang="en-IN" dirty="0"/>
            </a:br>
            <a:endParaRPr lang="en-IN" dirty="0"/>
          </a:p>
          <a:p>
            <a:pPr lvl="1">
              <a:defRPr sz="1800"/>
            </a:pPr>
            <a:r>
              <a:rPr lang="en-IN" dirty="0"/>
              <a:t>Server error responses</a:t>
            </a:r>
            <a:endParaRPr dirty="0"/>
          </a:p>
          <a:p>
            <a:pPr lvl="2">
              <a:defRPr sz="1800"/>
            </a:pPr>
            <a:r>
              <a:rPr lang="en-US" dirty="0"/>
              <a:t>500</a:t>
            </a:r>
            <a:r>
              <a:rPr dirty="0"/>
              <a:t>:</a:t>
            </a:r>
            <a:r>
              <a:rPr lang="en-US" dirty="0"/>
              <a:t> INTERNAL SERVER ERROR</a:t>
            </a:r>
          </a:p>
          <a:p>
            <a:pPr lvl="2">
              <a:defRPr sz="18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78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D687D-5D5C-6E16-F217-6530BDF0F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E946-700D-0664-4729-69410874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Status Codes</a:t>
            </a:r>
            <a:endParaRPr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07500E-8840-18E3-C438-79C922210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664" y="2735493"/>
            <a:ext cx="1011826" cy="10118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4F2B55-9099-D4C4-C05A-744C8B357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510" y="2735493"/>
            <a:ext cx="1011826" cy="10118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756FBE-C7DF-A1C3-3259-15F84117F6C5}"/>
              </a:ext>
            </a:extLst>
          </p:cNvPr>
          <p:cNvSpPr txBox="1"/>
          <p:nvPr/>
        </p:nvSpPr>
        <p:spPr>
          <a:xfrm>
            <a:off x="600664" y="3952567"/>
            <a:ext cx="10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UI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2AA6E-37B6-811A-508E-4D49C5C1ADAF}"/>
              </a:ext>
            </a:extLst>
          </p:cNvPr>
          <p:cNvSpPr txBox="1"/>
          <p:nvPr/>
        </p:nvSpPr>
        <p:spPr>
          <a:xfrm>
            <a:off x="7531510" y="3950419"/>
            <a:ext cx="10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API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03BE2E-612E-6415-F6EC-60A934852C06}"/>
              </a:ext>
            </a:extLst>
          </p:cNvPr>
          <p:cNvSpPr txBox="1"/>
          <p:nvPr/>
        </p:nvSpPr>
        <p:spPr>
          <a:xfrm>
            <a:off x="3161067" y="2669661"/>
            <a:ext cx="2840909" cy="14003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sz="1800"/>
            </a:pPr>
            <a:r>
              <a:rPr lang="en-US" sz="17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200: OK</a:t>
            </a:r>
          </a:p>
          <a:p>
            <a:pPr>
              <a:defRPr sz="1800"/>
            </a:pPr>
            <a:r>
              <a:rPr lang="en-US" sz="17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403: FORBIDDEN</a:t>
            </a:r>
          </a:p>
          <a:p>
            <a:pPr>
              <a:defRPr sz="1800"/>
            </a:pPr>
            <a:r>
              <a:rPr lang="en-US" sz="17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404: NOT FOUND</a:t>
            </a:r>
          </a:p>
          <a:p>
            <a:pPr>
              <a:defRPr sz="1800"/>
            </a:pPr>
            <a:r>
              <a:rPr lang="en-US" sz="17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500: INTERNAL SERVER ERROR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ED2BDB-3C64-A756-0CF5-D3D89F4EA59F}"/>
              </a:ext>
            </a:extLst>
          </p:cNvPr>
          <p:cNvCxnSpPr>
            <a:cxnSpLocks/>
          </p:cNvCxnSpPr>
          <p:nvPr/>
        </p:nvCxnSpPr>
        <p:spPr>
          <a:xfrm flipH="1">
            <a:off x="6145163" y="3156155"/>
            <a:ext cx="12781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A2D78A-022E-5387-AC6E-CC35AB9F0F70}"/>
              </a:ext>
            </a:extLst>
          </p:cNvPr>
          <p:cNvCxnSpPr/>
          <p:nvPr/>
        </p:nvCxnSpPr>
        <p:spPr>
          <a:xfrm flipH="1">
            <a:off x="1916676" y="3206993"/>
            <a:ext cx="10772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62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F11E16A-CD6F-4F04-9200-630BA9D160BD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752</Words>
  <Application>Microsoft Office PowerPoint</Application>
  <PresentationFormat>On-screen Show (4:3)</PresentationFormat>
  <Paragraphs>150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Cascadia Code</vt:lpstr>
      <vt:lpstr>Cascadia Code SemiBold</vt:lpstr>
      <vt:lpstr>Office Theme</vt:lpstr>
      <vt:lpstr>FastAPI Workshop: Building APIs with Database Connectivity</vt:lpstr>
      <vt:lpstr>Agenda</vt:lpstr>
      <vt:lpstr>Client-Server Architecture</vt:lpstr>
      <vt:lpstr>REST API</vt:lpstr>
      <vt:lpstr>HTTP Methods/Verbs</vt:lpstr>
      <vt:lpstr>HTTP Methods/Verbs</vt:lpstr>
      <vt:lpstr>Response Status Codes</vt:lpstr>
      <vt:lpstr>Response Status Codes</vt:lpstr>
      <vt:lpstr>Response Status Codes</vt:lpstr>
      <vt:lpstr>What is FastAPI?</vt:lpstr>
      <vt:lpstr>Why FastAPI?</vt:lpstr>
      <vt:lpstr>FastAPI vs Flask/Django</vt:lpstr>
      <vt:lpstr>FastAPI Basics</vt:lpstr>
      <vt:lpstr>Parameter Types</vt:lpstr>
      <vt:lpstr>DEMO</vt:lpstr>
      <vt:lpstr>Using Pydantic Models</vt:lpstr>
      <vt:lpstr>DEMO</vt:lpstr>
      <vt:lpstr>Why Database?</vt:lpstr>
      <vt:lpstr>ORM vs Raw SQL</vt:lpstr>
      <vt:lpstr>Python Model vs DB Table</vt:lpstr>
      <vt:lpstr>SQLAlchemy with FastAPI</vt:lpstr>
      <vt:lpstr>DEMO</vt:lpstr>
      <vt:lpstr>Best Practices</vt:lpstr>
      <vt:lpstr>What to Explore Next?</vt:lpstr>
      <vt:lpstr>References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Aditya Parthasarathy</cp:lastModifiedBy>
  <cp:revision>12</cp:revision>
  <dcterms:created xsi:type="dcterms:W3CDTF">2013-01-27T09:14:16Z</dcterms:created>
  <dcterms:modified xsi:type="dcterms:W3CDTF">2025-10-04T06:50:13Z</dcterms:modified>
  <cp:category/>
</cp:coreProperties>
</file>