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64" r:id="rId3"/>
    <p:sldId id="265" r:id="rId5"/>
    <p:sldId id="281" r:id="rId6"/>
    <p:sldId id="257" r:id="rId7"/>
    <p:sldId id="270" r:id="rId8"/>
    <p:sldId id="285" r:id="rId9"/>
    <p:sldId id="266" r:id="rId10"/>
    <p:sldId id="259" r:id="rId11"/>
    <p:sldId id="296" r:id="rId12"/>
    <p:sldId id="297" r:id="rId13"/>
    <p:sldId id="298" r:id="rId14"/>
    <p:sldId id="299" r:id="rId15"/>
    <p:sldId id="300" r:id="rId16"/>
    <p:sldId id="301" r:id="rId17"/>
    <p:sldId id="286" r:id="rId18"/>
    <p:sldId id="287" r:id="rId19"/>
    <p:sldId id="262" r:id="rId20"/>
    <p:sldId id="283" r:id="rId21"/>
    <p:sldId id="282" r:id="rId22"/>
    <p:sldId id="271" r:id="rId23"/>
    <p:sldId id="284" r:id="rId24"/>
  </p:sldIdLst>
  <p:sldSz cx="9144000" cy="6858000" type="screen4x3"/>
  <p:notesSz cx="6934200" cy="9220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9999"/>
    <a:srgbClr val="FF3300"/>
    <a:srgbClr val="FF6633"/>
    <a:srgbClr val="F8F8F8"/>
    <a:srgbClr val="FFFF99"/>
    <a:srgbClr val="B1A9CF"/>
    <a:srgbClr val="988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44" y="102"/>
      </p:cViewPr>
      <p:guideLst>
        <p:guide orient="horz" pos="2121"/>
        <p:guide pos="2880"/>
      </p:guideLst>
    </p:cSldViewPr>
  </p:slideViewPr>
  <p:notesTextViewPr>
    <p:cViewPr>
      <p:scale>
        <a:sx n="100" d="100"/>
        <a:sy n="100" d="100"/>
      </p:scale>
      <p:origin x="0" y="0"/>
    </p:cViewPr>
  </p:notesTextViewPr>
  <p:notesViewPr>
    <p:cSldViewPr>
      <p:cViewPr varScale="1">
        <p:scale>
          <a:sx n="48" d="100"/>
          <a:sy n="48" d="100"/>
        </p:scale>
        <p:origin x="-1950" y="-90"/>
      </p:cViewPr>
      <p:guideLst>
        <p:guide orient="horz" pos="2852"/>
        <p:guide pos="218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0" compatLnSpc="1"/>
          <a:lstStyle>
            <a:lvl1pPr defTabSz="922020" eaLnBrk="1" hangingPunct="1">
              <a:defRPr kumimoji="1" sz="1200"/>
            </a:lvl1pPr>
          </a:lstStyle>
          <a:p>
            <a:endParaRPr lang="en-US" altLang="en-US"/>
          </a:p>
        </p:txBody>
      </p:sp>
      <p:sp>
        <p:nvSpPr>
          <p:cNvPr id="39939" name="Rectangle 3"/>
          <p:cNvSpPr>
            <a:spLocks noGrp="1" noChangeArrowheads="1"/>
          </p:cNvSpPr>
          <p:nvPr>
            <p:ph type="dt" sz="quarter"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0" compatLnSpc="1"/>
          <a:lstStyle>
            <a:lvl1pPr algn="r" defTabSz="922020" eaLnBrk="1" hangingPunct="1">
              <a:defRPr kumimoji="1" sz="1200"/>
            </a:lvl1pPr>
          </a:lstStyle>
          <a:p>
            <a:endParaRPr lang="en-US" altLang="en-US"/>
          </a:p>
        </p:txBody>
      </p:sp>
      <p:sp>
        <p:nvSpPr>
          <p:cNvPr id="39940" name="Rectangle 4"/>
          <p:cNvSpPr>
            <a:spLocks noGrp="1" noChangeArrowheads="1"/>
          </p:cNvSpPr>
          <p:nvPr>
            <p:ph type="ftr" sz="quarter" idx="2"/>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0" compatLnSpc="1"/>
          <a:lstStyle>
            <a:lvl1pPr defTabSz="922020" eaLnBrk="1" hangingPunct="1">
              <a:defRPr kumimoji="1" sz="1200"/>
            </a:lvl1pPr>
          </a:lstStyle>
          <a:p>
            <a:endParaRPr lang="en-US" altLang="en-US"/>
          </a:p>
        </p:txBody>
      </p:sp>
      <p:sp>
        <p:nvSpPr>
          <p:cNvPr id="39941" name="Rectangle 5"/>
          <p:cNvSpPr>
            <a:spLocks noGrp="1" noChangeArrowheads="1"/>
          </p:cNvSpPr>
          <p:nvPr>
            <p:ph type="sldNum" sz="quarter" idx="3"/>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0" compatLnSpc="1"/>
          <a:lstStyle>
            <a:lvl1pPr algn="r" defTabSz="922020" eaLnBrk="1" hangingPunct="1">
              <a:defRPr kumimoji="1" sz="1200">
                <a:latin typeface="Arial Black" panose="020B0A04020102020204" pitchFamily="34" charset="0"/>
              </a:defRPr>
            </a:lvl1pPr>
          </a:lstStyle>
          <a:p>
            <a:fld id="{D9BEC05E-BFAF-4310-AC41-ADBFA8DC75B7}"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ctr" anchorCtr="0" compatLnSpc="1"/>
          <a:lstStyle>
            <a:lvl1pPr defTabSz="922020">
              <a:defRPr sz="1200"/>
            </a:lvl1pPr>
          </a:lstStyle>
          <a:p>
            <a:endParaRPr lang="en-US" altLang="en-US"/>
          </a:p>
        </p:txBody>
      </p:sp>
      <p:sp>
        <p:nvSpPr>
          <p:cNvPr id="1027" name="Rectangle 3"/>
          <p:cNvSpPr>
            <a:spLocks noGrp="1" noChangeArrowheads="1"/>
          </p:cNvSpPr>
          <p:nvPr>
            <p:ph type="dt" idx="1"/>
          </p:nvPr>
        </p:nvSpPr>
        <p:spPr bwMode="auto">
          <a:xfrm>
            <a:off x="3929063" y="0"/>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ctr" anchorCtr="0" compatLnSpc="1"/>
          <a:lstStyle>
            <a:lvl1pPr algn="r" defTabSz="922020">
              <a:defRPr sz="1200"/>
            </a:lvl1pPr>
          </a:lstStyle>
          <a:p>
            <a:endParaRPr lang="en-US" altLang="en-US"/>
          </a:p>
        </p:txBody>
      </p:sp>
      <p:sp>
        <p:nvSpPr>
          <p:cNvPr id="1028"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9" name="Rectangle 5"/>
          <p:cNvSpPr>
            <a:spLocks noGrp="1" noChangeArrowheads="1"/>
          </p:cNvSpPr>
          <p:nvPr>
            <p:ph type="body" sz="quarter" idx="3"/>
          </p:nvPr>
        </p:nvSpPr>
        <p:spPr bwMode="auto">
          <a:xfrm>
            <a:off x="923925" y="4379913"/>
            <a:ext cx="508635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30" name="Rectangle 6"/>
          <p:cNvSpPr>
            <a:spLocks noGrp="1" noChangeArrowheads="1"/>
          </p:cNvSpPr>
          <p:nvPr>
            <p:ph type="ftr" sz="quarter" idx="4"/>
          </p:nvPr>
        </p:nvSpPr>
        <p:spPr bwMode="auto">
          <a:xfrm>
            <a:off x="0" y="8759825"/>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0" compatLnSpc="1"/>
          <a:lstStyle>
            <a:lvl1pPr defTabSz="922020">
              <a:defRPr sz="1200"/>
            </a:lvl1pPr>
          </a:lstStyle>
          <a:p>
            <a:endParaRPr lang="en-US" altLang="en-US"/>
          </a:p>
        </p:txBody>
      </p:sp>
      <p:sp>
        <p:nvSpPr>
          <p:cNvPr id="1031" name="Rectangle 7"/>
          <p:cNvSpPr>
            <a:spLocks noGrp="1" noChangeArrowheads="1"/>
          </p:cNvSpPr>
          <p:nvPr>
            <p:ph type="sldNum" sz="quarter" idx="5"/>
          </p:nvPr>
        </p:nvSpPr>
        <p:spPr bwMode="auto">
          <a:xfrm>
            <a:off x="3929063" y="8759825"/>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b" anchorCtr="0" compatLnSpc="1"/>
          <a:lstStyle>
            <a:lvl1pPr algn="r" defTabSz="922020">
              <a:defRPr sz="1200">
                <a:latin typeface="Arial Black" panose="020B0A04020102020204" pitchFamily="34" charset="0"/>
              </a:defRPr>
            </a:lvl1pPr>
          </a:lstStyle>
          <a:p>
            <a:fld id="{32D83F28-F387-4D2E-B1FE-6B124E408331}"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32EB1C4-FCAF-4F8E-A66A-81F1702FD6C2}" type="slidenum">
              <a:rPr lang="en-US" altLang="en-US"/>
            </a:fld>
            <a:endParaRPr lang="en-US" altLang="en-US"/>
          </a:p>
        </p:txBody>
      </p:sp>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1" noChangeArrowheads="1"/>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1" noChangeArrowheads="1"/>
          </p:cNvSpPr>
          <p:nvPr>
            <p:ph type="ftr" sz="quarter" idx="3"/>
          </p:nvPr>
        </p:nvSpPr>
        <p:spPr/>
        <p:txBody>
          <a:bodyPr/>
          <a:lstStyle>
            <a:lvl1pPr>
              <a:defRPr/>
            </a:lvl1pPr>
          </a:lstStyle>
          <a:p>
            <a:endParaRPr lang="en-US" altLang="en-US"/>
          </a:p>
        </p:txBody>
      </p:sp>
      <p:sp>
        <p:nvSpPr>
          <p:cNvPr id="90130" name="Rectangle 18"/>
          <p:cNvSpPr>
            <a:spLocks noGrp="1" noChangeArrowheads="1"/>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1" noChangeArrowheads="1"/>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1" noChangeArrowheads="1"/>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1"/>
          </p:cNvSpPr>
          <p:nvPr>
            <p:ph type="clipArt" sz="half" idx="2" hasCustomPrompt="1"/>
          </p:nvPr>
        </p:nvSpPr>
        <p:spPr>
          <a:xfrm>
            <a:off x="4648200" y="1981200"/>
            <a:ext cx="4038600" cy="3886200"/>
          </a:xfrm>
        </p:spPr>
        <p:txBody>
          <a:bodyPr/>
          <a:lstStyle/>
          <a:p>
            <a:r>
              <a:rPr lang="en-US"/>
              <a:t>Click icon to add online image</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1"/>
          </p:cNvSpPr>
          <p:nvPr>
            <p:ph type="clipArt" sz="half" idx="1" hasCustomPrompt="1"/>
          </p:nvPr>
        </p:nvSpPr>
        <p:spPr>
          <a:xfrm>
            <a:off x="457200" y="1981200"/>
            <a:ext cx="4038600" cy="3886200"/>
          </a:xfrm>
        </p:spPr>
        <p:txBody>
          <a:bodyPr/>
          <a:lstStyle/>
          <a:p>
            <a:r>
              <a:rPr lang="en-US"/>
              <a:t>Click icon to add online image</a:t>
            </a:r>
            <a:endParaRPr lang="en-US"/>
          </a:p>
        </p:txBody>
      </p:sp>
      <p:sp>
        <p:nvSpPr>
          <p:cNvPr id="4" name="Text Placeholder 3"/>
          <p:cNvSpPr>
            <a:spLocks noGrp="1"/>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1"/>
          </p:cNvPicPr>
          <p:nvPr userDrawn="1"/>
        </p:nvPicPr>
        <p:blipFill>
          <a:blip r:embed="rId2"/>
          <a:stretch>
            <a:fillRect/>
          </a:stretch>
        </p:blipFill>
        <p:spPr>
          <a:xfrm>
            <a:off x="-19235" y="280386"/>
            <a:ext cx="2457450" cy="4914900"/>
          </a:xfrm>
          <a:prstGeom prst="rect">
            <a:avLst/>
          </a:prstGeom>
        </p:spPr>
      </p:pic>
      <p:sp>
        <p:nvSpPr>
          <p:cNvPr id="2" name="Title 1"/>
          <p:cNvSpPr>
            <a:spLocks noGrp="1"/>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1"/>
          </p:cNvPicPr>
          <p:nvPr userDrawn="1"/>
        </p:nvPicPr>
        <p:blipFill>
          <a:blip r:embed="rId2"/>
          <a:stretch>
            <a:fillRect/>
          </a:stretch>
        </p:blipFill>
        <p:spPr>
          <a:xfrm>
            <a:off x="-19235" y="280386"/>
            <a:ext cx="2457450" cy="4914900"/>
          </a:xfrm>
          <a:prstGeom prst="rect">
            <a:avLst/>
          </a:prstGeom>
        </p:spPr>
      </p:pic>
      <p:sp>
        <p:nvSpPr>
          <p:cNvPr id="8" name="Teardrop 7"/>
          <p:cNvSpPr/>
          <p:nvPr userDrawn="1"/>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1"/>
          </p:cNvSpPr>
          <p:nvPr>
            <p:ph type="body" sz="quarter" idx="13" hasCustomPrompt="1"/>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1"/>
          </p:cNvSpPr>
          <p:nvPr>
            <p:ph type="body" sz="quarter" idx="14" hasCustomPrompt="1"/>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1"/>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1"/>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1"/>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1"/>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1"/>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1"/>
          </p:cNvPicPr>
          <p:nvPr userDrawn="1"/>
        </p:nvPicPr>
        <p:blipFill>
          <a:blip r:embed="rId2"/>
          <a:stretch>
            <a:fillRect/>
          </a:stretch>
        </p:blipFill>
        <p:spPr>
          <a:xfrm>
            <a:off x="-19235" y="280386"/>
            <a:ext cx="2457450" cy="4914900"/>
          </a:xfrm>
          <a:prstGeom prst="rect">
            <a:avLst/>
          </a:prstGeom>
        </p:spPr>
      </p:pic>
      <p:sp>
        <p:nvSpPr>
          <p:cNvPr id="8" name="Teardrop 7"/>
          <p:cNvSpPr/>
          <p:nvPr userDrawn="1"/>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1"/>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1"/>
          </p:cNvSpPr>
          <p:nvPr>
            <p:ph type="body" sz="quarter" idx="13" hasCustomPrompt="1"/>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1"/>
          </p:cNvSpPr>
          <p:nvPr>
            <p:ph type="body" sz="quarter" idx="14" hasCustomPrompt="1"/>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1"/>
          </p:cNvSpPr>
          <p:nvPr>
            <p:ph type="dt" sz="half" idx="12"/>
          </p:nvPr>
        </p:nvSpPr>
        <p:spPr/>
        <p:txBody>
          <a:bodyPr/>
          <a:lstStyle>
            <a:lvl1pPr>
              <a:defRPr/>
            </a:lvl1pPr>
          </a:lstStyle>
          <a:p>
            <a:endParaRPr lang="en-US" altLang="en-US"/>
          </a:p>
        </p:txBody>
      </p:sp>
      <p:sp>
        <p:nvSpPr>
          <p:cNvPr id="10" name="Rectangle 9"/>
          <p:cNvSpPr/>
          <p:nvPr userDrawn="1"/>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1"/>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1"/>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1"/>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1"/>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1"/>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vl1pPr>
          </a:lstStyle>
          <a:p>
            <a:endParaRPr lang="en-US" altLang="en-US"/>
          </a:p>
        </p:txBody>
      </p:sp>
      <p:sp>
        <p:nvSpPr>
          <p:cNvPr id="89091"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endParaRPr lang="en-US" altLang="en-US" dirty="0"/>
          </a:p>
        </p:txBody>
      </p:sp>
      <p:sp>
        <p:nvSpPr>
          <p:cNvPr id="89103"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1.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6060" y="181610"/>
            <a:ext cx="6379845" cy="2269490"/>
          </a:xfrm>
        </p:spPr>
        <p:txBody>
          <a:bodyPr/>
          <a:lstStyle/>
          <a:p>
            <a:r>
              <a:rPr lang="en-IN" altLang="en-US" sz="5400" dirty="0"/>
              <a:t>Machine Learning for Fake News Detection</a:t>
            </a:r>
            <a:endParaRPr lang="en-IN" altLang="en-US" sz="5400" dirty="0"/>
          </a:p>
        </p:txBody>
      </p:sp>
      <p:sp>
        <p:nvSpPr>
          <p:cNvPr id="13" name="Rectangle 12" descr="rectangle"/>
          <p:cNvSpPr/>
          <p:nvPr/>
        </p:nvSpPr>
        <p:spPr bwMode="auto">
          <a:xfrm>
            <a:off x="6463968" y="1760856"/>
            <a:ext cx="2444828" cy="1219199"/>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solidFill>
                <a:schemeClr val="bg2"/>
              </a:solidFill>
              <a:effectLst/>
              <a:latin typeface="Arial" panose="020B0604020202020204" pitchFamily="34" charset="0"/>
            </a:endParaRPr>
          </a:p>
        </p:txBody>
      </p:sp>
      <p:sp>
        <p:nvSpPr>
          <p:cNvPr id="16" name="Rectangle 15" descr="rectangle"/>
          <p:cNvSpPr/>
          <p:nvPr/>
        </p:nvSpPr>
        <p:spPr bwMode="auto">
          <a:xfrm>
            <a:off x="3803015" y="1920875"/>
            <a:ext cx="2444750" cy="3745865"/>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solidFill>
                <a:schemeClr val="bg2"/>
              </a:solidFill>
              <a:effectLst/>
              <a:latin typeface="Arial" panose="020B0604020202020204" pitchFamily="3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22812" y="181586"/>
            <a:ext cx="1885429" cy="1213205"/>
          </a:xfrm>
          <a:prstGeom prst="rect">
            <a:avLst/>
          </a:prstGeom>
        </p:spPr>
      </p:pic>
      <p:pic>
        <p:nvPicPr>
          <p:cNvPr id="6" name="Picture 5" descr="fake"/>
          <p:cNvPicPr>
            <a:picLocks noChangeAspect="1"/>
          </p:cNvPicPr>
          <p:nvPr/>
        </p:nvPicPr>
        <p:blipFill>
          <a:blip r:embed="rId2"/>
          <a:srcRect l="726" t="-1497" r="-726" b="6647"/>
          <a:stretch>
            <a:fillRect/>
          </a:stretch>
        </p:blipFill>
        <p:spPr>
          <a:xfrm>
            <a:off x="6314440" y="4203065"/>
            <a:ext cx="2860040" cy="2654935"/>
          </a:xfrm>
          <a:prstGeom prst="rect">
            <a:avLst/>
          </a:prstGeom>
        </p:spPr>
      </p:pic>
      <p:pic>
        <p:nvPicPr>
          <p:cNvPr id="5" name="Picture 4" descr="1_6Tpc_NAwzchm5Jv2JLjYuQ"/>
          <p:cNvPicPr>
            <a:picLocks noChangeAspect="1"/>
          </p:cNvPicPr>
          <p:nvPr/>
        </p:nvPicPr>
        <p:blipFill>
          <a:blip r:embed="rId3"/>
          <a:stretch>
            <a:fillRect/>
          </a:stretch>
        </p:blipFill>
        <p:spPr>
          <a:xfrm>
            <a:off x="4205605" y="2536190"/>
            <a:ext cx="4938395" cy="2773680"/>
          </a:xfrm>
          <a:prstGeom prst="rect">
            <a:avLst/>
          </a:prstGeom>
        </p:spPr>
      </p:pic>
      <p:sp>
        <p:nvSpPr>
          <p:cNvPr id="12" name="Subtitle 11"/>
          <p:cNvSpPr>
            <a:spLocks noGrp="1"/>
          </p:cNvSpPr>
          <p:nvPr>
            <p:ph type="subTitle" idx="1"/>
          </p:nvPr>
        </p:nvSpPr>
        <p:spPr>
          <a:xfrm>
            <a:off x="226060" y="5763260"/>
            <a:ext cx="5894705" cy="869315"/>
          </a:xfrm>
        </p:spPr>
        <p:txBody>
          <a:bodyPr/>
          <a:lstStyle/>
          <a:p>
            <a:r>
              <a:rPr lang="en-IN" altLang="en-US" sz="2400" dirty="0"/>
              <a:t>Presented : Aditya R Padmawar(305086)</a:t>
            </a:r>
            <a:endParaRPr lang="en-IN" altLang="en-US" sz="2400" dirty="0"/>
          </a:p>
          <a:p>
            <a:r>
              <a:rPr lang="en-IN" altLang="en-US" sz="2400" dirty="0"/>
              <a:t>Guided : Prof. N.A.Mhetre</a:t>
            </a:r>
            <a:endParaRPr lang="en-US" altLang="en-US" b="1" dirty="0"/>
          </a:p>
          <a:p>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040765"/>
            <a:ext cx="8229600" cy="5449570"/>
          </a:xfrm>
        </p:spPr>
        <p:txBody>
          <a:bodyPr/>
          <a:p>
            <a:r>
              <a:rPr lang="en-IN" altLang="en-US" sz="2400">
                <a:sym typeface="+mn-ea"/>
              </a:rPr>
              <a:t>where:</a:t>
            </a:r>
            <a:endParaRPr lang="en-US" sz="2400">
              <a:sym typeface="+mn-ea"/>
            </a:endParaRPr>
          </a:p>
          <a:p>
            <a:pPr marL="457200" indent="-457200">
              <a:buFont typeface="Wingdings" panose="05000000000000000000" charset="0"/>
              <a:buChar char="Ø"/>
            </a:pPr>
            <a:r>
              <a:rPr lang="en-US" sz="2800">
                <a:sym typeface="+mn-ea"/>
              </a:rPr>
              <a:t>Pr(F—W) conditional probability, that a news article is fake given that word W appears in it;</a:t>
            </a:r>
            <a:endParaRPr lang="en-US" sz="2800"/>
          </a:p>
          <a:p>
            <a:pPr marL="457200" indent="-457200">
              <a:buFont typeface="Wingdings" panose="05000000000000000000" charset="0"/>
              <a:buChar char="Ø"/>
            </a:pPr>
            <a:r>
              <a:rPr lang="en-US" sz="2800">
                <a:sym typeface="+mn-ea"/>
              </a:rPr>
              <a:t>Pr(W—F) conditional probability of finding word W in fake news articles;</a:t>
            </a:r>
            <a:endParaRPr lang="en-US" sz="2800"/>
          </a:p>
          <a:p>
            <a:pPr marL="457200" indent="-457200">
              <a:buFont typeface="Wingdings" panose="05000000000000000000" charset="0"/>
              <a:buChar char="Ø"/>
            </a:pPr>
            <a:r>
              <a:rPr lang="en-US" sz="2800"/>
              <a:t>Pr(F) overall probability that given news article is fake news article;</a:t>
            </a:r>
            <a:endParaRPr lang="en-US" sz="2800"/>
          </a:p>
          <a:p>
            <a:pPr marL="457200" indent="-457200">
              <a:buFont typeface="Wingdings" panose="05000000000000000000" charset="0"/>
              <a:buChar char="Ø"/>
            </a:pPr>
            <a:r>
              <a:rPr lang="en-US" sz="2800"/>
              <a:t>Pr(W—T) conditional probability of finding word W in true news articles;</a:t>
            </a:r>
            <a:endParaRPr lang="en-US" sz="2800"/>
          </a:p>
          <a:p>
            <a:pPr marL="457200" indent="-457200">
              <a:buFont typeface="Wingdings" panose="05000000000000000000" charset="0"/>
              <a:buChar char="Ø"/>
            </a:pPr>
            <a:r>
              <a:rPr lang="en-US" sz="2800"/>
              <a:t>Pr(T) overall probability that given news article is true news article.</a:t>
            </a:r>
            <a:endParaRPr lang="en-US" sz="2800"/>
          </a:p>
          <a:p>
            <a:endParaRPr lang="en-US" sz="2800"/>
          </a:p>
        </p:txBody>
      </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sp>
        <p:nvSpPr>
          <p:cNvPr id="3" name="Content Placeholder 2"/>
          <p:cNvSpPr>
            <a:spLocks noGrp="1"/>
          </p:cNvSpPr>
          <p:nvPr>
            <p:ph idx="1"/>
          </p:nvPr>
        </p:nvSpPr>
        <p:spPr>
          <a:xfrm>
            <a:off x="457200" y="1640840"/>
            <a:ext cx="8229600" cy="4319905"/>
          </a:xfrm>
        </p:spPr>
        <p:txBody>
          <a:bodyPr/>
          <a:p>
            <a:pPr marL="457200" indent="-457200" algn="l">
              <a:buFont typeface="Wingdings" panose="05000000000000000000" charset="0"/>
              <a:buChar char="Ø"/>
            </a:pPr>
            <a:r>
              <a:rPr lang="en-US">
                <a:sym typeface="+mn-ea"/>
              </a:rPr>
              <a:t>This formula is derived from Bayes theorem. Consider that probabilities </a:t>
            </a:r>
            <a:endParaRPr lang="en-US">
              <a:sym typeface="+mn-ea"/>
            </a:endParaRPr>
          </a:p>
          <a:p>
            <a:pPr algn="l">
              <a:buFont typeface="Wingdings" panose="05000000000000000000" charset="0"/>
            </a:pPr>
            <a:r>
              <a:rPr lang="en-US">
                <a:sym typeface="+mn-ea"/>
              </a:rPr>
              <a:t>    Pr(F—W) are known for each word of</a:t>
            </a:r>
            <a:endParaRPr lang="en-US">
              <a:sym typeface="+mn-ea"/>
            </a:endParaRPr>
          </a:p>
          <a:p>
            <a:pPr algn="l">
              <a:buFont typeface="Wingdings" panose="05000000000000000000" charset="0"/>
            </a:pPr>
            <a:r>
              <a:rPr lang="en-US">
                <a:sym typeface="+mn-ea"/>
              </a:rPr>
              <a:t>    th</a:t>
            </a:r>
            <a:r>
              <a:rPr lang="en-IN" altLang="en-US">
                <a:sym typeface="+mn-ea"/>
              </a:rPr>
              <a:t>e </a:t>
            </a:r>
            <a:r>
              <a:rPr lang="en-US">
                <a:sym typeface="+mn-ea"/>
              </a:rPr>
              <a:t>news article.</a:t>
            </a:r>
            <a:endParaRPr lang="en-US"/>
          </a:p>
          <a:p>
            <a:pPr marL="457200" indent="-457200">
              <a:buFont typeface="Wingdings" panose="05000000000000000000" charset="0"/>
              <a:buChar char="Ø"/>
            </a:pPr>
            <a:r>
              <a:rPr lang="en-US">
                <a:sym typeface="+mn-ea"/>
              </a:rPr>
              <a:t>Next step is combining this probabilities to get the probability of the fact, that given news article is fake. </a:t>
            </a:r>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sym typeface="+mn-ea"/>
              </a:rPr>
              <a:t>The formula for this looks as following:</a:t>
            </a:r>
            <a:endParaRPr lang="en-US"/>
          </a:p>
          <a:p>
            <a:r>
              <a:rPr lang="en-US">
                <a:sym typeface="+mn-ea"/>
              </a:rPr>
              <a:t>p1 = Pr(F—W1)...Pr(F—Wn)</a:t>
            </a:r>
            <a:endParaRPr lang="en-US"/>
          </a:p>
          <a:p>
            <a:r>
              <a:rPr lang="en-US">
                <a:sym typeface="+mn-ea"/>
              </a:rPr>
              <a:t>p2 = (1 Pr(F—W1))...(1 Pr(F—Wn))</a:t>
            </a:r>
            <a:endParaRPr lang="en-US"/>
          </a:p>
          <a:p>
            <a:r>
              <a:rPr lang="en-US">
                <a:sym typeface="+mn-ea"/>
              </a:rPr>
              <a:t>p = p1/(p1 + p2)</a:t>
            </a:r>
            <a:endParaRPr lang="en-US"/>
          </a:p>
          <a:p>
            <a:endParaRPr lang="en-US"/>
          </a:p>
          <a:p>
            <a:endParaRPr lang="en-US"/>
          </a:p>
        </p:txBody>
      </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030605"/>
            <a:ext cx="8229600" cy="5217160"/>
          </a:xfrm>
        </p:spPr>
        <p:txBody>
          <a:bodyPr/>
          <a:p>
            <a:r>
              <a:rPr lang="en-US">
                <a:sym typeface="+mn-ea"/>
              </a:rPr>
              <a:t>where:</a:t>
            </a:r>
            <a:endParaRPr lang="en-US"/>
          </a:p>
          <a:p>
            <a:pPr marL="457200" indent="-457200">
              <a:buFont typeface="Wingdings" panose="05000000000000000000" charset="0"/>
              <a:buChar char="Ø"/>
            </a:pPr>
            <a:r>
              <a:rPr lang="en-US">
                <a:sym typeface="+mn-ea"/>
              </a:rPr>
              <a:t>n total number of words in the news article;</a:t>
            </a:r>
            <a:endParaRPr lang="en-US"/>
          </a:p>
          <a:p>
            <a:pPr marL="457200" indent="-457200">
              <a:buFont typeface="Wingdings" panose="05000000000000000000" charset="0"/>
              <a:buChar char="Ø"/>
            </a:pPr>
            <a:r>
              <a:rPr lang="en-US">
                <a:sym typeface="+mn-ea"/>
              </a:rPr>
              <a:t>p1 product of the probabilities that a news article is fake given that it contains a specific word for all of the words in the news article;</a:t>
            </a:r>
            <a:endParaRPr lang="en-US"/>
          </a:p>
          <a:p>
            <a:pPr marL="457200" indent="-457200">
              <a:buFont typeface="Wingdings" panose="05000000000000000000" charset="0"/>
              <a:buChar char="Ø"/>
            </a:pPr>
            <a:r>
              <a:rPr lang="en-US">
                <a:sym typeface="+mn-ea"/>
              </a:rPr>
              <a:t>p2 same as p1, but complement probabilities are used instead;</a:t>
            </a:r>
            <a:endParaRPr lang="en-US"/>
          </a:p>
          <a:p>
            <a:endParaRPr lang="en-US"/>
          </a:p>
          <a:p>
            <a:endParaRPr lang="en-US"/>
          </a:p>
          <a:p>
            <a:endParaRPr lang="en-US"/>
          </a:p>
          <a:p>
            <a:endParaRPr lang="en-US"/>
          </a:p>
        </p:txBody>
      </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631315"/>
            <a:ext cx="8229600" cy="3423920"/>
          </a:xfrm>
        </p:spPr>
        <p:txBody>
          <a:bodyPr/>
          <a:p>
            <a:pPr marL="457200" indent="-457200">
              <a:buFont typeface="Wingdings" panose="05000000000000000000" charset="0"/>
              <a:buChar char="Ø"/>
            </a:pPr>
            <a:r>
              <a:rPr lang="en-US">
                <a:sym typeface="+mn-ea"/>
              </a:rPr>
              <a:t>Pr(F—W1), Pr(F—W2) Pr(F—Wn) conditional probabilities that a news article is a fake</a:t>
            </a:r>
            <a:r>
              <a:rPr lang="en-IN" altLang="en-US">
                <a:sym typeface="+mn-ea"/>
              </a:rPr>
              <a:t>,</a:t>
            </a:r>
            <a:r>
              <a:rPr lang="en-US">
                <a:sym typeface="+mn-ea"/>
              </a:rPr>
              <a:t> given that words </a:t>
            </a:r>
            <a:endParaRPr lang="en-US">
              <a:sym typeface="+mn-ea"/>
            </a:endParaRPr>
          </a:p>
          <a:p>
            <a:pPr>
              <a:buFont typeface="Wingdings" panose="05000000000000000000" charset="0"/>
            </a:pPr>
            <a:r>
              <a:rPr lang="en-US">
                <a:sym typeface="+mn-ea"/>
              </a:rPr>
              <a:t>    W1, W2, Wn respectively appear in it;</a:t>
            </a:r>
            <a:endParaRPr lang="en-US"/>
          </a:p>
          <a:p>
            <a:pPr marL="457200" indent="-457200">
              <a:buFont typeface="Wingdings" panose="05000000000000000000" charset="0"/>
              <a:buChar char="Ø"/>
            </a:pPr>
            <a:r>
              <a:rPr lang="en-US">
                <a:sym typeface="+mn-ea"/>
              </a:rPr>
              <a:t>p the overall probability of the fact that given news article is fake.</a:t>
            </a:r>
            <a:endParaRPr lang="en-US"/>
          </a:p>
          <a:p>
            <a:endParaRPr lang="en-US"/>
          </a:p>
        </p:txBody>
      </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Detection Process</a:t>
            </a:r>
            <a:endParaRPr lang="en-IN" altLang="en-US"/>
          </a:p>
        </p:txBody>
      </p:sp>
      <p:pic>
        <p:nvPicPr>
          <p:cNvPr id="5" name="Content Placeholder 4"/>
          <p:cNvPicPr>
            <a:picLocks noChangeAspect="1"/>
          </p:cNvPicPr>
          <p:nvPr>
            <p:ph sz="half" idx="2"/>
          </p:nvPr>
        </p:nvPicPr>
        <p:blipFill>
          <a:blip r:embed="rId1"/>
          <a:stretch>
            <a:fillRect/>
          </a:stretch>
        </p:blipFill>
        <p:spPr>
          <a:xfrm>
            <a:off x="628015" y="1828800"/>
            <a:ext cx="7820660" cy="4670425"/>
          </a:xfrm>
          <a:prstGeom prst="rect">
            <a:avLst/>
          </a:prstGeom>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Advantages of Naive Bayes Classifier</a:t>
            </a:r>
            <a:endParaRPr lang="en-IN" altLang="en-US"/>
          </a:p>
        </p:txBody>
      </p:sp>
      <p:pic>
        <p:nvPicPr>
          <p:cNvPr id="6" name="Picture 5" descr="Screenshot (40)"/>
          <p:cNvPicPr>
            <a:picLocks noChangeAspect="1"/>
          </p:cNvPicPr>
          <p:nvPr/>
        </p:nvPicPr>
        <p:blipFill>
          <a:blip r:embed="rId1"/>
          <a:srcRect l="2829" t="16973" r="8677" b="1358"/>
          <a:stretch>
            <a:fillRect/>
          </a:stretch>
        </p:blipFill>
        <p:spPr>
          <a:xfrm>
            <a:off x="7620" y="1745615"/>
            <a:ext cx="9105900" cy="4366895"/>
          </a:xfrm>
          <a:prstGeom prst="rect">
            <a:avLst/>
          </a:prstGeom>
        </p:spPr>
      </p:pic>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rectangle"/>
          <p:cNvSpPr/>
          <p:nvPr/>
        </p:nvSpPr>
        <p:spPr bwMode="auto">
          <a:xfrm>
            <a:off x="0" y="3276600"/>
            <a:ext cx="9144000" cy="3581400"/>
          </a:xfrm>
          <a:prstGeom prst="rect">
            <a:avLst/>
          </a:prstGeom>
          <a:solidFill>
            <a:schemeClr val="bg2">
              <a:alpha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254" name="Rectangle 14"/>
          <p:cNvSpPr>
            <a:spLocks noGrp="1" noChangeArrowheads="1"/>
          </p:cNvSpPr>
          <p:nvPr>
            <p:ph type="title"/>
          </p:nvPr>
        </p:nvSpPr>
        <p:spPr>
          <a:xfrm>
            <a:off x="457200" y="83820"/>
            <a:ext cx="8229600" cy="1371600"/>
          </a:xfrm>
        </p:spPr>
        <p:txBody>
          <a:bodyPr/>
          <a:lstStyle/>
          <a:p>
            <a:r>
              <a:rPr lang="en-IN" altLang="en-US"/>
              <a:t>Related Work</a:t>
            </a:r>
            <a:endParaRPr lang="en-IN" altLang="en-US"/>
          </a:p>
        </p:txBody>
      </p:sp>
      <p:sp>
        <p:nvSpPr>
          <p:cNvPr id="10255" name="Rectangle 15"/>
          <p:cNvSpPr>
            <a:spLocks noGrp="1" noChangeArrowheads="1"/>
          </p:cNvSpPr>
          <p:nvPr>
            <p:ph type="body" sz="half" idx="1"/>
          </p:nvPr>
        </p:nvSpPr>
        <p:spPr>
          <a:xfrm>
            <a:off x="457200" y="1104900"/>
            <a:ext cx="8229600" cy="2881630"/>
          </a:xfrm>
        </p:spPr>
        <p:txBody>
          <a:bodyPr/>
          <a:lstStyle/>
          <a:p>
            <a:r>
              <a:rPr lang="en-US" altLang="en-US" sz="2800">
                <a:sym typeface="+mn-ea"/>
              </a:rPr>
              <a:t>IIIT-Delhi students create WhatsFarzi app to detect fake news WhatsFarzi is the brainchild of three students of IIIT-Delhi. The app will track content on the internet and check it with authentic websites to curb spread of misinformation otherwise known as fake news.The app is also capable of verifying photos and scanning</a:t>
            </a:r>
            <a:endParaRPr lang="en-US" altLang="en-US" sz="2800">
              <a:sym typeface="+mn-ea"/>
            </a:endParaRPr>
          </a:p>
          <a:p>
            <a:r>
              <a:rPr lang="en-US" altLang="en-US" sz="2800">
                <a:sym typeface="+mn-ea"/>
              </a:rPr>
              <a:t>their authenticity</a:t>
            </a:r>
            <a:endParaRPr lang="en-US" altLang="en-US" sz="2800">
              <a:sym typeface="+mn-ea"/>
            </a:endParaRPr>
          </a:p>
          <a:p>
            <a:r>
              <a:rPr lang="en-US" altLang="en-US" sz="2800">
                <a:sym typeface="+mn-ea"/>
              </a:rPr>
              <a:t>through </a:t>
            </a:r>
            <a:r>
              <a:rPr lang="en-US" altLang="en-US" sz="2800"/>
              <a:t>image</a:t>
            </a:r>
            <a:endParaRPr lang="en-US" altLang="en-US" sz="2800"/>
          </a:p>
          <a:p>
            <a:r>
              <a:rPr lang="en-US" altLang="en-US" sz="2800"/>
              <a:t>tampering algorithms.</a:t>
            </a:r>
            <a:endParaRPr lang="en-US" altLang="en-US" sz="2800"/>
          </a:p>
        </p:txBody>
      </p:sp>
      <p:grpSp>
        <p:nvGrpSpPr>
          <p:cNvPr id="15" name="Group 14" descr="date, website, page number"/>
          <p:cNvGrpSpPr/>
          <p:nvPr/>
        </p:nvGrpSpPr>
        <p:grpSpPr>
          <a:xfrm>
            <a:off x="4648200" y="6552527"/>
            <a:ext cx="4153269" cy="228600"/>
            <a:chOff x="4648200" y="6552527"/>
            <a:chExt cx="4153269" cy="228600"/>
          </a:xfrm>
        </p:grpSpPr>
        <p:sp>
          <p:nvSpPr>
            <p:cNvPr id="16" name="Rectangle 18"/>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fld>
              <a:endParaRPr lang="en-US" altLang="en-US" sz="1200" dirty="0">
                <a:solidFill>
                  <a:schemeClr val="accent5"/>
                </a:solidFill>
                <a:latin typeface="+mj-lt"/>
              </a:endParaRPr>
            </a:p>
          </p:txBody>
        </p:sp>
        <p:sp>
          <p:nvSpPr>
            <p:cNvPr id="17" name="Rectangle 18"/>
            <p:cNvSpPr txBox="1">
              <a:spLocks noChangeArrowheads="1"/>
            </p:cNvSpPr>
            <p:nvPr/>
          </p:nvSpPr>
          <p:spPr>
            <a:xfrm>
              <a:off x="6276884" y="6553200"/>
              <a:ext cx="1619432" cy="22792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endParaRPr lang="en-US" altLang="en-US" sz="1200" dirty="0">
                <a:solidFill>
                  <a:schemeClr val="accent5"/>
                </a:solidFill>
                <a:latin typeface="+mj-lt"/>
              </a:endParaRPr>
            </a:p>
          </p:txBody>
        </p:sp>
        <p:sp>
          <p:nvSpPr>
            <p:cNvPr id="18" name="Rectangle 18"/>
            <p:cNvSpPr txBox="1">
              <a:spLocks noChangeArrowheads="1"/>
            </p:cNvSpPr>
            <p:nvPr/>
          </p:nvSpPr>
          <p:spPr>
            <a:xfrm>
              <a:off x="4648200" y="6552527"/>
              <a:ext cx="1185999" cy="22792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ltLang="en-US" sz="1200" dirty="0">
                <a:solidFill>
                  <a:schemeClr val="accent5"/>
                </a:solidFill>
                <a:latin typeface="+mj-lt"/>
              </a:endParaRPr>
            </a:p>
          </p:txBody>
        </p:sp>
      </p:grpSp>
      <p:pic>
        <p:nvPicPr>
          <p:cNvPr id="2" name="Picture 1" descr="fakenews"/>
          <p:cNvPicPr>
            <a:picLocks noChangeAspect="1"/>
          </p:cNvPicPr>
          <p:nvPr/>
        </p:nvPicPr>
        <p:blipFill>
          <a:blip r:embed="rId1"/>
          <a:stretch>
            <a:fillRect/>
          </a:stretch>
        </p:blipFill>
        <p:spPr>
          <a:xfrm>
            <a:off x="3920490" y="4050665"/>
            <a:ext cx="5074285" cy="216408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idx="1"/>
          </p:nvPr>
        </p:nvSpPr>
        <p:spPr>
          <a:xfrm>
            <a:off x="457200" y="1981200"/>
            <a:ext cx="8229600" cy="4028440"/>
          </a:xfrm>
        </p:spPr>
        <p:txBody>
          <a:bodyPr/>
          <a:p>
            <a:pPr marL="457200" indent="-457200">
              <a:buFont typeface="Wingdings" panose="05000000000000000000" charset="0"/>
              <a:buChar char="Ø"/>
            </a:pPr>
            <a:r>
              <a:rPr lang="en-US" sz="2800"/>
              <a:t>The results obtained are very promising</a:t>
            </a:r>
            <a:r>
              <a:rPr lang="en-IN" altLang="en-US" sz="2800"/>
              <a:t>. Despite the high performance of our classifier, there is definitely scope for improvement.</a:t>
            </a:r>
            <a:endParaRPr lang="en-IN" altLang="en-US" sz="2800"/>
          </a:p>
          <a:p>
            <a:pPr marL="457200" indent="-457200" algn="l">
              <a:buFont typeface="Wingdings" panose="05000000000000000000" charset="0"/>
              <a:buChar char="Ø"/>
            </a:pPr>
            <a:r>
              <a:rPr lang="en-IN" altLang="en-US" sz="2800"/>
              <a:t>We evaluated the models using absolute probability thresholds, which may not be</a:t>
            </a:r>
            <a:endParaRPr lang="en-IN" altLang="en-US" sz="2800"/>
          </a:p>
          <a:p>
            <a:pPr algn="l"/>
            <a:r>
              <a:rPr lang="en-IN" altLang="en-US" sz="2800"/>
              <a:t>     the most reliable for models where probability</a:t>
            </a:r>
            <a:endParaRPr lang="en-IN" altLang="en-US" sz="2800"/>
          </a:p>
          <a:p>
            <a:pPr algn="l"/>
            <a:r>
              <a:rPr lang="en-IN" altLang="en-US" sz="2800"/>
              <a:t>     scoring is not well-calibrated.</a:t>
            </a:r>
            <a:endParaRPr lang="en-IN" altLang="en-US" sz="2800"/>
          </a:p>
        </p:txBody>
      </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grpSp>
        <p:nvGrpSpPr>
          <p:cNvPr id="6" name="Group 5"/>
          <p:cNvGrpSpPr/>
          <p:nvPr/>
        </p:nvGrpSpPr>
        <p:grpSpPr>
          <a:xfrm>
            <a:off x="8089542" y="759737"/>
            <a:ext cx="446820" cy="447480"/>
            <a:chOff x="23026688" y="7524751"/>
            <a:chExt cx="1074737" cy="1076325"/>
          </a:xfrm>
        </p:grpSpPr>
        <p:sp>
          <p:nvSpPr>
            <p:cNvPr id="7" name="Freeform 218"/>
            <p:cNvSpPr/>
            <p:nvPr/>
          </p:nvSpPr>
          <p:spPr bwMode="auto">
            <a:xfrm>
              <a:off x="23834725" y="7793038"/>
              <a:ext cx="266700" cy="338138"/>
            </a:xfrm>
            <a:custGeom>
              <a:avLst/>
              <a:gdLst>
                <a:gd name="T0" fmla="*/ 64 w 87"/>
                <a:gd name="T1" fmla="*/ 0 h 110"/>
                <a:gd name="T2" fmla="*/ 0 w 87"/>
                <a:gd name="T3" fmla="*/ 110 h 110"/>
                <a:gd name="T4" fmla="*/ 87 w 87"/>
                <a:gd name="T5" fmla="*/ 78 h 110"/>
                <a:gd name="T6" fmla="*/ 64 w 87"/>
                <a:gd name="T7" fmla="*/ 0 h 110"/>
              </a:gdLst>
              <a:ahLst/>
              <a:cxnLst>
                <a:cxn ang="0">
                  <a:pos x="T0" y="T1"/>
                </a:cxn>
                <a:cxn ang="0">
                  <a:pos x="T2" y="T3"/>
                </a:cxn>
                <a:cxn ang="0">
                  <a:pos x="T4" y="T5"/>
                </a:cxn>
                <a:cxn ang="0">
                  <a:pos x="T6" y="T7"/>
                </a:cxn>
              </a:cxnLst>
              <a:rect l="0" t="0" r="r" b="b"/>
              <a:pathLst>
                <a:path w="87" h="110">
                  <a:moveTo>
                    <a:pt x="64" y="0"/>
                  </a:moveTo>
                  <a:cubicBezTo>
                    <a:pt x="0" y="110"/>
                    <a:pt x="0" y="110"/>
                    <a:pt x="0" y="110"/>
                  </a:cubicBezTo>
                  <a:cubicBezTo>
                    <a:pt x="87" y="78"/>
                    <a:pt x="87" y="78"/>
                    <a:pt x="87" y="78"/>
                  </a:cubicBezTo>
                  <a:cubicBezTo>
                    <a:pt x="86" y="50"/>
                    <a:pt x="77" y="23"/>
                    <a:pt x="64"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lstStyle/>
            <a:p>
              <a:pPr algn="r"/>
              <a:endParaRPr lang="en-US" sz="900"/>
            </a:p>
          </p:txBody>
        </p:sp>
        <p:sp>
          <p:nvSpPr>
            <p:cNvPr id="9" name="Freeform 219"/>
            <p:cNvSpPr/>
            <p:nvPr/>
          </p:nvSpPr>
          <p:spPr bwMode="auto">
            <a:xfrm>
              <a:off x="23729950" y="8154988"/>
              <a:ext cx="365125" cy="230188"/>
            </a:xfrm>
            <a:custGeom>
              <a:avLst/>
              <a:gdLst>
                <a:gd name="T0" fmla="*/ 119 w 119"/>
                <a:gd name="T1" fmla="*/ 0 h 75"/>
                <a:gd name="T2" fmla="*/ 0 w 119"/>
                <a:gd name="T3" fmla="*/ 43 h 75"/>
                <a:gd name="T4" fmla="*/ 87 w 119"/>
                <a:gd name="T5" fmla="*/ 75 h 75"/>
                <a:gd name="T6" fmla="*/ 119 w 119"/>
                <a:gd name="T7" fmla="*/ 0 h 75"/>
              </a:gdLst>
              <a:ahLst/>
              <a:cxnLst>
                <a:cxn ang="0">
                  <a:pos x="T0" y="T1"/>
                </a:cxn>
                <a:cxn ang="0">
                  <a:pos x="T2" y="T3"/>
                </a:cxn>
                <a:cxn ang="0">
                  <a:pos x="T4" y="T5"/>
                </a:cxn>
                <a:cxn ang="0">
                  <a:pos x="T6" y="T7"/>
                </a:cxn>
              </a:cxnLst>
              <a:rect l="0" t="0" r="r" b="b"/>
              <a:pathLst>
                <a:path w="119" h="75">
                  <a:moveTo>
                    <a:pt x="119" y="0"/>
                  </a:moveTo>
                  <a:cubicBezTo>
                    <a:pt x="0" y="43"/>
                    <a:pt x="0" y="43"/>
                    <a:pt x="0" y="43"/>
                  </a:cubicBezTo>
                  <a:cubicBezTo>
                    <a:pt x="87" y="75"/>
                    <a:pt x="87" y="75"/>
                    <a:pt x="87" y="75"/>
                  </a:cubicBezTo>
                  <a:cubicBezTo>
                    <a:pt x="103" y="53"/>
                    <a:pt x="114" y="28"/>
                    <a:pt x="119"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lstStyle/>
            <a:p>
              <a:pPr algn="r"/>
              <a:endParaRPr lang="en-US" sz="900"/>
            </a:p>
          </p:txBody>
        </p:sp>
        <p:sp>
          <p:nvSpPr>
            <p:cNvPr id="10" name="Freeform 220"/>
            <p:cNvSpPr/>
            <p:nvPr/>
          </p:nvSpPr>
          <p:spPr bwMode="auto">
            <a:xfrm>
              <a:off x="23545800" y="8342313"/>
              <a:ext cx="365125" cy="246063"/>
            </a:xfrm>
            <a:custGeom>
              <a:avLst/>
              <a:gdLst>
                <a:gd name="T0" fmla="*/ 119 w 119"/>
                <a:gd name="T1" fmla="*/ 43 h 80"/>
                <a:gd name="T2" fmla="*/ 0 w 119"/>
                <a:gd name="T3" fmla="*/ 0 h 80"/>
                <a:gd name="T4" fmla="*/ 46 w 119"/>
                <a:gd name="T5" fmla="*/ 80 h 80"/>
                <a:gd name="T6" fmla="*/ 119 w 119"/>
                <a:gd name="T7" fmla="*/ 43 h 80"/>
              </a:gdLst>
              <a:ahLst/>
              <a:cxnLst>
                <a:cxn ang="0">
                  <a:pos x="T0" y="T1"/>
                </a:cxn>
                <a:cxn ang="0">
                  <a:pos x="T2" y="T3"/>
                </a:cxn>
                <a:cxn ang="0">
                  <a:pos x="T4" y="T5"/>
                </a:cxn>
                <a:cxn ang="0">
                  <a:pos x="T6" y="T7"/>
                </a:cxn>
              </a:cxnLst>
              <a:rect l="0" t="0" r="r" b="b"/>
              <a:pathLst>
                <a:path w="119" h="80">
                  <a:moveTo>
                    <a:pt x="119" y="43"/>
                  </a:moveTo>
                  <a:cubicBezTo>
                    <a:pt x="0" y="0"/>
                    <a:pt x="0" y="0"/>
                    <a:pt x="0" y="0"/>
                  </a:cubicBezTo>
                  <a:cubicBezTo>
                    <a:pt x="46" y="80"/>
                    <a:pt x="46" y="80"/>
                    <a:pt x="46" y="80"/>
                  </a:cubicBezTo>
                  <a:cubicBezTo>
                    <a:pt x="74" y="73"/>
                    <a:pt x="99" y="60"/>
                    <a:pt x="119" y="4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lstStyle/>
            <a:p>
              <a:pPr algn="r"/>
              <a:endParaRPr lang="en-US" sz="900"/>
            </a:p>
          </p:txBody>
        </p:sp>
        <p:sp>
          <p:nvSpPr>
            <p:cNvPr id="11" name="Freeform 221"/>
            <p:cNvSpPr/>
            <p:nvPr/>
          </p:nvSpPr>
          <p:spPr bwMode="auto">
            <a:xfrm>
              <a:off x="23745825" y="7556501"/>
              <a:ext cx="211137" cy="382588"/>
            </a:xfrm>
            <a:custGeom>
              <a:avLst/>
              <a:gdLst>
                <a:gd name="T0" fmla="*/ 69 w 69"/>
                <a:gd name="T1" fmla="*/ 45 h 125"/>
                <a:gd name="T2" fmla="*/ 0 w 69"/>
                <a:gd name="T3" fmla="*/ 0 h 125"/>
                <a:gd name="T4" fmla="*/ 22 w 69"/>
                <a:gd name="T5" fmla="*/ 125 h 125"/>
                <a:gd name="T6" fmla="*/ 69 w 69"/>
                <a:gd name="T7" fmla="*/ 45 h 125"/>
              </a:gdLst>
              <a:ahLst/>
              <a:cxnLst>
                <a:cxn ang="0">
                  <a:pos x="T0" y="T1"/>
                </a:cxn>
                <a:cxn ang="0">
                  <a:pos x="T2" y="T3"/>
                </a:cxn>
                <a:cxn ang="0">
                  <a:pos x="T4" y="T5"/>
                </a:cxn>
                <a:cxn ang="0">
                  <a:pos x="T6" y="T7"/>
                </a:cxn>
              </a:cxnLst>
              <a:rect l="0" t="0" r="r" b="b"/>
              <a:pathLst>
                <a:path w="69" h="125">
                  <a:moveTo>
                    <a:pt x="69" y="45"/>
                  </a:moveTo>
                  <a:cubicBezTo>
                    <a:pt x="50" y="25"/>
                    <a:pt x="27" y="10"/>
                    <a:pt x="0" y="0"/>
                  </a:cubicBezTo>
                  <a:cubicBezTo>
                    <a:pt x="22" y="125"/>
                    <a:pt x="22" y="125"/>
                    <a:pt x="22" y="125"/>
                  </a:cubicBezTo>
                  <a:lnTo>
                    <a:pt x="69" y="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lstStyle/>
            <a:p>
              <a:pPr algn="r"/>
              <a:endParaRPr lang="en-US" sz="900"/>
            </a:p>
          </p:txBody>
        </p:sp>
        <p:sp>
          <p:nvSpPr>
            <p:cNvPr id="12" name="Freeform 222"/>
            <p:cNvSpPr/>
            <p:nvPr/>
          </p:nvSpPr>
          <p:spPr bwMode="auto">
            <a:xfrm>
              <a:off x="23072725" y="8093076"/>
              <a:ext cx="215900" cy="384175"/>
            </a:xfrm>
            <a:custGeom>
              <a:avLst/>
              <a:gdLst>
                <a:gd name="T0" fmla="*/ 48 w 70"/>
                <a:gd name="T1" fmla="*/ 125 h 125"/>
                <a:gd name="T2" fmla="*/ 70 w 70"/>
                <a:gd name="T3" fmla="*/ 0 h 125"/>
                <a:gd name="T4" fmla="*/ 0 w 70"/>
                <a:gd name="T5" fmla="*/ 59 h 125"/>
                <a:gd name="T6" fmla="*/ 48 w 70"/>
                <a:gd name="T7" fmla="*/ 125 h 125"/>
              </a:gdLst>
              <a:ahLst/>
              <a:cxnLst>
                <a:cxn ang="0">
                  <a:pos x="T0" y="T1"/>
                </a:cxn>
                <a:cxn ang="0">
                  <a:pos x="T2" y="T3"/>
                </a:cxn>
                <a:cxn ang="0">
                  <a:pos x="T4" y="T5"/>
                </a:cxn>
                <a:cxn ang="0">
                  <a:pos x="T6" y="T7"/>
                </a:cxn>
              </a:cxnLst>
              <a:rect l="0" t="0" r="r" b="b"/>
              <a:pathLst>
                <a:path w="70" h="125">
                  <a:moveTo>
                    <a:pt x="48" y="125"/>
                  </a:moveTo>
                  <a:cubicBezTo>
                    <a:pt x="70" y="0"/>
                    <a:pt x="70" y="0"/>
                    <a:pt x="70" y="0"/>
                  </a:cubicBezTo>
                  <a:cubicBezTo>
                    <a:pt x="0" y="59"/>
                    <a:pt x="0" y="59"/>
                    <a:pt x="0" y="59"/>
                  </a:cubicBezTo>
                  <a:cubicBezTo>
                    <a:pt x="10" y="85"/>
                    <a:pt x="27" y="107"/>
                    <a:pt x="48" y="12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lstStyle/>
            <a:p>
              <a:pPr algn="r"/>
              <a:endParaRPr lang="en-US" sz="900"/>
            </a:p>
          </p:txBody>
        </p:sp>
        <p:sp>
          <p:nvSpPr>
            <p:cNvPr id="13" name="Oval 223"/>
            <p:cNvSpPr>
              <a:spLocks noChangeArrowheads="1"/>
            </p:cNvSpPr>
            <p:nvPr/>
          </p:nvSpPr>
          <p:spPr bwMode="auto">
            <a:xfrm>
              <a:off x="23368000" y="7869238"/>
              <a:ext cx="390525" cy="3873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lstStyle/>
            <a:p>
              <a:pPr algn="r"/>
              <a:endParaRPr lang="en-US" sz="900"/>
            </a:p>
          </p:txBody>
        </p:sp>
        <p:sp>
          <p:nvSpPr>
            <p:cNvPr id="14" name="Freeform 224"/>
            <p:cNvSpPr/>
            <p:nvPr/>
          </p:nvSpPr>
          <p:spPr bwMode="auto">
            <a:xfrm>
              <a:off x="23321963" y="8266113"/>
              <a:ext cx="246062" cy="334963"/>
            </a:xfrm>
            <a:custGeom>
              <a:avLst/>
              <a:gdLst>
                <a:gd name="T0" fmla="*/ 80 w 80"/>
                <a:gd name="T1" fmla="*/ 109 h 109"/>
                <a:gd name="T2" fmla="*/ 17 w 80"/>
                <a:gd name="T3" fmla="*/ 0 h 109"/>
                <a:gd name="T4" fmla="*/ 0 w 80"/>
                <a:gd name="T5" fmla="*/ 91 h 109"/>
                <a:gd name="T6" fmla="*/ 79 w 80"/>
                <a:gd name="T7" fmla="*/ 109 h 109"/>
                <a:gd name="T8" fmla="*/ 80 w 80"/>
                <a:gd name="T9" fmla="*/ 109 h 109"/>
              </a:gdLst>
              <a:ahLst/>
              <a:cxnLst>
                <a:cxn ang="0">
                  <a:pos x="T0" y="T1"/>
                </a:cxn>
                <a:cxn ang="0">
                  <a:pos x="T2" y="T3"/>
                </a:cxn>
                <a:cxn ang="0">
                  <a:pos x="T4" y="T5"/>
                </a:cxn>
                <a:cxn ang="0">
                  <a:pos x="T6" y="T7"/>
                </a:cxn>
                <a:cxn ang="0">
                  <a:pos x="T8" y="T9"/>
                </a:cxn>
              </a:cxnLst>
              <a:rect l="0" t="0" r="r" b="b"/>
              <a:pathLst>
                <a:path w="80" h="109">
                  <a:moveTo>
                    <a:pt x="80" y="109"/>
                  </a:moveTo>
                  <a:cubicBezTo>
                    <a:pt x="17" y="0"/>
                    <a:pt x="17" y="0"/>
                    <a:pt x="17" y="0"/>
                  </a:cubicBezTo>
                  <a:cubicBezTo>
                    <a:pt x="0" y="91"/>
                    <a:pt x="0" y="91"/>
                    <a:pt x="0" y="91"/>
                  </a:cubicBezTo>
                  <a:cubicBezTo>
                    <a:pt x="24" y="103"/>
                    <a:pt x="51" y="109"/>
                    <a:pt x="79" y="109"/>
                  </a:cubicBezTo>
                  <a:lnTo>
                    <a:pt x="80" y="10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lstStyle/>
            <a:p>
              <a:pPr algn="r"/>
              <a:endParaRPr lang="en-US" sz="900"/>
            </a:p>
          </p:txBody>
        </p:sp>
        <p:sp>
          <p:nvSpPr>
            <p:cNvPr id="15" name="Freeform 225"/>
            <p:cNvSpPr/>
            <p:nvPr/>
          </p:nvSpPr>
          <p:spPr bwMode="auto">
            <a:xfrm>
              <a:off x="23380700" y="7524751"/>
              <a:ext cx="296862" cy="282575"/>
            </a:xfrm>
            <a:custGeom>
              <a:avLst/>
              <a:gdLst>
                <a:gd name="T0" fmla="*/ 60 w 97"/>
                <a:gd name="T1" fmla="*/ 0 h 92"/>
                <a:gd name="T2" fmla="*/ 0 w 97"/>
                <a:gd name="T3" fmla="*/ 11 h 92"/>
                <a:gd name="T4" fmla="*/ 97 w 97"/>
                <a:gd name="T5" fmla="*/ 92 h 92"/>
                <a:gd name="T6" fmla="*/ 81 w 97"/>
                <a:gd name="T7" fmla="*/ 1 h 92"/>
                <a:gd name="T8" fmla="*/ 60 w 97"/>
                <a:gd name="T9" fmla="*/ 0 h 92"/>
              </a:gdLst>
              <a:ahLst/>
              <a:cxnLst>
                <a:cxn ang="0">
                  <a:pos x="T0" y="T1"/>
                </a:cxn>
                <a:cxn ang="0">
                  <a:pos x="T2" y="T3"/>
                </a:cxn>
                <a:cxn ang="0">
                  <a:pos x="T4" y="T5"/>
                </a:cxn>
                <a:cxn ang="0">
                  <a:pos x="T6" y="T7"/>
                </a:cxn>
                <a:cxn ang="0">
                  <a:pos x="T8" y="T9"/>
                </a:cxn>
              </a:cxnLst>
              <a:rect l="0" t="0" r="r" b="b"/>
              <a:pathLst>
                <a:path w="97" h="92">
                  <a:moveTo>
                    <a:pt x="60" y="0"/>
                  </a:moveTo>
                  <a:cubicBezTo>
                    <a:pt x="39" y="0"/>
                    <a:pt x="19" y="4"/>
                    <a:pt x="0" y="11"/>
                  </a:cubicBezTo>
                  <a:cubicBezTo>
                    <a:pt x="97" y="92"/>
                    <a:pt x="97" y="92"/>
                    <a:pt x="97" y="92"/>
                  </a:cubicBezTo>
                  <a:cubicBezTo>
                    <a:pt x="81" y="1"/>
                    <a:pt x="81" y="1"/>
                    <a:pt x="81" y="1"/>
                  </a:cubicBezTo>
                  <a:cubicBezTo>
                    <a:pt x="74" y="1"/>
                    <a:pt x="67"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lstStyle/>
            <a:p>
              <a:pPr algn="r"/>
              <a:endParaRPr lang="en-US" sz="900"/>
            </a:p>
          </p:txBody>
        </p:sp>
        <p:sp>
          <p:nvSpPr>
            <p:cNvPr id="16" name="Freeform 226"/>
            <p:cNvSpPr/>
            <p:nvPr/>
          </p:nvSpPr>
          <p:spPr bwMode="auto">
            <a:xfrm>
              <a:off x="23026688" y="7908926"/>
              <a:ext cx="307975" cy="249238"/>
            </a:xfrm>
            <a:custGeom>
              <a:avLst/>
              <a:gdLst>
                <a:gd name="T0" fmla="*/ 8 w 100"/>
                <a:gd name="T1" fmla="*/ 0 h 81"/>
                <a:gd name="T2" fmla="*/ 0 w 100"/>
                <a:gd name="T3" fmla="*/ 50 h 81"/>
                <a:gd name="T4" fmla="*/ 3 w 100"/>
                <a:gd name="T5" fmla="*/ 81 h 81"/>
                <a:gd name="T6" fmla="*/ 100 w 100"/>
                <a:gd name="T7" fmla="*/ 0 h 81"/>
                <a:gd name="T8" fmla="*/ 8 w 100"/>
                <a:gd name="T9" fmla="*/ 0 h 81"/>
              </a:gdLst>
              <a:ahLst/>
              <a:cxnLst>
                <a:cxn ang="0">
                  <a:pos x="T0" y="T1"/>
                </a:cxn>
                <a:cxn ang="0">
                  <a:pos x="T2" y="T3"/>
                </a:cxn>
                <a:cxn ang="0">
                  <a:pos x="T4" y="T5"/>
                </a:cxn>
                <a:cxn ang="0">
                  <a:pos x="T6" y="T7"/>
                </a:cxn>
                <a:cxn ang="0">
                  <a:pos x="T8" y="T9"/>
                </a:cxn>
              </a:cxnLst>
              <a:rect l="0" t="0" r="r" b="b"/>
              <a:pathLst>
                <a:path w="100" h="81">
                  <a:moveTo>
                    <a:pt x="8" y="0"/>
                  </a:moveTo>
                  <a:cubicBezTo>
                    <a:pt x="3" y="16"/>
                    <a:pt x="0" y="33"/>
                    <a:pt x="0" y="50"/>
                  </a:cubicBezTo>
                  <a:cubicBezTo>
                    <a:pt x="0" y="61"/>
                    <a:pt x="1" y="71"/>
                    <a:pt x="3" y="81"/>
                  </a:cubicBezTo>
                  <a:cubicBezTo>
                    <a:pt x="100" y="0"/>
                    <a:pt x="100" y="0"/>
                    <a:pt x="100" y="0"/>
                  </a:cubicBez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lstStyle/>
            <a:p>
              <a:pPr algn="r"/>
              <a:endParaRPr lang="en-US" sz="900"/>
            </a:p>
          </p:txBody>
        </p:sp>
        <p:sp>
          <p:nvSpPr>
            <p:cNvPr id="17" name="Freeform 227"/>
            <p:cNvSpPr/>
            <p:nvPr/>
          </p:nvSpPr>
          <p:spPr bwMode="auto">
            <a:xfrm>
              <a:off x="23098125" y="7613651"/>
              <a:ext cx="388937" cy="182563"/>
            </a:xfrm>
            <a:custGeom>
              <a:avLst/>
              <a:gdLst>
                <a:gd name="T0" fmla="*/ 0 w 127"/>
                <a:gd name="T1" fmla="*/ 59 h 59"/>
                <a:gd name="T2" fmla="*/ 127 w 127"/>
                <a:gd name="T3" fmla="*/ 59 h 59"/>
                <a:gd name="T4" fmla="*/ 56 w 127"/>
                <a:gd name="T5" fmla="*/ 0 h 59"/>
                <a:gd name="T6" fmla="*/ 0 w 127"/>
                <a:gd name="T7" fmla="*/ 59 h 59"/>
              </a:gdLst>
              <a:ahLst/>
              <a:cxnLst>
                <a:cxn ang="0">
                  <a:pos x="T0" y="T1"/>
                </a:cxn>
                <a:cxn ang="0">
                  <a:pos x="T2" y="T3"/>
                </a:cxn>
                <a:cxn ang="0">
                  <a:pos x="T4" y="T5"/>
                </a:cxn>
                <a:cxn ang="0">
                  <a:pos x="T6" y="T7"/>
                </a:cxn>
              </a:cxnLst>
              <a:rect l="0" t="0" r="r" b="b"/>
              <a:pathLst>
                <a:path w="127" h="59">
                  <a:moveTo>
                    <a:pt x="0" y="59"/>
                  </a:moveTo>
                  <a:cubicBezTo>
                    <a:pt x="127" y="59"/>
                    <a:pt x="127" y="59"/>
                    <a:pt x="127" y="59"/>
                  </a:cubicBezTo>
                  <a:cubicBezTo>
                    <a:pt x="56" y="0"/>
                    <a:pt x="56" y="0"/>
                    <a:pt x="56" y="0"/>
                  </a:cubicBezTo>
                  <a:cubicBezTo>
                    <a:pt x="33" y="15"/>
                    <a:pt x="14" y="35"/>
                    <a:pt x="0" y="5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lstStyle/>
            <a:p>
              <a:pPr algn="r"/>
              <a:endParaRPr lang="en-US" sz="900"/>
            </a:p>
          </p:txBody>
        </p:sp>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References</a:t>
            </a:r>
            <a:endParaRPr lang="en-IN" altLang="en-US"/>
          </a:p>
        </p:txBody>
      </p:sp>
      <p:sp>
        <p:nvSpPr>
          <p:cNvPr id="3" name="Content Placeholder 2"/>
          <p:cNvSpPr>
            <a:spLocks noGrp="1"/>
          </p:cNvSpPr>
          <p:nvPr>
            <p:ph idx="1"/>
          </p:nvPr>
        </p:nvSpPr>
        <p:spPr>
          <a:xfrm>
            <a:off x="457200" y="1499870"/>
            <a:ext cx="8229600" cy="4913630"/>
          </a:xfrm>
        </p:spPr>
        <p:txBody>
          <a:bodyPr/>
          <a:p>
            <a:r>
              <a:rPr lang="en-US" sz="2000"/>
              <a:t>[</a:t>
            </a:r>
            <a:r>
              <a:rPr lang="en-IN" altLang="en-US" sz="2000"/>
              <a:t>1</a:t>
            </a:r>
            <a:r>
              <a:rPr lang="en-US" sz="2000"/>
              <a:t>] Shlok Gilda, Department of Computer Engineering, Evaluating Machine Learning Algorithms for Fake News Detection,2017 IEEE 15th Student Conference on Research and Development (SCOReD).</a:t>
            </a:r>
            <a:endParaRPr lang="en-US" sz="2000"/>
          </a:p>
          <a:p>
            <a:r>
              <a:rPr lang="en-IN" altLang="en-US" sz="2000"/>
              <a:t>[2]N. J. Conroy, V. L. Rubin, and Y. Chen, Automatic deception detection: Methods </a:t>
            </a:r>
            <a:r>
              <a:rPr lang="en-US" sz="2000"/>
              <a:t>for finding fake news, Proceedings of the Association for Information Science and Technology, vol. 52, no. 1, pp. 14, 2015</a:t>
            </a:r>
            <a:endParaRPr lang="en-US" sz="2000"/>
          </a:p>
          <a:p>
            <a:r>
              <a:rPr lang="en-IN" altLang="en-US" sz="2000"/>
              <a:t>[3]Hadeer Ahmed1, Issa Traore1, and Sherif Saad2 1 ECE Department, University </a:t>
            </a:r>
            <a:r>
              <a:rPr lang="en-US" sz="2000"/>
              <a:t>of Victoria, Victoria, BC, Canada 2 School of Computer Science, University of Windsor, Windsor, ON, Canada</a:t>
            </a:r>
            <a:endParaRPr lang="en-US" sz="2000"/>
          </a:p>
          <a:p>
            <a:r>
              <a:rPr lang="en-US" sz="2000"/>
              <a:t>[</a:t>
            </a:r>
            <a:r>
              <a:rPr lang="en-IN" altLang="en-US" sz="2000"/>
              <a:t>4</a:t>
            </a:r>
            <a:r>
              <a:rPr lang="en-US" sz="2000"/>
              <a:t>] https://indianexpress.com/article/education/iiit-delhi-students-create-whatsfarziapp-to-detect-fake-news-5599996/</a:t>
            </a:r>
            <a:endParaRPr lang="en-US" sz="2000"/>
          </a:p>
          <a:p>
            <a:r>
              <a:rPr lang="en-US" sz="2000"/>
              <a:t>[</a:t>
            </a:r>
            <a:r>
              <a:rPr lang="en-IN" altLang="en-US" sz="2000"/>
              <a:t>5</a:t>
            </a:r>
            <a:r>
              <a:rPr lang="en-US" sz="2000"/>
              <a:t>] https://www.csail.mit.edu/news/detecting-fake-news-its-source</a:t>
            </a:r>
            <a:endParaRPr lang="en-US" sz="2000"/>
          </a:p>
          <a:p>
            <a:r>
              <a:rPr lang="en-IN" altLang="en-US" sz="2000"/>
              <a:t>[6]https://kastanday.com/fake-news-detection-details/machinelearningforstancedetection</a:t>
            </a:r>
            <a:endParaRPr lang="en-IN" altLang="en-US" sz="2000"/>
          </a:p>
          <a:p>
            <a:endParaRPr lang="en-US" sz="2000"/>
          </a:p>
          <a:p>
            <a:endParaRPr lang="en-US" sz="2000"/>
          </a:p>
        </p:txBody>
      </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grpSp>
        <p:nvGrpSpPr>
          <p:cNvPr id="1160" name="Group 1159"/>
          <p:cNvGrpSpPr/>
          <p:nvPr/>
        </p:nvGrpSpPr>
        <p:grpSpPr>
          <a:xfrm>
            <a:off x="8119144" y="761591"/>
            <a:ext cx="394681" cy="392041"/>
            <a:chOff x="623888" y="5208588"/>
            <a:chExt cx="949324" cy="942976"/>
          </a:xfrm>
        </p:grpSpPr>
        <p:sp>
          <p:nvSpPr>
            <p:cNvPr id="185" name="Oval 87"/>
            <p:cNvSpPr>
              <a:spLocks noChangeArrowheads="1"/>
            </p:cNvSpPr>
            <p:nvPr/>
          </p:nvSpPr>
          <p:spPr bwMode="auto">
            <a:xfrm>
              <a:off x="1346200" y="5275263"/>
              <a:ext cx="155575" cy="15716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86" name="Freeform 88"/>
            <p:cNvSpPr/>
            <p:nvPr/>
          </p:nvSpPr>
          <p:spPr bwMode="auto">
            <a:xfrm>
              <a:off x="1303338" y="5441951"/>
              <a:ext cx="112712" cy="190500"/>
            </a:xfrm>
            <a:custGeom>
              <a:avLst/>
              <a:gdLst>
                <a:gd name="T0" fmla="*/ 12 w 37"/>
                <a:gd name="T1" fmla="*/ 58 h 62"/>
                <a:gd name="T2" fmla="*/ 17 w 37"/>
                <a:gd name="T3" fmla="*/ 37 h 62"/>
                <a:gd name="T4" fmla="*/ 16 w 37"/>
                <a:gd name="T5" fmla="*/ 59 h 62"/>
                <a:gd name="T6" fmla="*/ 31 w 37"/>
                <a:gd name="T7" fmla="*/ 62 h 62"/>
                <a:gd name="T8" fmla="*/ 37 w 37"/>
                <a:gd name="T9" fmla="*/ 0 h 62"/>
                <a:gd name="T10" fmla="*/ 25 w 37"/>
                <a:gd name="T11" fmla="*/ 2 h 62"/>
                <a:gd name="T12" fmla="*/ 16 w 37"/>
                <a:gd name="T13" fmla="*/ 6 h 62"/>
                <a:gd name="T14" fmla="*/ 1 w 37"/>
                <a:gd name="T15" fmla="*/ 29 h 62"/>
                <a:gd name="T16" fmla="*/ 0 w 37"/>
                <a:gd name="T17" fmla="*/ 31 h 62"/>
                <a:gd name="T18" fmla="*/ 6 w 37"/>
                <a:gd name="T19" fmla="*/ 57 h 62"/>
                <a:gd name="T20" fmla="*/ 12 w 37"/>
                <a:gd name="T2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12" y="58"/>
                  </a:moveTo>
                  <a:cubicBezTo>
                    <a:pt x="13" y="51"/>
                    <a:pt x="15" y="44"/>
                    <a:pt x="17" y="37"/>
                  </a:cubicBezTo>
                  <a:cubicBezTo>
                    <a:pt x="17" y="44"/>
                    <a:pt x="16" y="51"/>
                    <a:pt x="16" y="59"/>
                  </a:cubicBezTo>
                  <a:cubicBezTo>
                    <a:pt x="21" y="60"/>
                    <a:pt x="26" y="61"/>
                    <a:pt x="31" y="62"/>
                  </a:cubicBezTo>
                  <a:cubicBezTo>
                    <a:pt x="37" y="0"/>
                    <a:pt x="37" y="0"/>
                    <a:pt x="37" y="0"/>
                  </a:cubicBezTo>
                  <a:cubicBezTo>
                    <a:pt x="33" y="0"/>
                    <a:pt x="29" y="1"/>
                    <a:pt x="25" y="2"/>
                  </a:cubicBezTo>
                  <a:cubicBezTo>
                    <a:pt x="22" y="3"/>
                    <a:pt x="19" y="4"/>
                    <a:pt x="16" y="6"/>
                  </a:cubicBezTo>
                  <a:cubicBezTo>
                    <a:pt x="8" y="12"/>
                    <a:pt x="3" y="22"/>
                    <a:pt x="1" y="29"/>
                  </a:cubicBezTo>
                  <a:cubicBezTo>
                    <a:pt x="1" y="29"/>
                    <a:pt x="1" y="30"/>
                    <a:pt x="0" y="31"/>
                  </a:cubicBezTo>
                  <a:cubicBezTo>
                    <a:pt x="3" y="40"/>
                    <a:pt x="5" y="48"/>
                    <a:pt x="6" y="57"/>
                  </a:cubicBezTo>
                  <a:cubicBezTo>
                    <a:pt x="8" y="57"/>
                    <a:pt x="10" y="58"/>
                    <a:pt x="12" y="5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87" name="Freeform 89"/>
            <p:cNvSpPr/>
            <p:nvPr/>
          </p:nvSpPr>
          <p:spPr bwMode="auto">
            <a:xfrm>
              <a:off x="1109663" y="5419726"/>
              <a:ext cx="155575" cy="187325"/>
            </a:xfrm>
            <a:custGeom>
              <a:avLst/>
              <a:gdLst>
                <a:gd name="T0" fmla="*/ 25 w 51"/>
                <a:gd name="T1" fmla="*/ 59 h 61"/>
                <a:gd name="T2" fmla="*/ 24 w 51"/>
                <a:gd name="T3" fmla="*/ 47 h 61"/>
                <a:gd name="T4" fmla="*/ 28 w 51"/>
                <a:gd name="T5" fmla="*/ 59 h 61"/>
                <a:gd name="T6" fmla="*/ 51 w 51"/>
                <a:gd name="T7" fmla="*/ 61 h 61"/>
                <a:gd name="T8" fmla="*/ 45 w 51"/>
                <a:gd name="T9" fmla="*/ 36 h 61"/>
                <a:gd name="T10" fmla="*/ 26 w 51"/>
                <a:gd name="T11" fmla="*/ 8 h 61"/>
                <a:gd name="T12" fmla="*/ 15 w 51"/>
                <a:gd name="T13" fmla="*/ 2 h 61"/>
                <a:gd name="T14" fmla="*/ 0 w 51"/>
                <a:gd name="T15" fmla="*/ 0 h 61"/>
                <a:gd name="T16" fmla="*/ 5 w 51"/>
                <a:gd name="T17" fmla="*/ 58 h 61"/>
                <a:gd name="T18" fmla="*/ 25 w 51"/>
                <a:gd name="T1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61">
                  <a:moveTo>
                    <a:pt x="25" y="59"/>
                  </a:moveTo>
                  <a:cubicBezTo>
                    <a:pt x="25" y="55"/>
                    <a:pt x="25" y="51"/>
                    <a:pt x="24" y="47"/>
                  </a:cubicBezTo>
                  <a:cubicBezTo>
                    <a:pt x="26" y="51"/>
                    <a:pt x="27" y="55"/>
                    <a:pt x="28" y="59"/>
                  </a:cubicBezTo>
                  <a:cubicBezTo>
                    <a:pt x="36" y="60"/>
                    <a:pt x="44" y="60"/>
                    <a:pt x="51" y="61"/>
                  </a:cubicBezTo>
                  <a:cubicBezTo>
                    <a:pt x="50" y="53"/>
                    <a:pt x="48" y="45"/>
                    <a:pt x="45" y="36"/>
                  </a:cubicBezTo>
                  <a:cubicBezTo>
                    <a:pt x="42" y="28"/>
                    <a:pt x="37" y="15"/>
                    <a:pt x="26" y="8"/>
                  </a:cubicBezTo>
                  <a:cubicBezTo>
                    <a:pt x="22" y="5"/>
                    <a:pt x="18" y="3"/>
                    <a:pt x="15" y="2"/>
                  </a:cubicBezTo>
                  <a:cubicBezTo>
                    <a:pt x="10" y="1"/>
                    <a:pt x="5" y="0"/>
                    <a:pt x="0" y="0"/>
                  </a:cubicBezTo>
                  <a:cubicBezTo>
                    <a:pt x="5" y="58"/>
                    <a:pt x="5" y="58"/>
                    <a:pt x="5" y="58"/>
                  </a:cubicBezTo>
                  <a:cubicBezTo>
                    <a:pt x="12" y="58"/>
                    <a:pt x="19" y="58"/>
                    <a:pt x="25" y="5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88" name="Freeform 90"/>
            <p:cNvSpPr/>
            <p:nvPr/>
          </p:nvSpPr>
          <p:spPr bwMode="auto">
            <a:xfrm>
              <a:off x="927100" y="5419726"/>
              <a:ext cx="160337" cy="187325"/>
            </a:xfrm>
            <a:custGeom>
              <a:avLst/>
              <a:gdLst>
                <a:gd name="T0" fmla="*/ 27 w 52"/>
                <a:gd name="T1" fmla="*/ 47 h 61"/>
                <a:gd name="T2" fmla="*/ 26 w 52"/>
                <a:gd name="T3" fmla="*/ 59 h 61"/>
                <a:gd name="T4" fmla="*/ 45 w 52"/>
                <a:gd name="T5" fmla="*/ 58 h 61"/>
                <a:gd name="T6" fmla="*/ 52 w 52"/>
                <a:gd name="T7" fmla="*/ 0 h 61"/>
                <a:gd name="T8" fmla="*/ 21 w 52"/>
                <a:gd name="T9" fmla="*/ 11 h 61"/>
                <a:gd name="T10" fmla="*/ 6 w 52"/>
                <a:gd name="T11" fmla="*/ 36 h 61"/>
                <a:gd name="T12" fmla="*/ 0 w 52"/>
                <a:gd name="T13" fmla="*/ 61 h 61"/>
                <a:gd name="T14" fmla="*/ 24 w 52"/>
                <a:gd name="T15" fmla="*/ 59 h 61"/>
                <a:gd name="T16" fmla="*/ 27 w 52"/>
                <a:gd name="T17"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1">
                  <a:moveTo>
                    <a:pt x="27" y="47"/>
                  </a:moveTo>
                  <a:cubicBezTo>
                    <a:pt x="26" y="50"/>
                    <a:pt x="26" y="54"/>
                    <a:pt x="26" y="59"/>
                  </a:cubicBezTo>
                  <a:cubicBezTo>
                    <a:pt x="32" y="58"/>
                    <a:pt x="39" y="58"/>
                    <a:pt x="45" y="58"/>
                  </a:cubicBezTo>
                  <a:cubicBezTo>
                    <a:pt x="52" y="0"/>
                    <a:pt x="52" y="0"/>
                    <a:pt x="52" y="0"/>
                  </a:cubicBezTo>
                  <a:cubicBezTo>
                    <a:pt x="37" y="0"/>
                    <a:pt x="26" y="5"/>
                    <a:pt x="21" y="11"/>
                  </a:cubicBezTo>
                  <a:cubicBezTo>
                    <a:pt x="13" y="18"/>
                    <a:pt x="9" y="28"/>
                    <a:pt x="6" y="36"/>
                  </a:cubicBezTo>
                  <a:cubicBezTo>
                    <a:pt x="3" y="44"/>
                    <a:pt x="1" y="53"/>
                    <a:pt x="0" y="61"/>
                  </a:cubicBezTo>
                  <a:cubicBezTo>
                    <a:pt x="7" y="60"/>
                    <a:pt x="15" y="59"/>
                    <a:pt x="24" y="59"/>
                  </a:cubicBezTo>
                  <a:cubicBezTo>
                    <a:pt x="24" y="55"/>
                    <a:pt x="25" y="51"/>
                    <a:pt x="27" y="4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89" name="Freeform 91"/>
            <p:cNvSpPr>
              <a:spLocks noEditPoints="1"/>
            </p:cNvSpPr>
            <p:nvPr/>
          </p:nvSpPr>
          <p:spPr bwMode="auto">
            <a:xfrm>
              <a:off x="623888" y="5441951"/>
              <a:ext cx="134937" cy="260350"/>
            </a:xfrm>
            <a:custGeom>
              <a:avLst/>
              <a:gdLst>
                <a:gd name="T0" fmla="*/ 7 w 44"/>
                <a:gd name="T1" fmla="*/ 85 h 85"/>
                <a:gd name="T2" fmla="*/ 35 w 44"/>
                <a:gd name="T3" fmla="*/ 69 h 85"/>
                <a:gd name="T4" fmla="*/ 44 w 44"/>
                <a:gd name="T5" fmla="*/ 0 h 85"/>
                <a:gd name="T6" fmla="*/ 27 w 44"/>
                <a:gd name="T7" fmla="*/ 3 h 85"/>
                <a:gd name="T8" fmla="*/ 14 w 44"/>
                <a:gd name="T9" fmla="*/ 12 h 85"/>
                <a:gd name="T10" fmla="*/ 0 w 44"/>
                <a:gd name="T11" fmla="*/ 47 h 85"/>
                <a:gd name="T12" fmla="*/ 0 w 44"/>
                <a:gd name="T13" fmla="*/ 48 h 85"/>
                <a:gd name="T14" fmla="*/ 1 w 44"/>
                <a:gd name="T15" fmla="*/ 63 h 85"/>
                <a:gd name="T16" fmla="*/ 7 w 44"/>
                <a:gd name="T17" fmla="*/ 85 h 85"/>
                <a:gd name="T18" fmla="*/ 24 w 44"/>
                <a:gd name="T19" fmla="*/ 28 h 85"/>
                <a:gd name="T20" fmla="*/ 22 w 44"/>
                <a:gd name="T21" fmla="*/ 71 h 85"/>
                <a:gd name="T22" fmla="*/ 22 w 44"/>
                <a:gd name="T23" fmla="*/ 73 h 85"/>
                <a:gd name="T24" fmla="*/ 22 w 44"/>
                <a:gd name="T25" fmla="*/ 73 h 85"/>
                <a:gd name="T26" fmla="*/ 19 w 44"/>
                <a:gd name="T27" fmla="*/ 60 h 85"/>
                <a:gd name="T28" fmla="*/ 24 w 44"/>
                <a:gd name="T29"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85">
                  <a:moveTo>
                    <a:pt x="7" y="85"/>
                  </a:moveTo>
                  <a:cubicBezTo>
                    <a:pt x="14" y="79"/>
                    <a:pt x="23" y="73"/>
                    <a:pt x="35" y="69"/>
                  </a:cubicBezTo>
                  <a:cubicBezTo>
                    <a:pt x="44" y="0"/>
                    <a:pt x="44" y="0"/>
                    <a:pt x="44" y="0"/>
                  </a:cubicBezTo>
                  <a:cubicBezTo>
                    <a:pt x="37" y="0"/>
                    <a:pt x="31" y="1"/>
                    <a:pt x="27" y="3"/>
                  </a:cubicBezTo>
                  <a:cubicBezTo>
                    <a:pt x="23" y="5"/>
                    <a:pt x="19" y="8"/>
                    <a:pt x="14" y="12"/>
                  </a:cubicBezTo>
                  <a:cubicBezTo>
                    <a:pt x="6" y="20"/>
                    <a:pt x="1" y="33"/>
                    <a:pt x="0" y="47"/>
                  </a:cubicBezTo>
                  <a:cubicBezTo>
                    <a:pt x="0" y="48"/>
                    <a:pt x="0" y="48"/>
                    <a:pt x="0" y="48"/>
                  </a:cubicBezTo>
                  <a:cubicBezTo>
                    <a:pt x="0" y="52"/>
                    <a:pt x="0" y="57"/>
                    <a:pt x="1" y="63"/>
                  </a:cubicBezTo>
                  <a:cubicBezTo>
                    <a:pt x="2" y="71"/>
                    <a:pt x="4" y="78"/>
                    <a:pt x="7" y="85"/>
                  </a:cubicBezTo>
                  <a:close/>
                  <a:moveTo>
                    <a:pt x="24" y="28"/>
                  </a:moveTo>
                  <a:cubicBezTo>
                    <a:pt x="24" y="37"/>
                    <a:pt x="23" y="54"/>
                    <a:pt x="22" y="71"/>
                  </a:cubicBezTo>
                  <a:cubicBezTo>
                    <a:pt x="22" y="72"/>
                    <a:pt x="22" y="72"/>
                    <a:pt x="22" y="73"/>
                  </a:cubicBezTo>
                  <a:cubicBezTo>
                    <a:pt x="22" y="73"/>
                    <a:pt x="22" y="73"/>
                    <a:pt x="22" y="73"/>
                  </a:cubicBezTo>
                  <a:cubicBezTo>
                    <a:pt x="21" y="69"/>
                    <a:pt x="20" y="65"/>
                    <a:pt x="19" y="60"/>
                  </a:cubicBezTo>
                  <a:cubicBezTo>
                    <a:pt x="18" y="52"/>
                    <a:pt x="17" y="38"/>
                    <a:pt x="24" y="2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90" name="Oval 92"/>
            <p:cNvSpPr>
              <a:spLocks noChangeArrowheads="1"/>
            </p:cNvSpPr>
            <p:nvPr/>
          </p:nvSpPr>
          <p:spPr bwMode="auto">
            <a:xfrm>
              <a:off x="995363" y="5208588"/>
              <a:ext cx="200025" cy="1984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91" name="Freeform 93"/>
            <p:cNvSpPr/>
            <p:nvPr/>
          </p:nvSpPr>
          <p:spPr bwMode="auto">
            <a:xfrm>
              <a:off x="636588" y="5826126"/>
              <a:ext cx="914400" cy="325438"/>
            </a:xfrm>
            <a:custGeom>
              <a:avLst/>
              <a:gdLst>
                <a:gd name="T0" fmla="*/ 161 w 298"/>
                <a:gd name="T1" fmla="*/ 81 h 106"/>
                <a:gd name="T2" fmla="*/ 161 w 298"/>
                <a:gd name="T3" fmla="*/ 56 h 106"/>
                <a:gd name="T4" fmla="*/ 298 w 298"/>
                <a:gd name="T5" fmla="*/ 56 h 106"/>
                <a:gd name="T6" fmla="*/ 298 w 298"/>
                <a:gd name="T7" fmla="*/ 1 h 106"/>
                <a:gd name="T8" fmla="*/ 150 w 298"/>
                <a:gd name="T9" fmla="*/ 37 h 106"/>
                <a:gd name="T10" fmla="*/ 0 w 298"/>
                <a:gd name="T11" fmla="*/ 0 h 106"/>
                <a:gd name="T12" fmla="*/ 0 w 298"/>
                <a:gd name="T13" fmla="*/ 56 h 106"/>
                <a:gd name="T14" fmla="*/ 137 w 298"/>
                <a:gd name="T15" fmla="*/ 56 h 106"/>
                <a:gd name="T16" fmla="*/ 137 w 298"/>
                <a:gd name="T17" fmla="*/ 81 h 106"/>
                <a:gd name="T18" fmla="*/ 105 w 298"/>
                <a:gd name="T19" fmla="*/ 81 h 106"/>
                <a:gd name="T20" fmla="*/ 105 w 298"/>
                <a:gd name="T21" fmla="*/ 106 h 106"/>
                <a:gd name="T22" fmla="*/ 193 w 298"/>
                <a:gd name="T23" fmla="*/ 106 h 106"/>
                <a:gd name="T24" fmla="*/ 193 w 298"/>
                <a:gd name="T25" fmla="*/ 81 h 106"/>
                <a:gd name="T26" fmla="*/ 161 w 298"/>
                <a:gd name="T27" fmla="*/ 8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106">
                  <a:moveTo>
                    <a:pt x="161" y="81"/>
                  </a:moveTo>
                  <a:cubicBezTo>
                    <a:pt x="161" y="56"/>
                    <a:pt x="161" y="56"/>
                    <a:pt x="161" y="56"/>
                  </a:cubicBezTo>
                  <a:cubicBezTo>
                    <a:pt x="298" y="56"/>
                    <a:pt x="298" y="56"/>
                    <a:pt x="298" y="56"/>
                  </a:cubicBezTo>
                  <a:cubicBezTo>
                    <a:pt x="298" y="1"/>
                    <a:pt x="298" y="1"/>
                    <a:pt x="298" y="1"/>
                  </a:cubicBezTo>
                  <a:cubicBezTo>
                    <a:pt x="276" y="25"/>
                    <a:pt x="213" y="37"/>
                    <a:pt x="150" y="37"/>
                  </a:cubicBezTo>
                  <a:cubicBezTo>
                    <a:pt x="86" y="37"/>
                    <a:pt x="22" y="25"/>
                    <a:pt x="0" y="0"/>
                  </a:cubicBezTo>
                  <a:cubicBezTo>
                    <a:pt x="0" y="56"/>
                    <a:pt x="0" y="56"/>
                    <a:pt x="0" y="56"/>
                  </a:cubicBezTo>
                  <a:cubicBezTo>
                    <a:pt x="137" y="56"/>
                    <a:pt x="137" y="56"/>
                    <a:pt x="137" y="56"/>
                  </a:cubicBezTo>
                  <a:cubicBezTo>
                    <a:pt x="137" y="81"/>
                    <a:pt x="137" y="81"/>
                    <a:pt x="137" y="81"/>
                  </a:cubicBezTo>
                  <a:cubicBezTo>
                    <a:pt x="105" y="81"/>
                    <a:pt x="105" y="81"/>
                    <a:pt x="105" y="81"/>
                  </a:cubicBezTo>
                  <a:cubicBezTo>
                    <a:pt x="105" y="106"/>
                    <a:pt x="105" y="106"/>
                    <a:pt x="105" y="106"/>
                  </a:cubicBezTo>
                  <a:cubicBezTo>
                    <a:pt x="193" y="106"/>
                    <a:pt x="193" y="106"/>
                    <a:pt x="193" y="106"/>
                  </a:cubicBezTo>
                  <a:cubicBezTo>
                    <a:pt x="193" y="81"/>
                    <a:pt x="193" y="81"/>
                    <a:pt x="193" y="81"/>
                  </a:cubicBezTo>
                  <a:lnTo>
                    <a:pt x="161" y="8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024" name="Freeform 94"/>
            <p:cNvSpPr>
              <a:spLocks noEditPoints="1"/>
            </p:cNvSpPr>
            <p:nvPr/>
          </p:nvSpPr>
          <p:spPr bwMode="auto">
            <a:xfrm>
              <a:off x="1431925" y="5441951"/>
              <a:ext cx="141287" cy="260350"/>
            </a:xfrm>
            <a:custGeom>
              <a:avLst/>
              <a:gdLst>
                <a:gd name="T0" fmla="*/ 0 w 46"/>
                <a:gd name="T1" fmla="*/ 0 h 85"/>
                <a:gd name="T2" fmla="*/ 8 w 46"/>
                <a:gd name="T3" fmla="*/ 69 h 85"/>
                <a:gd name="T4" fmla="*/ 37 w 46"/>
                <a:gd name="T5" fmla="*/ 85 h 85"/>
                <a:gd name="T6" fmla="*/ 43 w 46"/>
                <a:gd name="T7" fmla="*/ 63 h 85"/>
                <a:gd name="T8" fmla="*/ 29 w 46"/>
                <a:gd name="T9" fmla="*/ 12 h 85"/>
                <a:gd name="T10" fmla="*/ 17 w 46"/>
                <a:gd name="T11" fmla="*/ 3 h 85"/>
                <a:gd name="T12" fmla="*/ 0 w 46"/>
                <a:gd name="T13" fmla="*/ 0 h 85"/>
                <a:gd name="T14" fmla="*/ 25 w 46"/>
                <a:gd name="T15" fmla="*/ 60 h 85"/>
                <a:gd name="T16" fmla="*/ 22 w 46"/>
                <a:gd name="T17" fmla="*/ 73 h 85"/>
                <a:gd name="T18" fmla="*/ 22 w 46"/>
                <a:gd name="T19" fmla="*/ 73 h 85"/>
                <a:gd name="T20" fmla="*/ 22 w 46"/>
                <a:gd name="T21" fmla="*/ 71 h 85"/>
                <a:gd name="T22" fmla="*/ 20 w 46"/>
                <a:gd name="T23" fmla="*/ 28 h 85"/>
                <a:gd name="T24" fmla="*/ 25 w 46"/>
                <a:gd name="T25" fmla="*/ 6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85">
                  <a:moveTo>
                    <a:pt x="0" y="0"/>
                  </a:moveTo>
                  <a:cubicBezTo>
                    <a:pt x="8" y="69"/>
                    <a:pt x="8" y="69"/>
                    <a:pt x="8" y="69"/>
                  </a:cubicBezTo>
                  <a:cubicBezTo>
                    <a:pt x="20" y="73"/>
                    <a:pt x="30" y="79"/>
                    <a:pt x="37" y="85"/>
                  </a:cubicBezTo>
                  <a:cubicBezTo>
                    <a:pt x="39" y="78"/>
                    <a:pt x="42" y="71"/>
                    <a:pt x="43" y="63"/>
                  </a:cubicBezTo>
                  <a:cubicBezTo>
                    <a:pt x="46" y="41"/>
                    <a:pt x="41" y="23"/>
                    <a:pt x="29" y="12"/>
                  </a:cubicBezTo>
                  <a:cubicBezTo>
                    <a:pt x="25" y="8"/>
                    <a:pt x="21" y="5"/>
                    <a:pt x="17" y="3"/>
                  </a:cubicBezTo>
                  <a:cubicBezTo>
                    <a:pt x="13" y="1"/>
                    <a:pt x="7" y="0"/>
                    <a:pt x="0" y="0"/>
                  </a:cubicBezTo>
                  <a:close/>
                  <a:moveTo>
                    <a:pt x="25" y="60"/>
                  </a:moveTo>
                  <a:cubicBezTo>
                    <a:pt x="24" y="65"/>
                    <a:pt x="23" y="69"/>
                    <a:pt x="22" y="73"/>
                  </a:cubicBezTo>
                  <a:cubicBezTo>
                    <a:pt x="22" y="73"/>
                    <a:pt x="22" y="73"/>
                    <a:pt x="22" y="73"/>
                  </a:cubicBezTo>
                  <a:cubicBezTo>
                    <a:pt x="22" y="72"/>
                    <a:pt x="22" y="72"/>
                    <a:pt x="22" y="71"/>
                  </a:cubicBezTo>
                  <a:cubicBezTo>
                    <a:pt x="21" y="54"/>
                    <a:pt x="20" y="37"/>
                    <a:pt x="20" y="28"/>
                  </a:cubicBezTo>
                  <a:cubicBezTo>
                    <a:pt x="27" y="38"/>
                    <a:pt x="26" y="52"/>
                    <a:pt x="25" y="6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025" name="Freeform 95"/>
            <p:cNvSpPr/>
            <p:nvPr/>
          </p:nvSpPr>
          <p:spPr bwMode="auto">
            <a:xfrm>
              <a:off x="774700" y="5441951"/>
              <a:ext cx="112712" cy="190500"/>
            </a:xfrm>
            <a:custGeom>
              <a:avLst/>
              <a:gdLst>
                <a:gd name="T0" fmla="*/ 12 w 37"/>
                <a:gd name="T1" fmla="*/ 2 h 62"/>
                <a:gd name="T2" fmla="*/ 0 w 37"/>
                <a:gd name="T3" fmla="*/ 0 h 62"/>
                <a:gd name="T4" fmla="*/ 6 w 37"/>
                <a:gd name="T5" fmla="*/ 62 h 62"/>
                <a:gd name="T6" fmla="*/ 21 w 37"/>
                <a:gd name="T7" fmla="*/ 59 h 62"/>
                <a:gd name="T8" fmla="*/ 20 w 37"/>
                <a:gd name="T9" fmla="*/ 37 h 62"/>
                <a:gd name="T10" fmla="*/ 24 w 37"/>
                <a:gd name="T11" fmla="*/ 58 h 62"/>
                <a:gd name="T12" fmla="*/ 32 w 37"/>
                <a:gd name="T13" fmla="*/ 57 h 62"/>
                <a:gd name="T14" fmla="*/ 37 w 37"/>
                <a:gd name="T15" fmla="*/ 33 h 62"/>
                <a:gd name="T16" fmla="*/ 36 w 37"/>
                <a:gd name="T17" fmla="*/ 29 h 62"/>
                <a:gd name="T18" fmla="*/ 21 w 37"/>
                <a:gd name="T19" fmla="*/ 6 h 62"/>
                <a:gd name="T20" fmla="*/ 12 w 37"/>
                <a:gd name="T21"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12" y="2"/>
                  </a:moveTo>
                  <a:cubicBezTo>
                    <a:pt x="8" y="1"/>
                    <a:pt x="4" y="0"/>
                    <a:pt x="0" y="0"/>
                  </a:cubicBezTo>
                  <a:cubicBezTo>
                    <a:pt x="6" y="62"/>
                    <a:pt x="6" y="62"/>
                    <a:pt x="6" y="62"/>
                  </a:cubicBezTo>
                  <a:cubicBezTo>
                    <a:pt x="11" y="61"/>
                    <a:pt x="16" y="60"/>
                    <a:pt x="21" y="59"/>
                  </a:cubicBezTo>
                  <a:cubicBezTo>
                    <a:pt x="21" y="51"/>
                    <a:pt x="20" y="44"/>
                    <a:pt x="20" y="37"/>
                  </a:cubicBezTo>
                  <a:cubicBezTo>
                    <a:pt x="21" y="43"/>
                    <a:pt x="23" y="51"/>
                    <a:pt x="24" y="58"/>
                  </a:cubicBezTo>
                  <a:cubicBezTo>
                    <a:pt x="27" y="58"/>
                    <a:pt x="29" y="57"/>
                    <a:pt x="32" y="57"/>
                  </a:cubicBezTo>
                  <a:cubicBezTo>
                    <a:pt x="33" y="49"/>
                    <a:pt x="35" y="41"/>
                    <a:pt x="37" y="33"/>
                  </a:cubicBezTo>
                  <a:cubicBezTo>
                    <a:pt x="37" y="31"/>
                    <a:pt x="36" y="30"/>
                    <a:pt x="36" y="29"/>
                  </a:cubicBezTo>
                  <a:cubicBezTo>
                    <a:pt x="33" y="22"/>
                    <a:pt x="29" y="12"/>
                    <a:pt x="21" y="6"/>
                  </a:cubicBezTo>
                  <a:cubicBezTo>
                    <a:pt x="18" y="4"/>
                    <a:pt x="15" y="3"/>
                    <a:pt x="12"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026" name="Freeform 96"/>
            <p:cNvSpPr/>
            <p:nvPr/>
          </p:nvSpPr>
          <p:spPr bwMode="auto">
            <a:xfrm>
              <a:off x="639763" y="5622926"/>
              <a:ext cx="911225" cy="288925"/>
            </a:xfrm>
            <a:custGeom>
              <a:avLst/>
              <a:gdLst>
                <a:gd name="T0" fmla="*/ 149 w 297"/>
                <a:gd name="T1" fmla="*/ 94 h 94"/>
                <a:gd name="T2" fmla="*/ 297 w 297"/>
                <a:gd name="T3" fmla="*/ 47 h 94"/>
                <a:gd name="T4" fmla="*/ 297 w 297"/>
                <a:gd name="T5" fmla="*/ 47 h 94"/>
                <a:gd name="T6" fmla="*/ 295 w 297"/>
                <a:gd name="T7" fmla="*/ 39 h 94"/>
                <a:gd name="T8" fmla="*/ 149 w 297"/>
                <a:gd name="T9" fmla="*/ 0 h 94"/>
                <a:gd name="T10" fmla="*/ 2 w 297"/>
                <a:gd name="T11" fmla="*/ 39 h 94"/>
                <a:gd name="T12" fmla="*/ 0 w 297"/>
                <a:gd name="T13" fmla="*/ 47 h 94"/>
                <a:gd name="T14" fmla="*/ 149 w 297"/>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7" h="94">
                  <a:moveTo>
                    <a:pt x="149" y="94"/>
                  </a:moveTo>
                  <a:cubicBezTo>
                    <a:pt x="231" y="94"/>
                    <a:pt x="297" y="73"/>
                    <a:pt x="297" y="47"/>
                  </a:cubicBezTo>
                  <a:cubicBezTo>
                    <a:pt x="297" y="47"/>
                    <a:pt x="297" y="47"/>
                    <a:pt x="297" y="47"/>
                  </a:cubicBezTo>
                  <a:cubicBezTo>
                    <a:pt x="297" y="44"/>
                    <a:pt x="296" y="42"/>
                    <a:pt x="295" y="39"/>
                  </a:cubicBezTo>
                  <a:cubicBezTo>
                    <a:pt x="282" y="17"/>
                    <a:pt x="221" y="0"/>
                    <a:pt x="149" y="0"/>
                  </a:cubicBezTo>
                  <a:cubicBezTo>
                    <a:pt x="76" y="0"/>
                    <a:pt x="15" y="17"/>
                    <a:pt x="2" y="39"/>
                  </a:cubicBezTo>
                  <a:cubicBezTo>
                    <a:pt x="1" y="42"/>
                    <a:pt x="0" y="44"/>
                    <a:pt x="0" y="47"/>
                  </a:cubicBezTo>
                  <a:cubicBezTo>
                    <a:pt x="0" y="73"/>
                    <a:pt x="66" y="94"/>
                    <a:pt x="149" y="9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027" name="Oval 97"/>
            <p:cNvSpPr>
              <a:spLocks noChangeArrowheads="1"/>
            </p:cNvSpPr>
            <p:nvPr/>
          </p:nvSpPr>
          <p:spPr bwMode="auto">
            <a:xfrm>
              <a:off x="685800" y="5275263"/>
              <a:ext cx="158750" cy="15716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gr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66700"/>
            <a:ext cx="6629400" cy="1371600"/>
          </a:xfrm>
        </p:spPr>
        <p:txBody>
          <a:bodyPr/>
          <a:lstStyle/>
          <a:p>
            <a:r>
              <a:rPr lang="en-US" altLang="en-US" dirty="0"/>
              <a:t>Introduction</a:t>
            </a:r>
            <a:endParaRPr lang="en-US" altLang="en-US" dirty="0"/>
          </a:p>
        </p:txBody>
      </p:sp>
      <p:sp>
        <p:nvSpPr>
          <p:cNvPr id="50179" name="Rectangle 3"/>
          <p:cNvSpPr>
            <a:spLocks noGrp="1" noChangeArrowheads="1"/>
          </p:cNvSpPr>
          <p:nvPr>
            <p:ph idx="1"/>
          </p:nvPr>
        </p:nvSpPr>
        <p:spPr>
          <a:xfrm>
            <a:off x="457200" y="1468755"/>
            <a:ext cx="8170545" cy="4852670"/>
          </a:xfrm>
        </p:spPr>
        <p:txBody>
          <a:bodyPr/>
          <a:lstStyle/>
          <a:p>
            <a:pPr marL="342900" indent="-342900" algn="l">
              <a:lnSpc>
                <a:spcPct val="100000"/>
              </a:lnSpc>
              <a:buFont typeface="Wingdings" panose="05000000000000000000" charset="0"/>
              <a:buChar char="Ø"/>
            </a:pPr>
            <a:r>
              <a:rPr lang="en-US" altLang="en-US" sz="2400" dirty="0">
                <a:sym typeface="+mn-ea"/>
              </a:rPr>
              <a:t>In the recent years, online content has been playing a significant role in swaying users decisions and opinions.</a:t>
            </a:r>
            <a:endParaRPr lang="en-US" altLang="en-US" sz="2400" dirty="0">
              <a:sym typeface="+mn-ea"/>
            </a:endParaRPr>
          </a:p>
          <a:p>
            <a:pPr marL="342900" indent="-342900" algn="l">
              <a:lnSpc>
                <a:spcPct val="100000"/>
              </a:lnSpc>
              <a:buFont typeface="Wingdings" panose="05000000000000000000" charset="0"/>
              <a:buChar char="Ø"/>
            </a:pPr>
            <a:r>
              <a:rPr lang="en-US" altLang="en-US" sz="2400" dirty="0">
                <a:sym typeface="+mn-ea"/>
              </a:rPr>
              <a:t>Recently it has become apparent that opinion spam does not only exist in product reviews and customers feedback. In fact, fake news and misleading articles is another form of opinion spam, which has gained traction.</a:t>
            </a:r>
            <a:endParaRPr lang="en-US" altLang="en-US" sz="2400" dirty="0">
              <a:sym typeface="+mn-ea"/>
            </a:endParaRPr>
          </a:p>
          <a:p>
            <a:pPr marL="342900" indent="-342900" algn="l">
              <a:lnSpc>
                <a:spcPct val="100000"/>
              </a:lnSpc>
              <a:buFont typeface="Wingdings" panose="05000000000000000000" charset="0"/>
              <a:buChar char="Ø"/>
            </a:pPr>
            <a:r>
              <a:rPr lang="en-US" altLang="en-US" sz="2400" dirty="0">
                <a:sym typeface="+mn-ea"/>
              </a:rPr>
              <a:t>Some of the biggest sources of spreading fake news or rumors are social media websites such as Facebook, Twitters, and other social media outlet. </a:t>
            </a:r>
            <a:endParaRPr lang="en-US" altLang="en-US" sz="2400" dirty="0">
              <a:sym typeface="+mn-ea"/>
            </a:endParaRPr>
          </a:p>
          <a:p>
            <a:pPr marL="342900" indent="-342900" algn="l">
              <a:lnSpc>
                <a:spcPct val="100000"/>
              </a:lnSpc>
              <a:buFont typeface="Wingdings" panose="05000000000000000000" charset="0"/>
              <a:buChar char="Ø"/>
            </a:pPr>
            <a:r>
              <a:rPr lang="en-IN" altLang="en-US" sz="2400" dirty="0">
                <a:sym typeface="+mn-ea"/>
              </a:rPr>
              <a:t>We discuss various techniques to detect fake news, which consists of using text analysis based machine learning classification techniques.</a:t>
            </a:r>
            <a:endParaRPr lang="en-IN" altLang="en-US" sz="2400" dirty="0"/>
          </a:p>
        </p:txBody>
      </p:sp>
      <p:grpSp>
        <p:nvGrpSpPr>
          <p:cNvPr id="13" name="Group 12" descr="date, website, page number"/>
          <p:cNvGrpSpPr/>
          <p:nvPr/>
        </p:nvGrpSpPr>
        <p:grpSpPr>
          <a:xfrm>
            <a:off x="4648200" y="6552527"/>
            <a:ext cx="4153269" cy="228600"/>
            <a:chOff x="4648200" y="6552527"/>
            <a:chExt cx="4153269" cy="228600"/>
          </a:xfrm>
        </p:grpSpPr>
        <p:sp>
          <p:nvSpPr>
            <p:cNvPr id="14" name="Rectangle 18"/>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fld>
              <a:endParaRPr lang="en-US" altLang="en-US" sz="1200" dirty="0">
                <a:solidFill>
                  <a:schemeClr val="accent5"/>
                </a:solidFill>
                <a:latin typeface="+mj-lt"/>
              </a:endParaRPr>
            </a:p>
          </p:txBody>
        </p:sp>
        <p:sp>
          <p:nvSpPr>
            <p:cNvPr id="16" name="Rectangle 18"/>
            <p:cNvSpPr txBox="1">
              <a:spLocks noChangeArrowheads="1"/>
            </p:cNvSpPr>
            <p:nvPr/>
          </p:nvSpPr>
          <p:spPr>
            <a:xfrm>
              <a:off x="4648200" y="6552527"/>
              <a:ext cx="1185999" cy="22792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sz="1200" dirty="0">
                  <a:solidFill>
                    <a:schemeClr val="accent5"/>
                  </a:solidFill>
                  <a:latin typeface="+mj-lt"/>
                </a:rPr>
                <a:t>0</a:t>
              </a:r>
              <a:r>
                <a:rPr lang="en-IN" altLang="en-US" sz="1200" dirty="0">
                  <a:solidFill>
                    <a:schemeClr val="accent5"/>
                  </a:solidFill>
                  <a:latin typeface="+mj-lt"/>
                </a:rPr>
                <a:t>6</a:t>
              </a:r>
              <a:r>
                <a:rPr lang="en-US" altLang="en-US" sz="1200" dirty="0">
                  <a:solidFill>
                    <a:schemeClr val="accent5"/>
                  </a:solidFill>
                  <a:latin typeface="+mj-lt"/>
                </a:rPr>
                <a:t>/0</a:t>
              </a:r>
              <a:r>
                <a:rPr lang="en-IN" altLang="en-US" sz="1200" dirty="0">
                  <a:solidFill>
                    <a:schemeClr val="accent5"/>
                  </a:solidFill>
                  <a:latin typeface="+mj-lt"/>
                </a:rPr>
                <a:t>3</a:t>
              </a:r>
              <a:r>
                <a:rPr lang="en-US" altLang="en-US" sz="1200" dirty="0">
                  <a:solidFill>
                    <a:schemeClr val="accent5"/>
                  </a:solidFill>
                  <a:latin typeface="+mj-lt"/>
                </a:rPr>
                <a:t>/201</a:t>
              </a:r>
              <a:r>
                <a:rPr lang="en-IN" altLang="en-US" sz="1200" dirty="0">
                  <a:solidFill>
                    <a:schemeClr val="accent5"/>
                  </a:solidFill>
                  <a:latin typeface="+mj-lt"/>
                </a:rPr>
                <a:t>9</a:t>
              </a:r>
              <a:endParaRPr lang="en-IN" altLang="en-US" sz="1200" dirty="0">
                <a:solidFill>
                  <a:schemeClr val="accent5"/>
                </a:solidFill>
                <a:latin typeface="+mj-lt"/>
              </a:endParaRPr>
            </a:p>
          </p:txBody>
        </p:sp>
      </p:grpSp>
      <p:sp>
        <p:nvSpPr>
          <p:cNvPr id="8" name="object 8"/>
          <p:cNvSpPr/>
          <p:nvPr/>
        </p:nvSpPr>
        <p:spPr>
          <a:xfrm>
            <a:off x="7823835"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sp>
        <p:nvSpPr>
          <p:cNvPr id="51" name="Freeform 248"/>
          <p:cNvSpPr>
            <a:spLocks noEditPoints="1"/>
          </p:cNvSpPr>
          <p:nvPr/>
        </p:nvSpPr>
        <p:spPr bwMode="auto">
          <a:xfrm>
            <a:off x="7952105" y="581025"/>
            <a:ext cx="735330" cy="742950"/>
          </a:xfrm>
          <a:custGeom>
            <a:avLst/>
            <a:gdLst>
              <a:gd name="T0" fmla="*/ 311 w 348"/>
              <a:gd name="T1" fmla="*/ 142 h 349"/>
              <a:gd name="T2" fmla="*/ 174 w 348"/>
              <a:gd name="T3" fmla="*/ 0 h 349"/>
              <a:gd name="T4" fmla="*/ 36 w 348"/>
              <a:gd name="T5" fmla="*/ 142 h 349"/>
              <a:gd name="T6" fmla="*/ 0 w 348"/>
              <a:gd name="T7" fmla="*/ 174 h 349"/>
              <a:gd name="T8" fmla="*/ 32 w 348"/>
              <a:gd name="T9" fmla="*/ 251 h 349"/>
              <a:gd name="T10" fmla="*/ 57 w 348"/>
              <a:gd name="T11" fmla="*/ 246 h 349"/>
              <a:gd name="T12" fmla="*/ 114 w 348"/>
              <a:gd name="T13" fmla="*/ 319 h 349"/>
              <a:gd name="T14" fmla="*/ 119 w 348"/>
              <a:gd name="T15" fmla="*/ 313 h 349"/>
              <a:gd name="T16" fmla="*/ 118 w 348"/>
              <a:gd name="T17" fmla="*/ 308 h 349"/>
              <a:gd name="T18" fmla="*/ 187 w 348"/>
              <a:gd name="T19" fmla="*/ 349 h 349"/>
              <a:gd name="T20" fmla="*/ 254 w 348"/>
              <a:gd name="T21" fmla="*/ 310 h 349"/>
              <a:gd name="T22" fmla="*/ 316 w 348"/>
              <a:gd name="T23" fmla="*/ 251 h 349"/>
              <a:gd name="T24" fmla="*/ 348 w 348"/>
              <a:gd name="T25" fmla="*/ 174 h 349"/>
              <a:gd name="T26" fmla="*/ 63 w 348"/>
              <a:gd name="T27" fmla="*/ 89 h 349"/>
              <a:gd name="T28" fmla="*/ 290 w 348"/>
              <a:gd name="T29" fmla="*/ 103 h 349"/>
              <a:gd name="T30" fmla="*/ 258 w 348"/>
              <a:gd name="T31" fmla="*/ 69 h 349"/>
              <a:gd name="T32" fmla="*/ 121 w 348"/>
              <a:gd name="T33" fmla="*/ 45 h 349"/>
              <a:gd name="T34" fmla="*/ 252 w 348"/>
              <a:gd name="T35" fmla="*/ 293 h 349"/>
              <a:gd name="T36" fmla="*/ 218 w 348"/>
              <a:gd name="T37" fmla="*/ 299 h 349"/>
              <a:gd name="T38" fmla="*/ 174 w 348"/>
              <a:gd name="T39" fmla="*/ 284 h 349"/>
              <a:gd name="T40" fmla="*/ 174 w 348"/>
              <a:gd name="T41" fmla="*/ 330 h 349"/>
              <a:gd name="T42" fmla="*/ 218 w 348"/>
              <a:gd name="T43" fmla="*/ 315 h 349"/>
              <a:gd name="T44" fmla="*/ 234 w 348"/>
              <a:gd name="T45" fmla="*/ 315 h 349"/>
              <a:gd name="T46" fmla="*/ 187 w 348"/>
              <a:gd name="T47" fmla="*/ 338 h 349"/>
              <a:gd name="T48" fmla="*/ 114 w 348"/>
              <a:gd name="T49" fmla="*/ 281 h 349"/>
              <a:gd name="T50" fmla="*/ 130 w 348"/>
              <a:gd name="T51" fmla="*/ 215 h 349"/>
              <a:gd name="T52" fmla="*/ 260 w 348"/>
              <a:gd name="T53" fmla="*/ 162 h 349"/>
              <a:gd name="T54" fmla="*/ 269 w 348"/>
              <a:gd name="T55" fmla="*/ 226 h 349"/>
              <a:gd name="T56" fmla="*/ 274 w 348"/>
              <a:gd name="T57" fmla="*/ 234 h 349"/>
              <a:gd name="T58" fmla="*/ 277 w 348"/>
              <a:gd name="T59" fmla="*/ 233 h 349"/>
              <a:gd name="T60" fmla="*/ 252 w 348"/>
              <a:gd name="T61" fmla="*/ 293 h 349"/>
              <a:gd name="T62" fmla="*/ 275 w 348"/>
              <a:gd name="T63" fmla="*/ 276 h 349"/>
              <a:gd name="T64" fmla="*/ 290 w 348"/>
              <a:gd name="T65" fmla="*/ 235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8" h="349">
                <a:moveTo>
                  <a:pt x="316" y="142"/>
                </a:moveTo>
                <a:cubicBezTo>
                  <a:pt x="311" y="142"/>
                  <a:pt x="311" y="142"/>
                  <a:pt x="311" y="142"/>
                </a:cubicBezTo>
                <a:cubicBezTo>
                  <a:pt x="311" y="137"/>
                  <a:pt x="311" y="137"/>
                  <a:pt x="311" y="137"/>
                </a:cubicBezTo>
                <a:cubicBezTo>
                  <a:pt x="311" y="61"/>
                  <a:pt x="250" y="0"/>
                  <a:pt x="174" y="0"/>
                </a:cubicBezTo>
                <a:cubicBezTo>
                  <a:pt x="98" y="0"/>
                  <a:pt x="36" y="61"/>
                  <a:pt x="36" y="137"/>
                </a:cubicBezTo>
                <a:cubicBezTo>
                  <a:pt x="36" y="142"/>
                  <a:pt x="36" y="142"/>
                  <a:pt x="36" y="142"/>
                </a:cubicBezTo>
                <a:cubicBezTo>
                  <a:pt x="32" y="142"/>
                  <a:pt x="32" y="142"/>
                  <a:pt x="32" y="142"/>
                </a:cubicBezTo>
                <a:cubicBezTo>
                  <a:pt x="14" y="142"/>
                  <a:pt x="0" y="156"/>
                  <a:pt x="0" y="174"/>
                </a:cubicBezTo>
                <a:cubicBezTo>
                  <a:pt x="0" y="220"/>
                  <a:pt x="0" y="220"/>
                  <a:pt x="0" y="220"/>
                </a:cubicBezTo>
                <a:cubicBezTo>
                  <a:pt x="0" y="237"/>
                  <a:pt x="14" y="251"/>
                  <a:pt x="32" y="251"/>
                </a:cubicBezTo>
                <a:cubicBezTo>
                  <a:pt x="49" y="251"/>
                  <a:pt x="49" y="251"/>
                  <a:pt x="49" y="251"/>
                </a:cubicBezTo>
                <a:cubicBezTo>
                  <a:pt x="52" y="251"/>
                  <a:pt x="55" y="249"/>
                  <a:pt x="57" y="246"/>
                </a:cubicBezTo>
                <a:cubicBezTo>
                  <a:pt x="77" y="288"/>
                  <a:pt x="108" y="315"/>
                  <a:pt x="110" y="317"/>
                </a:cubicBezTo>
                <a:cubicBezTo>
                  <a:pt x="111" y="318"/>
                  <a:pt x="112" y="319"/>
                  <a:pt x="114" y="319"/>
                </a:cubicBezTo>
                <a:cubicBezTo>
                  <a:pt x="114" y="319"/>
                  <a:pt x="114" y="319"/>
                  <a:pt x="114" y="319"/>
                </a:cubicBezTo>
                <a:cubicBezTo>
                  <a:pt x="117" y="319"/>
                  <a:pt x="119" y="316"/>
                  <a:pt x="119" y="313"/>
                </a:cubicBezTo>
                <a:cubicBezTo>
                  <a:pt x="119" y="312"/>
                  <a:pt x="119" y="311"/>
                  <a:pt x="119" y="311"/>
                </a:cubicBezTo>
                <a:cubicBezTo>
                  <a:pt x="119" y="310"/>
                  <a:pt x="119" y="309"/>
                  <a:pt x="118" y="308"/>
                </a:cubicBezTo>
                <a:cubicBezTo>
                  <a:pt x="132" y="326"/>
                  <a:pt x="148" y="336"/>
                  <a:pt x="159" y="342"/>
                </a:cubicBezTo>
                <a:cubicBezTo>
                  <a:pt x="168" y="347"/>
                  <a:pt x="177" y="349"/>
                  <a:pt x="187" y="349"/>
                </a:cubicBezTo>
                <a:cubicBezTo>
                  <a:pt x="197" y="349"/>
                  <a:pt x="206" y="347"/>
                  <a:pt x="215" y="342"/>
                </a:cubicBezTo>
                <a:cubicBezTo>
                  <a:pt x="226" y="337"/>
                  <a:pt x="240" y="327"/>
                  <a:pt x="254" y="310"/>
                </a:cubicBezTo>
                <a:cubicBezTo>
                  <a:pt x="280" y="301"/>
                  <a:pt x="299" y="279"/>
                  <a:pt x="305" y="251"/>
                </a:cubicBezTo>
                <a:cubicBezTo>
                  <a:pt x="316" y="251"/>
                  <a:pt x="316" y="251"/>
                  <a:pt x="316" y="251"/>
                </a:cubicBezTo>
                <a:cubicBezTo>
                  <a:pt x="334" y="251"/>
                  <a:pt x="348" y="237"/>
                  <a:pt x="348" y="220"/>
                </a:cubicBezTo>
                <a:cubicBezTo>
                  <a:pt x="348" y="174"/>
                  <a:pt x="348" y="174"/>
                  <a:pt x="348" y="174"/>
                </a:cubicBezTo>
                <a:cubicBezTo>
                  <a:pt x="348" y="156"/>
                  <a:pt x="334" y="142"/>
                  <a:pt x="316" y="142"/>
                </a:cubicBezTo>
                <a:close/>
                <a:moveTo>
                  <a:pt x="63" y="89"/>
                </a:moveTo>
                <a:cubicBezTo>
                  <a:pt x="81" y="46"/>
                  <a:pt x="124" y="16"/>
                  <a:pt x="174" y="16"/>
                </a:cubicBezTo>
                <a:cubicBezTo>
                  <a:pt x="229" y="16"/>
                  <a:pt x="275" y="52"/>
                  <a:pt x="290" y="103"/>
                </a:cubicBezTo>
                <a:cubicBezTo>
                  <a:pt x="283" y="96"/>
                  <a:pt x="276" y="93"/>
                  <a:pt x="270" y="92"/>
                </a:cubicBezTo>
                <a:cubicBezTo>
                  <a:pt x="266" y="79"/>
                  <a:pt x="259" y="71"/>
                  <a:pt x="258" y="69"/>
                </a:cubicBezTo>
                <a:cubicBezTo>
                  <a:pt x="255" y="66"/>
                  <a:pt x="230" y="34"/>
                  <a:pt x="178" y="34"/>
                </a:cubicBezTo>
                <a:cubicBezTo>
                  <a:pt x="160" y="34"/>
                  <a:pt x="141" y="38"/>
                  <a:pt x="121" y="45"/>
                </a:cubicBezTo>
                <a:cubicBezTo>
                  <a:pt x="107" y="51"/>
                  <a:pt x="82" y="63"/>
                  <a:pt x="63" y="89"/>
                </a:cubicBezTo>
                <a:close/>
                <a:moveTo>
                  <a:pt x="252" y="293"/>
                </a:moveTo>
                <a:cubicBezTo>
                  <a:pt x="244" y="297"/>
                  <a:pt x="236" y="299"/>
                  <a:pt x="227" y="299"/>
                </a:cubicBezTo>
                <a:cubicBezTo>
                  <a:pt x="218" y="299"/>
                  <a:pt x="218" y="299"/>
                  <a:pt x="218" y="299"/>
                </a:cubicBezTo>
                <a:cubicBezTo>
                  <a:pt x="215" y="290"/>
                  <a:pt x="206" y="284"/>
                  <a:pt x="196" y="284"/>
                </a:cubicBezTo>
                <a:cubicBezTo>
                  <a:pt x="174" y="284"/>
                  <a:pt x="174" y="284"/>
                  <a:pt x="174" y="284"/>
                </a:cubicBezTo>
                <a:cubicBezTo>
                  <a:pt x="161" y="284"/>
                  <a:pt x="151" y="294"/>
                  <a:pt x="151" y="307"/>
                </a:cubicBezTo>
                <a:cubicBezTo>
                  <a:pt x="151" y="320"/>
                  <a:pt x="161" y="330"/>
                  <a:pt x="174" y="330"/>
                </a:cubicBezTo>
                <a:cubicBezTo>
                  <a:pt x="196" y="330"/>
                  <a:pt x="196" y="330"/>
                  <a:pt x="196" y="330"/>
                </a:cubicBezTo>
                <a:cubicBezTo>
                  <a:pt x="206" y="330"/>
                  <a:pt x="215" y="324"/>
                  <a:pt x="218" y="315"/>
                </a:cubicBezTo>
                <a:cubicBezTo>
                  <a:pt x="227" y="315"/>
                  <a:pt x="227" y="315"/>
                  <a:pt x="227" y="315"/>
                </a:cubicBezTo>
                <a:cubicBezTo>
                  <a:pt x="229" y="315"/>
                  <a:pt x="232" y="315"/>
                  <a:pt x="234" y="315"/>
                </a:cubicBezTo>
                <a:cubicBezTo>
                  <a:pt x="225" y="323"/>
                  <a:pt x="217" y="328"/>
                  <a:pt x="210" y="332"/>
                </a:cubicBezTo>
                <a:cubicBezTo>
                  <a:pt x="203" y="336"/>
                  <a:pt x="195" y="338"/>
                  <a:pt x="187" y="338"/>
                </a:cubicBezTo>
                <a:cubicBezTo>
                  <a:pt x="179" y="338"/>
                  <a:pt x="171" y="336"/>
                  <a:pt x="165" y="332"/>
                </a:cubicBezTo>
                <a:cubicBezTo>
                  <a:pt x="150" y="325"/>
                  <a:pt x="130" y="310"/>
                  <a:pt x="114" y="281"/>
                </a:cubicBezTo>
                <a:cubicBezTo>
                  <a:pt x="114" y="281"/>
                  <a:pt x="114" y="280"/>
                  <a:pt x="113" y="280"/>
                </a:cubicBezTo>
                <a:cubicBezTo>
                  <a:pt x="111" y="258"/>
                  <a:pt x="113" y="230"/>
                  <a:pt x="130" y="215"/>
                </a:cubicBezTo>
                <a:cubicBezTo>
                  <a:pt x="144" y="204"/>
                  <a:pt x="166" y="199"/>
                  <a:pt x="188" y="193"/>
                </a:cubicBezTo>
                <a:cubicBezTo>
                  <a:pt x="216" y="187"/>
                  <a:pt x="244" y="181"/>
                  <a:pt x="260" y="162"/>
                </a:cubicBezTo>
                <a:cubicBezTo>
                  <a:pt x="265" y="166"/>
                  <a:pt x="269" y="172"/>
                  <a:pt x="270" y="180"/>
                </a:cubicBezTo>
                <a:cubicBezTo>
                  <a:pt x="276" y="204"/>
                  <a:pt x="269" y="226"/>
                  <a:pt x="269" y="226"/>
                </a:cubicBezTo>
                <a:cubicBezTo>
                  <a:pt x="268" y="228"/>
                  <a:pt x="268" y="231"/>
                  <a:pt x="270" y="232"/>
                </a:cubicBezTo>
                <a:cubicBezTo>
                  <a:pt x="271" y="233"/>
                  <a:pt x="273" y="234"/>
                  <a:pt x="274" y="234"/>
                </a:cubicBezTo>
                <a:cubicBezTo>
                  <a:pt x="275" y="234"/>
                  <a:pt x="276" y="233"/>
                  <a:pt x="277" y="233"/>
                </a:cubicBezTo>
                <a:cubicBezTo>
                  <a:pt x="277" y="233"/>
                  <a:pt x="277" y="233"/>
                  <a:pt x="277" y="233"/>
                </a:cubicBezTo>
                <a:cubicBezTo>
                  <a:pt x="274" y="250"/>
                  <a:pt x="268" y="267"/>
                  <a:pt x="260" y="281"/>
                </a:cubicBezTo>
                <a:cubicBezTo>
                  <a:pt x="257" y="286"/>
                  <a:pt x="255" y="290"/>
                  <a:pt x="252" y="293"/>
                </a:cubicBezTo>
                <a:close/>
                <a:moveTo>
                  <a:pt x="290" y="235"/>
                </a:moveTo>
                <a:cubicBezTo>
                  <a:pt x="290" y="251"/>
                  <a:pt x="285" y="265"/>
                  <a:pt x="275" y="276"/>
                </a:cubicBezTo>
                <a:cubicBezTo>
                  <a:pt x="283" y="260"/>
                  <a:pt x="287" y="242"/>
                  <a:pt x="290" y="225"/>
                </a:cubicBezTo>
                <a:lnTo>
                  <a:pt x="290" y="2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1905000"/>
            <a:ext cx="8229600" cy="1371600"/>
          </a:xfrm>
        </p:spPr>
        <p:txBody>
          <a:bodyPr/>
          <a:lstStyle/>
          <a:p>
            <a:pPr algn="ctr"/>
            <a:r>
              <a:rPr lang="en-US" altLang="en-US"/>
              <a:t>Questions?</a:t>
            </a:r>
            <a:endParaRPr lang="en-US" altLang="en-US"/>
          </a:p>
        </p:txBody>
      </p:sp>
      <p:sp>
        <p:nvSpPr>
          <p:cNvPr id="7" name="Rectangle 18"/>
          <p:cNvSpPr txBox="1">
            <a:spLocks noChangeArrowheads="1"/>
          </p:cNvSpPr>
          <p:nvPr/>
        </p:nvSpPr>
        <p:spPr>
          <a:xfrm>
            <a:off x="8305800" y="6552565"/>
            <a:ext cx="495935"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fld>
            <a:endParaRPr lang="en-US" altLang="en-US" sz="1200" dirty="0">
              <a:solidFill>
                <a:schemeClr val="accent5"/>
              </a:solidFill>
              <a:latin typeface="+mj-lt"/>
            </a:endParaRPr>
          </a:p>
        </p:txBody>
      </p:sp>
      <p:sp>
        <p:nvSpPr>
          <p:cNvPr id="2"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grpSp>
        <p:nvGrpSpPr>
          <p:cNvPr id="1157" name="Group 1156"/>
          <p:cNvGrpSpPr/>
          <p:nvPr/>
        </p:nvGrpSpPr>
        <p:grpSpPr>
          <a:xfrm>
            <a:off x="8045450" y="760730"/>
            <a:ext cx="487680" cy="450215"/>
            <a:chOff x="20593050" y="2763838"/>
            <a:chExt cx="962025" cy="958850"/>
          </a:xfrm>
        </p:grpSpPr>
        <p:sp>
          <p:nvSpPr>
            <p:cNvPr id="145" name="Freeform 46"/>
            <p:cNvSpPr>
              <a:spLocks noEditPoints="1"/>
            </p:cNvSpPr>
            <p:nvPr/>
          </p:nvSpPr>
          <p:spPr bwMode="auto">
            <a:xfrm>
              <a:off x="20593050" y="2763838"/>
              <a:ext cx="962025" cy="958850"/>
            </a:xfrm>
            <a:custGeom>
              <a:avLst/>
              <a:gdLst>
                <a:gd name="T0" fmla="*/ 156 w 313"/>
                <a:gd name="T1" fmla="*/ 312 h 312"/>
                <a:gd name="T2" fmla="*/ 313 w 313"/>
                <a:gd name="T3" fmla="*/ 156 h 312"/>
                <a:gd name="T4" fmla="*/ 156 w 313"/>
                <a:gd name="T5" fmla="*/ 0 h 312"/>
                <a:gd name="T6" fmla="*/ 0 w 313"/>
                <a:gd name="T7" fmla="*/ 156 h 312"/>
                <a:gd name="T8" fmla="*/ 156 w 313"/>
                <a:gd name="T9" fmla="*/ 312 h 312"/>
                <a:gd name="T10" fmla="*/ 156 w 313"/>
                <a:gd name="T11" fmla="*/ 28 h 312"/>
                <a:gd name="T12" fmla="*/ 285 w 313"/>
                <a:gd name="T13" fmla="*/ 156 h 312"/>
                <a:gd name="T14" fmla="*/ 156 w 313"/>
                <a:gd name="T15" fmla="*/ 285 h 312"/>
                <a:gd name="T16" fmla="*/ 28 w 313"/>
                <a:gd name="T17" fmla="*/ 156 h 312"/>
                <a:gd name="T18" fmla="*/ 156 w 313"/>
                <a:gd name="T19" fmla="*/ 2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312">
                  <a:moveTo>
                    <a:pt x="156" y="312"/>
                  </a:moveTo>
                  <a:cubicBezTo>
                    <a:pt x="243" y="312"/>
                    <a:pt x="313" y="243"/>
                    <a:pt x="313" y="156"/>
                  </a:cubicBezTo>
                  <a:cubicBezTo>
                    <a:pt x="313" y="70"/>
                    <a:pt x="243" y="0"/>
                    <a:pt x="156" y="0"/>
                  </a:cubicBezTo>
                  <a:cubicBezTo>
                    <a:pt x="70" y="0"/>
                    <a:pt x="0" y="70"/>
                    <a:pt x="0" y="156"/>
                  </a:cubicBezTo>
                  <a:cubicBezTo>
                    <a:pt x="0" y="243"/>
                    <a:pt x="70" y="312"/>
                    <a:pt x="156" y="312"/>
                  </a:cubicBezTo>
                  <a:close/>
                  <a:moveTo>
                    <a:pt x="156" y="28"/>
                  </a:moveTo>
                  <a:cubicBezTo>
                    <a:pt x="227" y="28"/>
                    <a:pt x="285" y="85"/>
                    <a:pt x="285" y="156"/>
                  </a:cubicBezTo>
                  <a:cubicBezTo>
                    <a:pt x="285" y="227"/>
                    <a:pt x="227" y="285"/>
                    <a:pt x="156" y="285"/>
                  </a:cubicBezTo>
                  <a:cubicBezTo>
                    <a:pt x="86" y="285"/>
                    <a:pt x="28" y="227"/>
                    <a:pt x="28" y="156"/>
                  </a:cubicBezTo>
                  <a:cubicBezTo>
                    <a:pt x="28" y="85"/>
                    <a:pt x="86" y="28"/>
                    <a:pt x="156" y="2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46" name="Freeform 47"/>
            <p:cNvSpPr/>
            <p:nvPr/>
          </p:nvSpPr>
          <p:spPr bwMode="auto">
            <a:xfrm>
              <a:off x="21008975" y="3003551"/>
              <a:ext cx="290512" cy="314325"/>
            </a:xfrm>
            <a:custGeom>
              <a:avLst/>
              <a:gdLst>
                <a:gd name="T0" fmla="*/ 14 w 95"/>
                <a:gd name="T1" fmla="*/ 102 h 102"/>
                <a:gd name="T2" fmla="*/ 81 w 95"/>
                <a:gd name="T3" fmla="*/ 102 h 102"/>
                <a:gd name="T4" fmla="*/ 95 w 95"/>
                <a:gd name="T5" fmla="*/ 88 h 102"/>
                <a:gd name="T6" fmla="*/ 81 w 95"/>
                <a:gd name="T7" fmla="*/ 75 h 102"/>
                <a:gd name="T8" fmla="*/ 28 w 95"/>
                <a:gd name="T9" fmla="*/ 75 h 102"/>
                <a:gd name="T10" fmla="*/ 28 w 95"/>
                <a:gd name="T11" fmla="*/ 14 h 102"/>
                <a:gd name="T12" fmla="*/ 14 w 95"/>
                <a:gd name="T13" fmla="*/ 0 h 102"/>
                <a:gd name="T14" fmla="*/ 0 w 95"/>
                <a:gd name="T15" fmla="*/ 14 h 102"/>
                <a:gd name="T16" fmla="*/ 0 w 95"/>
                <a:gd name="T17" fmla="*/ 82 h 102"/>
                <a:gd name="T18" fmla="*/ 1 w 95"/>
                <a:gd name="T19" fmla="*/ 85 h 102"/>
                <a:gd name="T20" fmla="*/ 0 w 95"/>
                <a:gd name="T21" fmla="*/ 88 h 102"/>
                <a:gd name="T22" fmla="*/ 14 w 95"/>
                <a:gd name="T23"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2">
                  <a:moveTo>
                    <a:pt x="14" y="102"/>
                  </a:moveTo>
                  <a:cubicBezTo>
                    <a:pt x="81" y="102"/>
                    <a:pt x="81" y="102"/>
                    <a:pt x="81" y="102"/>
                  </a:cubicBezTo>
                  <a:cubicBezTo>
                    <a:pt x="89" y="102"/>
                    <a:pt x="95" y="96"/>
                    <a:pt x="95" y="88"/>
                  </a:cubicBezTo>
                  <a:cubicBezTo>
                    <a:pt x="95" y="81"/>
                    <a:pt x="89" y="75"/>
                    <a:pt x="81" y="75"/>
                  </a:cubicBezTo>
                  <a:cubicBezTo>
                    <a:pt x="28" y="75"/>
                    <a:pt x="28" y="75"/>
                    <a:pt x="28" y="75"/>
                  </a:cubicBezTo>
                  <a:cubicBezTo>
                    <a:pt x="28" y="14"/>
                    <a:pt x="28" y="14"/>
                    <a:pt x="28" y="14"/>
                  </a:cubicBezTo>
                  <a:cubicBezTo>
                    <a:pt x="28" y="6"/>
                    <a:pt x="22" y="0"/>
                    <a:pt x="14" y="0"/>
                  </a:cubicBezTo>
                  <a:cubicBezTo>
                    <a:pt x="6" y="0"/>
                    <a:pt x="0" y="6"/>
                    <a:pt x="0" y="14"/>
                  </a:cubicBezTo>
                  <a:cubicBezTo>
                    <a:pt x="0" y="82"/>
                    <a:pt x="0" y="82"/>
                    <a:pt x="0" y="82"/>
                  </a:cubicBezTo>
                  <a:cubicBezTo>
                    <a:pt x="0" y="83"/>
                    <a:pt x="1" y="84"/>
                    <a:pt x="1" y="85"/>
                  </a:cubicBezTo>
                  <a:cubicBezTo>
                    <a:pt x="0" y="86"/>
                    <a:pt x="0" y="87"/>
                    <a:pt x="0" y="88"/>
                  </a:cubicBezTo>
                  <a:cubicBezTo>
                    <a:pt x="0" y="96"/>
                    <a:pt x="6" y="102"/>
                    <a:pt x="14" y="10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grpSp>
      <p:pic>
        <p:nvPicPr>
          <p:cNvPr id="3" name="Picture 2" descr="F1.large"/>
          <p:cNvPicPr>
            <a:picLocks noChangeAspect="1"/>
          </p:cNvPicPr>
          <p:nvPr/>
        </p:nvPicPr>
        <p:blipFill>
          <a:blip r:embed="rId1"/>
          <a:stretch>
            <a:fillRect/>
          </a:stretch>
        </p:blipFill>
        <p:spPr>
          <a:xfrm>
            <a:off x="2970530" y="3444240"/>
            <a:ext cx="3049905" cy="197993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7300" y="2576830"/>
            <a:ext cx="6629400" cy="1371600"/>
          </a:xfrm>
        </p:spPr>
        <p:txBody>
          <a:bodyPr/>
          <a:p>
            <a:pPr algn="ctr"/>
            <a:r>
              <a:rPr lang="en-IN" altLang="en-US" sz="9600"/>
              <a:t>Thank-You</a:t>
            </a:r>
            <a:endParaRPr lang="en-IN" altLang="en-US" sz="9600"/>
          </a:p>
        </p:txBody>
      </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Motivation</a:t>
            </a:r>
            <a:endParaRPr lang="en-IN" altLang="en-US"/>
          </a:p>
        </p:txBody>
      </p:sp>
      <p:sp>
        <p:nvSpPr>
          <p:cNvPr id="3" name="Content Placeholder 2"/>
          <p:cNvSpPr>
            <a:spLocks noGrp="1"/>
          </p:cNvSpPr>
          <p:nvPr>
            <p:ph idx="1"/>
          </p:nvPr>
        </p:nvSpPr>
        <p:spPr>
          <a:xfrm>
            <a:off x="457200" y="1981200"/>
            <a:ext cx="8229600" cy="3932555"/>
          </a:xfrm>
        </p:spPr>
        <p:txBody>
          <a:bodyPr/>
          <a:p>
            <a:pPr marL="342900" indent="-342900" algn="l">
              <a:buFont typeface="Wingdings" panose="05000000000000000000" charset="0"/>
              <a:buChar char="Ø"/>
            </a:pPr>
            <a:r>
              <a:rPr lang="en-IN" altLang="en-US" sz="2400"/>
              <a:t>The goal is to attempt to tackle the growing issue of fake news, which has been exacerbated by the wide-spread use of social media. </a:t>
            </a:r>
            <a:endParaRPr lang="en-IN" altLang="en-US" sz="2400"/>
          </a:p>
          <a:p>
            <a:pPr marL="342900" indent="-342900" algn="l">
              <a:buFont typeface="Wingdings" panose="05000000000000000000" charset="0"/>
              <a:buChar char="Ø"/>
            </a:pPr>
            <a:r>
              <a:rPr lang="en-IN" altLang="en-US" sz="2400"/>
              <a:t>For example, many believe fake news on social media         to be a large contributing factor to results of the   controversial 2016 US election and also to verify any article or news before coming to any conclusion.</a:t>
            </a:r>
            <a:endParaRPr lang="en-IN" altLang="en-US" sz="2400"/>
          </a:p>
        </p:txBody>
      </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sp>
        <p:nvSpPr>
          <p:cNvPr id="123" name="Freeform 24"/>
          <p:cNvSpPr>
            <a:spLocks noEditPoints="1"/>
          </p:cNvSpPr>
          <p:nvPr/>
        </p:nvSpPr>
        <p:spPr bwMode="auto">
          <a:xfrm>
            <a:off x="8336280" y="791845"/>
            <a:ext cx="295275" cy="391795"/>
          </a:xfrm>
          <a:custGeom>
            <a:avLst/>
            <a:gdLst>
              <a:gd name="T0" fmla="*/ 166 w 317"/>
              <a:gd name="T1" fmla="*/ 0 h 368"/>
              <a:gd name="T2" fmla="*/ 158 w 317"/>
              <a:gd name="T3" fmla="*/ 0 h 368"/>
              <a:gd name="T4" fmla="*/ 125 w 317"/>
              <a:gd name="T5" fmla="*/ 8 h 368"/>
              <a:gd name="T6" fmla="*/ 120 w 317"/>
              <a:gd name="T7" fmla="*/ 15 h 368"/>
              <a:gd name="T8" fmla="*/ 120 w 317"/>
              <a:gd name="T9" fmla="*/ 253 h 368"/>
              <a:gd name="T10" fmla="*/ 118 w 317"/>
              <a:gd name="T11" fmla="*/ 263 h 368"/>
              <a:gd name="T12" fmla="*/ 214 w 317"/>
              <a:gd name="T13" fmla="*/ 321 h 368"/>
              <a:gd name="T14" fmla="*/ 9 w 317"/>
              <a:gd name="T15" fmla="*/ 321 h 368"/>
              <a:gd name="T16" fmla="*/ 5 w 317"/>
              <a:gd name="T17" fmla="*/ 323 h 368"/>
              <a:gd name="T18" fmla="*/ 0 w 317"/>
              <a:gd name="T19" fmla="*/ 329 h 368"/>
              <a:gd name="T20" fmla="*/ 0 w 317"/>
              <a:gd name="T21" fmla="*/ 335 h 368"/>
              <a:gd name="T22" fmla="*/ 0 w 317"/>
              <a:gd name="T23" fmla="*/ 356 h 368"/>
              <a:gd name="T24" fmla="*/ 4 w 317"/>
              <a:gd name="T25" fmla="*/ 362 h 368"/>
              <a:gd name="T26" fmla="*/ 9 w 317"/>
              <a:gd name="T27" fmla="*/ 368 h 368"/>
              <a:gd name="T28" fmla="*/ 273 w 317"/>
              <a:gd name="T29" fmla="*/ 368 h 368"/>
              <a:gd name="T30" fmla="*/ 282 w 317"/>
              <a:gd name="T31" fmla="*/ 366 h 368"/>
              <a:gd name="T32" fmla="*/ 290 w 317"/>
              <a:gd name="T33" fmla="*/ 362 h 368"/>
              <a:gd name="T34" fmla="*/ 313 w 317"/>
              <a:gd name="T35" fmla="*/ 344 h 368"/>
              <a:gd name="T36" fmla="*/ 317 w 317"/>
              <a:gd name="T37" fmla="*/ 337 h 368"/>
              <a:gd name="T38" fmla="*/ 317 w 317"/>
              <a:gd name="T39" fmla="*/ 77 h 368"/>
              <a:gd name="T40" fmla="*/ 315 w 317"/>
              <a:gd name="T41" fmla="*/ 70 h 368"/>
              <a:gd name="T42" fmla="*/ 313 w 317"/>
              <a:gd name="T43" fmla="*/ 62 h 368"/>
              <a:gd name="T44" fmla="*/ 307 w 317"/>
              <a:gd name="T45" fmla="*/ 56 h 368"/>
              <a:gd name="T46" fmla="*/ 300 w 317"/>
              <a:gd name="T47" fmla="*/ 52 h 368"/>
              <a:gd name="T48" fmla="*/ 172 w 317"/>
              <a:gd name="T49" fmla="*/ 2 h 368"/>
              <a:gd name="T50" fmla="*/ 261 w 317"/>
              <a:gd name="T51" fmla="*/ 91 h 368"/>
              <a:gd name="T52" fmla="*/ 263 w 317"/>
              <a:gd name="T53" fmla="*/ 97 h 368"/>
              <a:gd name="T54" fmla="*/ 261 w 317"/>
              <a:gd name="T55" fmla="*/ 300 h 368"/>
              <a:gd name="T56" fmla="*/ 259 w 317"/>
              <a:gd name="T57" fmla="*/ 306 h 368"/>
              <a:gd name="T58" fmla="*/ 253 w 317"/>
              <a:gd name="T59" fmla="*/ 308 h 368"/>
              <a:gd name="T60" fmla="*/ 247 w 317"/>
              <a:gd name="T61" fmla="*/ 308 h 368"/>
              <a:gd name="T62" fmla="*/ 149 w 317"/>
              <a:gd name="T63" fmla="*/ 261 h 368"/>
              <a:gd name="T64" fmla="*/ 143 w 317"/>
              <a:gd name="T65" fmla="*/ 257 h 368"/>
              <a:gd name="T66" fmla="*/ 141 w 317"/>
              <a:gd name="T67" fmla="*/ 251 h 368"/>
              <a:gd name="T68" fmla="*/ 139 w 317"/>
              <a:gd name="T69" fmla="*/ 52 h 368"/>
              <a:gd name="T70" fmla="*/ 143 w 317"/>
              <a:gd name="T71" fmla="*/ 46 h 368"/>
              <a:gd name="T72" fmla="*/ 147 w 317"/>
              <a:gd name="T73" fmla="*/ 44 h 368"/>
              <a:gd name="T74" fmla="*/ 153 w 317"/>
              <a:gd name="T75" fmla="*/ 44 h 368"/>
              <a:gd name="T76" fmla="*/ 255 w 317"/>
              <a:gd name="T77" fmla="*/ 8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 h="368">
                <a:moveTo>
                  <a:pt x="172" y="2"/>
                </a:moveTo>
                <a:lnTo>
                  <a:pt x="166" y="0"/>
                </a:lnTo>
                <a:lnTo>
                  <a:pt x="162" y="0"/>
                </a:lnTo>
                <a:lnTo>
                  <a:pt x="158" y="0"/>
                </a:lnTo>
                <a:lnTo>
                  <a:pt x="129" y="6"/>
                </a:lnTo>
                <a:lnTo>
                  <a:pt x="125" y="8"/>
                </a:lnTo>
                <a:lnTo>
                  <a:pt x="122" y="11"/>
                </a:lnTo>
                <a:lnTo>
                  <a:pt x="120" y="15"/>
                </a:lnTo>
                <a:lnTo>
                  <a:pt x="118" y="21"/>
                </a:lnTo>
                <a:lnTo>
                  <a:pt x="120" y="253"/>
                </a:lnTo>
                <a:lnTo>
                  <a:pt x="120" y="259"/>
                </a:lnTo>
                <a:lnTo>
                  <a:pt x="118" y="263"/>
                </a:lnTo>
                <a:lnTo>
                  <a:pt x="116" y="269"/>
                </a:lnTo>
                <a:lnTo>
                  <a:pt x="214" y="321"/>
                </a:lnTo>
                <a:lnTo>
                  <a:pt x="13" y="321"/>
                </a:lnTo>
                <a:lnTo>
                  <a:pt x="9" y="321"/>
                </a:lnTo>
                <a:lnTo>
                  <a:pt x="7" y="321"/>
                </a:lnTo>
                <a:lnTo>
                  <a:pt x="5" y="323"/>
                </a:lnTo>
                <a:lnTo>
                  <a:pt x="4" y="325"/>
                </a:lnTo>
                <a:lnTo>
                  <a:pt x="0" y="329"/>
                </a:lnTo>
                <a:lnTo>
                  <a:pt x="0" y="333"/>
                </a:lnTo>
                <a:lnTo>
                  <a:pt x="0" y="335"/>
                </a:lnTo>
                <a:lnTo>
                  <a:pt x="0" y="354"/>
                </a:lnTo>
                <a:lnTo>
                  <a:pt x="0" y="356"/>
                </a:lnTo>
                <a:lnTo>
                  <a:pt x="0" y="358"/>
                </a:lnTo>
                <a:lnTo>
                  <a:pt x="4" y="362"/>
                </a:lnTo>
                <a:lnTo>
                  <a:pt x="7" y="366"/>
                </a:lnTo>
                <a:lnTo>
                  <a:pt x="9" y="368"/>
                </a:lnTo>
                <a:lnTo>
                  <a:pt x="13" y="368"/>
                </a:lnTo>
                <a:lnTo>
                  <a:pt x="273" y="368"/>
                </a:lnTo>
                <a:lnTo>
                  <a:pt x="276" y="368"/>
                </a:lnTo>
                <a:lnTo>
                  <a:pt x="282" y="366"/>
                </a:lnTo>
                <a:lnTo>
                  <a:pt x="286" y="364"/>
                </a:lnTo>
                <a:lnTo>
                  <a:pt x="290" y="362"/>
                </a:lnTo>
                <a:lnTo>
                  <a:pt x="309" y="348"/>
                </a:lnTo>
                <a:lnTo>
                  <a:pt x="313" y="344"/>
                </a:lnTo>
                <a:lnTo>
                  <a:pt x="315" y="341"/>
                </a:lnTo>
                <a:lnTo>
                  <a:pt x="317" y="337"/>
                </a:lnTo>
                <a:lnTo>
                  <a:pt x="317" y="333"/>
                </a:lnTo>
                <a:lnTo>
                  <a:pt x="317" y="77"/>
                </a:lnTo>
                <a:lnTo>
                  <a:pt x="317" y="73"/>
                </a:lnTo>
                <a:lnTo>
                  <a:pt x="315" y="70"/>
                </a:lnTo>
                <a:lnTo>
                  <a:pt x="315" y="66"/>
                </a:lnTo>
                <a:lnTo>
                  <a:pt x="313" y="62"/>
                </a:lnTo>
                <a:lnTo>
                  <a:pt x="309" y="58"/>
                </a:lnTo>
                <a:lnTo>
                  <a:pt x="307" y="56"/>
                </a:lnTo>
                <a:lnTo>
                  <a:pt x="303" y="52"/>
                </a:lnTo>
                <a:lnTo>
                  <a:pt x="300" y="52"/>
                </a:lnTo>
                <a:lnTo>
                  <a:pt x="176" y="2"/>
                </a:lnTo>
                <a:lnTo>
                  <a:pt x="172" y="2"/>
                </a:lnTo>
                <a:close/>
                <a:moveTo>
                  <a:pt x="259" y="87"/>
                </a:moveTo>
                <a:lnTo>
                  <a:pt x="261" y="91"/>
                </a:lnTo>
                <a:lnTo>
                  <a:pt x="261" y="93"/>
                </a:lnTo>
                <a:lnTo>
                  <a:pt x="263" y="97"/>
                </a:lnTo>
                <a:lnTo>
                  <a:pt x="263" y="298"/>
                </a:lnTo>
                <a:lnTo>
                  <a:pt x="261" y="300"/>
                </a:lnTo>
                <a:lnTo>
                  <a:pt x="261" y="302"/>
                </a:lnTo>
                <a:lnTo>
                  <a:pt x="259" y="306"/>
                </a:lnTo>
                <a:lnTo>
                  <a:pt x="257" y="308"/>
                </a:lnTo>
                <a:lnTo>
                  <a:pt x="253" y="308"/>
                </a:lnTo>
                <a:lnTo>
                  <a:pt x="251" y="310"/>
                </a:lnTo>
                <a:lnTo>
                  <a:pt x="247" y="308"/>
                </a:lnTo>
                <a:lnTo>
                  <a:pt x="245" y="308"/>
                </a:lnTo>
                <a:lnTo>
                  <a:pt x="149" y="261"/>
                </a:lnTo>
                <a:lnTo>
                  <a:pt x="145" y="259"/>
                </a:lnTo>
                <a:lnTo>
                  <a:pt x="143" y="257"/>
                </a:lnTo>
                <a:lnTo>
                  <a:pt x="141" y="253"/>
                </a:lnTo>
                <a:lnTo>
                  <a:pt x="141" y="251"/>
                </a:lnTo>
                <a:lnTo>
                  <a:pt x="139" y="56"/>
                </a:lnTo>
                <a:lnTo>
                  <a:pt x="139" y="52"/>
                </a:lnTo>
                <a:lnTo>
                  <a:pt x="141" y="50"/>
                </a:lnTo>
                <a:lnTo>
                  <a:pt x="143" y="46"/>
                </a:lnTo>
                <a:lnTo>
                  <a:pt x="143" y="46"/>
                </a:lnTo>
                <a:lnTo>
                  <a:pt x="147" y="44"/>
                </a:lnTo>
                <a:lnTo>
                  <a:pt x="151" y="44"/>
                </a:lnTo>
                <a:lnTo>
                  <a:pt x="153" y="44"/>
                </a:lnTo>
                <a:lnTo>
                  <a:pt x="154" y="44"/>
                </a:lnTo>
                <a:lnTo>
                  <a:pt x="255" y="85"/>
                </a:lnTo>
                <a:lnTo>
                  <a:pt x="259" y="8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24" name="Freeform 25"/>
          <p:cNvSpPr/>
          <p:nvPr/>
        </p:nvSpPr>
        <p:spPr bwMode="auto">
          <a:xfrm>
            <a:off x="8173085" y="631190"/>
            <a:ext cx="194945" cy="222250"/>
          </a:xfrm>
          <a:custGeom>
            <a:avLst/>
            <a:gdLst>
              <a:gd name="T0" fmla="*/ 4 w 209"/>
              <a:gd name="T1" fmla="*/ 135 h 209"/>
              <a:gd name="T2" fmla="*/ 14 w 209"/>
              <a:gd name="T3" fmla="*/ 155 h 209"/>
              <a:gd name="T4" fmla="*/ 24 w 209"/>
              <a:gd name="T5" fmla="*/ 170 h 209"/>
              <a:gd name="T6" fmla="*/ 39 w 209"/>
              <a:gd name="T7" fmla="*/ 186 h 209"/>
              <a:gd name="T8" fmla="*/ 55 w 209"/>
              <a:gd name="T9" fmla="*/ 197 h 209"/>
              <a:gd name="T10" fmla="*/ 74 w 209"/>
              <a:gd name="T11" fmla="*/ 205 h 209"/>
              <a:gd name="T12" fmla="*/ 93 w 209"/>
              <a:gd name="T13" fmla="*/ 209 h 209"/>
              <a:gd name="T14" fmla="*/ 115 w 209"/>
              <a:gd name="T15" fmla="*/ 209 h 209"/>
              <a:gd name="T16" fmla="*/ 136 w 209"/>
              <a:gd name="T17" fmla="*/ 205 h 209"/>
              <a:gd name="T18" fmla="*/ 155 w 209"/>
              <a:gd name="T19" fmla="*/ 197 h 209"/>
              <a:gd name="T20" fmla="*/ 171 w 209"/>
              <a:gd name="T21" fmla="*/ 186 h 209"/>
              <a:gd name="T22" fmla="*/ 186 w 209"/>
              <a:gd name="T23" fmla="*/ 170 h 209"/>
              <a:gd name="T24" fmla="*/ 196 w 209"/>
              <a:gd name="T25" fmla="*/ 155 h 209"/>
              <a:gd name="T26" fmla="*/ 204 w 209"/>
              <a:gd name="T27" fmla="*/ 135 h 209"/>
              <a:gd name="T28" fmla="*/ 209 w 209"/>
              <a:gd name="T29" fmla="*/ 116 h 209"/>
              <a:gd name="T30" fmla="*/ 209 w 209"/>
              <a:gd name="T31" fmla="*/ 95 h 209"/>
              <a:gd name="T32" fmla="*/ 204 w 209"/>
              <a:gd name="T33" fmla="*/ 73 h 209"/>
              <a:gd name="T34" fmla="*/ 196 w 209"/>
              <a:gd name="T35" fmla="*/ 56 h 209"/>
              <a:gd name="T36" fmla="*/ 186 w 209"/>
              <a:gd name="T37" fmla="*/ 39 h 209"/>
              <a:gd name="T38" fmla="*/ 171 w 209"/>
              <a:gd name="T39" fmla="*/ 25 h 209"/>
              <a:gd name="T40" fmla="*/ 155 w 209"/>
              <a:gd name="T41" fmla="*/ 13 h 209"/>
              <a:gd name="T42" fmla="*/ 136 w 209"/>
              <a:gd name="T43" fmla="*/ 6 h 209"/>
              <a:gd name="T44" fmla="*/ 115 w 209"/>
              <a:gd name="T45" fmla="*/ 2 h 209"/>
              <a:gd name="T46" fmla="*/ 93 w 209"/>
              <a:gd name="T47" fmla="*/ 2 h 209"/>
              <a:gd name="T48" fmla="*/ 74 w 209"/>
              <a:gd name="T49" fmla="*/ 6 h 209"/>
              <a:gd name="T50" fmla="*/ 55 w 209"/>
              <a:gd name="T51" fmla="*/ 13 h 209"/>
              <a:gd name="T52" fmla="*/ 39 w 209"/>
              <a:gd name="T53" fmla="*/ 25 h 209"/>
              <a:gd name="T54" fmla="*/ 24 w 209"/>
              <a:gd name="T55" fmla="*/ 39 h 209"/>
              <a:gd name="T56" fmla="*/ 14 w 209"/>
              <a:gd name="T57" fmla="*/ 56 h 209"/>
              <a:gd name="T58" fmla="*/ 4 w 209"/>
              <a:gd name="T59" fmla="*/ 73 h 209"/>
              <a:gd name="T60" fmla="*/ 2 w 209"/>
              <a:gd name="T61" fmla="*/ 95 h 209"/>
              <a:gd name="T62" fmla="*/ 2 w 209"/>
              <a:gd name="T63" fmla="*/ 11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9">
                <a:moveTo>
                  <a:pt x="2" y="126"/>
                </a:moveTo>
                <a:lnTo>
                  <a:pt x="4" y="135"/>
                </a:lnTo>
                <a:lnTo>
                  <a:pt x="10" y="145"/>
                </a:lnTo>
                <a:lnTo>
                  <a:pt x="14" y="155"/>
                </a:lnTo>
                <a:lnTo>
                  <a:pt x="18" y="162"/>
                </a:lnTo>
                <a:lnTo>
                  <a:pt x="24" y="170"/>
                </a:lnTo>
                <a:lnTo>
                  <a:pt x="31" y="178"/>
                </a:lnTo>
                <a:lnTo>
                  <a:pt x="39" y="186"/>
                </a:lnTo>
                <a:lnTo>
                  <a:pt x="47" y="191"/>
                </a:lnTo>
                <a:lnTo>
                  <a:pt x="55" y="197"/>
                </a:lnTo>
                <a:lnTo>
                  <a:pt x="64" y="201"/>
                </a:lnTo>
                <a:lnTo>
                  <a:pt x="74" y="205"/>
                </a:lnTo>
                <a:lnTo>
                  <a:pt x="84" y="207"/>
                </a:lnTo>
                <a:lnTo>
                  <a:pt x="93" y="209"/>
                </a:lnTo>
                <a:lnTo>
                  <a:pt x="105" y="209"/>
                </a:lnTo>
                <a:lnTo>
                  <a:pt x="115" y="209"/>
                </a:lnTo>
                <a:lnTo>
                  <a:pt x="126" y="207"/>
                </a:lnTo>
                <a:lnTo>
                  <a:pt x="136" y="205"/>
                </a:lnTo>
                <a:lnTo>
                  <a:pt x="146" y="201"/>
                </a:lnTo>
                <a:lnTo>
                  <a:pt x="155" y="197"/>
                </a:lnTo>
                <a:lnTo>
                  <a:pt x="163" y="191"/>
                </a:lnTo>
                <a:lnTo>
                  <a:pt x="171" y="186"/>
                </a:lnTo>
                <a:lnTo>
                  <a:pt x="179" y="178"/>
                </a:lnTo>
                <a:lnTo>
                  <a:pt x="186" y="170"/>
                </a:lnTo>
                <a:lnTo>
                  <a:pt x="192" y="162"/>
                </a:lnTo>
                <a:lnTo>
                  <a:pt x="196" y="155"/>
                </a:lnTo>
                <a:lnTo>
                  <a:pt x="202" y="145"/>
                </a:lnTo>
                <a:lnTo>
                  <a:pt x="204" y="135"/>
                </a:lnTo>
                <a:lnTo>
                  <a:pt x="208" y="126"/>
                </a:lnTo>
                <a:lnTo>
                  <a:pt x="209" y="116"/>
                </a:lnTo>
                <a:lnTo>
                  <a:pt x="209" y="104"/>
                </a:lnTo>
                <a:lnTo>
                  <a:pt x="209" y="95"/>
                </a:lnTo>
                <a:lnTo>
                  <a:pt x="208" y="85"/>
                </a:lnTo>
                <a:lnTo>
                  <a:pt x="204" y="73"/>
                </a:lnTo>
                <a:lnTo>
                  <a:pt x="202" y="64"/>
                </a:lnTo>
                <a:lnTo>
                  <a:pt x="196" y="56"/>
                </a:lnTo>
                <a:lnTo>
                  <a:pt x="192" y="46"/>
                </a:lnTo>
                <a:lnTo>
                  <a:pt x="186" y="39"/>
                </a:lnTo>
                <a:lnTo>
                  <a:pt x="179" y="31"/>
                </a:lnTo>
                <a:lnTo>
                  <a:pt x="171" y="25"/>
                </a:lnTo>
                <a:lnTo>
                  <a:pt x="163" y="19"/>
                </a:lnTo>
                <a:lnTo>
                  <a:pt x="155" y="13"/>
                </a:lnTo>
                <a:lnTo>
                  <a:pt x="146" y="10"/>
                </a:lnTo>
                <a:lnTo>
                  <a:pt x="136" y="6"/>
                </a:lnTo>
                <a:lnTo>
                  <a:pt x="126" y="4"/>
                </a:lnTo>
                <a:lnTo>
                  <a:pt x="115" y="2"/>
                </a:lnTo>
                <a:lnTo>
                  <a:pt x="105" y="0"/>
                </a:lnTo>
                <a:lnTo>
                  <a:pt x="93" y="2"/>
                </a:lnTo>
                <a:lnTo>
                  <a:pt x="84" y="4"/>
                </a:lnTo>
                <a:lnTo>
                  <a:pt x="74" y="6"/>
                </a:lnTo>
                <a:lnTo>
                  <a:pt x="64" y="10"/>
                </a:lnTo>
                <a:lnTo>
                  <a:pt x="55" y="13"/>
                </a:lnTo>
                <a:lnTo>
                  <a:pt x="47" y="19"/>
                </a:lnTo>
                <a:lnTo>
                  <a:pt x="39" y="25"/>
                </a:lnTo>
                <a:lnTo>
                  <a:pt x="31" y="31"/>
                </a:lnTo>
                <a:lnTo>
                  <a:pt x="24" y="39"/>
                </a:lnTo>
                <a:lnTo>
                  <a:pt x="18" y="46"/>
                </a:lnTo>
                <a:lnTo>
                  <a:pt x="14" y="56"/>
                </a:lnTo>
                <a:lnTo>
                  <a:pt x="10" y="64"/>
                </a:lnTo>
                <a:lnTo>
                  <a:pt x="4" y="73"/>
                </a:lnTo>
                <a:lnTo>
                  <a:pt x="2" y="85"/>
                </a:lnTo>
                <a:lnTo>
                  <a:pt x="2" y="95"/>
                </a:lnTo>
                <a:lnTo>
                  <a:pt x="0" y="104"/>
                </a:lnTo>
                <a:lnTo>
                  <a:pt x="2" y="116"/>
                </a:lnTo>
                <a:lnTo>
                  <a:pt x="2" y="1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25" name="Freeform 26"/>
          <p:cNvSpPr/>
          <p:nvPr/>
        </p:nvSpPr>
        <p:spPr bwMode="auto">
          <a:xfrm>
            <a:off x="8053070" y="800735"/>
            <a:ext cx="380365" cy="447040"/>
          </a:xfrm>
          <a:custGeom>
            <a:avLst/>
            <a:gdLst>
              <a:gd name="T0" fmla="*/ 75 w 408"/>
              <a:gd name="T1" fmla="*/ 369 h 420"/>
              <a:gd name="T2" fmla="*/ 87 w 408"/>
              <a:gd name="T3" fmla="*/ 327 h 420"/>
              <a:gd name="T4" fmla="*/ 99 w 408"/>
              <a:gd name="T5" fmla="*/ 292 h 420"/>
              <a:gd name="T6" fmla="*/ 112 w 408"/>
              <a:gd name="T7" fmla="*/ 261 h 420"/>
              <a:gd name="T8" fmla="*/ 99 w 408"/>
              <a:gd name="T9" fmla="*/ 232 h 420"/>
              <a:gd name="T10" fmla="*/ 91 w 408"/>
              <a:gd name="T11" fmla="*/ 205 h 420"/>
              <a:gd name="T12" fmla="*/ 85 w 408"/>
              <a:gd name="T13" fmla="*/ 182 h 420"/>
              <a:gd name="T14" fmla="*/ 83 w 408"/>
              <a:gd name="T15" fmla="*/ 160 h 420"/>
              <a:gd name="T16" fmla="*/ 83 w 408"/>
              <a:gd name="T17" fmla="*/ 127 h 420"/>
              <a:gd name="T18" fmla="*/ 85 w 408"/>
              <a:gd name="T19" fmla="*/ 120 h 420"/>
              <a:gd name="T20" fmla="*/ 93 w 408"/>
              <a:gd name="T21" fmla="*/ 154 h 420"/>
              <a:gd name="T22" fmla="*/ 102 w 408"/>
              <a:gd name="T23" fmla="*/ 178 h 420"/>
              <a:gd name="T24" fmla="*/ 116 w 408"/>
              <a:gd name="T25" fmla="*/ 205 h 420"/>
              <a:gd name="T26" fmla="*/ 135 w 408"/>
              <a:gd name="T27" fmla="*/ 232 h 420"/>
              <a:gd name="T28" fmla="*/ 158 w 408"/>
              <a:gd name="T29" fmla="*/ 257 h 420"/>
              <a:gd name="T30" fmla="*/ 184 w 408"/>
              <a:gd name="T31" fmla="*/ 274 h 420"/>
              <a:gd name="T32" fmla="*/ 199 w 408"/>
              <a:gd name="T33" fmla="*/ 284 h 420"/>
              <a:gd name="T34" fmla="*/ 217 w 408"/>
              <a:gd name="T35" fmla="*/ 290 h 420"/>
              <a:gd name="T36" fmla="*/ 236 w 408"/>
              <a:gd name="T37" fmla="*/ 294 h 420"/>
              <a:gd name="T38" fmla="*/ 267 w 408"/>
              <a:gd name="T39" fmla="*/ 296 h 420"/>
              <a:gd name="T40" fmla="*/ 294 w 408"/>
              <a:gd name="T41" fmla="*/ 294 h 420"/>
              <a:gd name="T42" fmla="*/ 321 w 408"/>
              <a:gd name="T43" fmla="*/ 290 h 420"/>
              <a:gd name="T44" fmla="*/ 350 w 408"/>
              <a:gd name="T45" fmla="*/ 282 h 420"/>
              <a:gd name="T46" fmla="*/ 381 w 408"/>
              <a:gd name="T47" fmla="*/ 273 h 420"/>
              <a:gd name="T48" fmla="*/ 395 w 408"/>
              <a:gd name="T49" fmla="*/ 265 h 420"/>
              <a:gd name="T50" fmla="*/ 406 w 408"/>
              <a:gd name="T51" fmla="*/ 251 h 420"/>
              <a:gd name="T52" fmla="*/ 408 w 408"/>
              <a:gd name="T53" fmla="*/ 236 h 420"/>
              <a:gd name="T54" fmla="*/ 406 w 408"/>
              <a:gd name="T55" fmla="*/ 220 h 420"/>
              <a:gd name="T56" fmla="*/ 398 w 408"/>
              <a:gd name="T57" fmla="*/ 205 h 420"/>
              <a:gd name="T58" fmla="*/ 385 w 408"/>
              <a:gd name="T59" fmla="*/ 195 h 420"/>
              <a:gd name="T60" fmla="*/ 371 w 408"/>
              <a:gd name="T61" fmla="*/ 193 h 420"/>
              <a:gd name="T62" fmla="*/ 354 w 408"/>
              <a:gd name="T63" fmla="*/ 195 h 420"/>
              <a:gd name="T64" fmla="*/ 317 w 408"/>
              <a:gd name="T65" fmla="*/ 205 h 420"/>
              <a:gd name="T66" fmla="*/ 282 w 408"/>
              <a:gd name="T67" fmla="*/ 213 h 420"/>
              <a:gd name="T68" fmla="*/ 263 w 408"/>
              <a:gd name="T69" fmla="*/ 213 h 420"/>
              <a:gd name="T70" fmla="*/ 248 w 408"/>
              <a:gd name="T71" fmla="*/ 211 h 420"/>
              <a:gd name="T72" fmla="*/ 232 w 408"/>
              <a:gd name="T73" fmla="*/ 207 h 420"/>
              <a:gd name="T74" fmla="*/ 218 w 408"/>
              <a:gd name="T75" fmla="*/ 199 h 420"/>
              <a:gd name="T76" fmla="*/ 205 w 408"/>
              <a:gd name="T77" fmla="*/ 185 h 420"/>
              <a:gd name="T78" fmla="*/ 193 w 408"/>
              <a:gd name="T79" fmla="*/ 170 h 420"/>
              <a:gd name="T80" fmla="*/ 188 w 408"/>
              <a:gd name="T81" fmla="*/ 153 h 420"/>
              <a:gd name="T82" fmla="*/ 188 w 408"/>
              <a:gd name="T83" fmla="*/ 141 h 420"/>
              <a:gd name="T84" fmla="*/ 191 w 408"/>
              <a:gd name="T85" fmla="*/ 133 h 420"/>
              <a:gd name="T86" fmla="*/ 193 w 408"/>
              <a:gd name="T87" fmla="*/ 114 h 420"/>
              <a:gd name="T88" fmla="*/ 193 w 408"/>
              <a:gd name="T89" fmla="*/ 91 h 420"/>
              <a:gd name="T90" fmla="*/ 186 w 408"/>
              <a:gd name="T91" fmla="*/ 67 h 420"/>
              <a:gd name="T92" fmla="*/ 172 w 408"/>
              <a:gd name="T93" fmla="*/ 44 h 420"/>
              <a:gd name="T94" fmla="*/ 157 w 408"/>
              <a:gd name="T95" fmla="*/ 27 h 420"/>
              <a:gd name="T96" fmla="*/ 137 w 408"/>
              <a:gd name="T97" fmla="*/ 11 h 420"/>
              <a:gd name="T98" fmla="*/ 118 w 408"/>
              <a:gd name="T99" fmla="*/ 3 h 420"/>
              <a:gd name="T100" fmla="*/ 97 w 408"/>
              <a:gd name="T101" fmla="*/ 0 h 420"/>
              <a:gd name="T102" fmla="*/ 79 w 408"/>
              <a:gd name="T103" fmla="*/ 2 h 420"/>
              <a:gd name="T104" fmla="*/ 62 w 408"/>
              <a:gd name="T105" fmla="*/ 7 h 420"/>
              <a:gd name="T106" fmla="*/ 46 w 408"/>
              <a:gd name="T107" fmla="*/ 17 h 420"/>
              <a:gd name="T108" fmla="*/ 17 w 408"/>
              <a:gd name="T109" fmla="*/ 38 h 420"/>
              <a:gd name="T110" fmla="*/ 0 w 408"/>
              <a:gd name="T111" fmla="*/ 56 h 420"/>
              <a:gd name="T112" fmla="*/ 64 w 408"/>
              <a:gd name="T113"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8" h="420">
                <a:moveTo>
                  <a:pt x="69" y="394"/>
                </a:moveTo>
                <a:lnTo>
                  <a:pt x="75" y="369"/>
                </a:lnTo>
                <a:lnTo>
                  <a:pt x="79" y="348"/>
                </a:lnTo>
                <a:lnTo>
                  <a:pt x="87" y="327"/>
                </a:lnTo>
                <a:lnTo>
                  <a:pt x="93" y="309"/>
                </a:lnTo>
                <a:lnTo>
                  <a:pt x="99" y="292"/>
                </a:lnTo>
                <a:lnTo>
                  <a:pt x="106" y="276"/>
                </a:lnTo>
                <a:lnTo>
                  <a:pt x="112" y="261"/>
                </a:lnTo>
                <a:lnTo>
                  <a:pt x="104" y="247"/>
                </a:lnTo>
                <a:lnTo>
                  <a:pt x="99" y="232"/>
                </a:lnTo>
                <a:lnTo>
                  <a:pt x="95" y="218"/>
                </a:lnTo>
                <a:lnTo>
                  <a:pt x="91" y="205"/>
                </a:lnTo>
                <a:lnTo>
                  <a:pt x="87" y="193"/>
                </a:lnTo>
                <a:lnTo>
                  <a:pt x="85" y="182"/>
                </a:lnTo>
                <a:lnTo>
                  <a:pt x="83" y="170"/>
                </a:lnTo>
                <a:lnTo>
                  <a:pt x="83" y="160"/>
                </a:lnTo>
                <a:lnTo>
                  <a:pt x="83" y="141"/>
                </a:lnTo>
                <a:lnTo>
                  <a:pt x="83" y="127"/>
                </a:lnTo>
                <a:lnTo>
                  <a:pt x="83" y="116"/>
                </a:lnTo>
                <a:lnTo>
                  <a:pt x="85" y="120"/>
                </a:lnTo>
                <a:lnTo>
                  <a:pt x="89" y="133"/>
                </a:lnTo>
                <a:lnTo>
                  <a:pt x="93" y="154"/>
                </a:lnTo>
                <a:lnTo>
                  <a:pt x="97" y="166"/>
                </a:lnTo>
                <a:lnTo>
                  <a:pt x="102" y="178"/>
                </a:lnTo>
                <a:lnTo>
                  <a:pt x="108" y="191"/>
                </a:lnTo>
                <a:lnTo>
                  <a:pt x="116" y="205"/>
                </a:lnTo>
                <a:lnTo>
                  <a:pt x="126" y="218"/>
                </a:lnTo>
                <a:lnTo>
                  <a:pt x="135" y="232"/>
                </a:lnTo>
                <a:lnTo>
                  <a:pt x="147" y="245"/>
                </a:lnTo>
                <a:lnTo>
                  <a:pt x="158" y="257"/>
                </a:lnTo>
                <a:lnTo>
                  <a:pt x="174" y="269"/>
                </a:lnTo>
                <a:lnTo>
                  <a:pt x="184" y="274"/>
                </a:lnTo>
                <a:lnTo>
                  <a:pt x="191" y="278"/>
                </a:lnTo>
                <a:lnTo>
                  <a:pt x="199" y="284"/>
                </a:lnTo>
                <a:lnTo>
                  <a:pt x="209" y="286"/>
                </a:lnTo>
                <a:lnTo>
                  <a:pt x="217" y="290"/>
                </a:lnTo>
                <a:lnTo>
                  <a:pt x="226" y="292"/>
                </a:lnTo>
                <a:lnTo>
                  <a:pt x="236" y="294"/>
                </a:lnTo>
                <a:lnTo>
                  <a:pt x="246" y="296"/>
                </a:lnTo>
                <a:lnTo>
                  <a:pt x="267" y="296"/>
                </a:lnTo>
                <a:lnTo>
                  <a:pt x="280" y="296"/>
                </a:lnTo>
                <a:lnTo>
                  <a:pt x="294" y="294"/>
                </a:lnTo>
                <a:lnTo>
                  <a:pt x="308" y="292"/>
                </a:lnTo>
                <a:lnTo>
                  <a:pt x="321" y="290"/>
                </a:lnTo>
                <a:lnTo>
                  <a:pt x="337" y="286"/>
                </a:lnTo>
                <a:lnTo>
                  <a:pt x="350" y="282"/>
                </a:lnTo>
                <a:lnTo>
                  <a:pt x="366" y="278"/>
                </a:lnTo>
                <a:lnTo>
                  <a:pt x="381" y="273"/>
                </a:lnTo>
                <a:lnTo>
                  <a:pt x="389" y="269"/>
                </a:lnTo>
                <a:lnTo>
                  <a:pt x="395" y="265"/>
                </a:lnTo>
                <a:lnTo>
                  <a:pt x="400" y="257"/>
                </a:lnTo>
                <a:lnTo>
                  <a:pt x="406" y="251"/>
                </a:lnTo>
                <a:lnTo>
                  <a:pt x="408" y="243"/>
                </a:lnTo>
                <a:lnTo>
                  <a:pt x="408" y="236"/>
                </a:lnTo>
                <a:lnTo>
                  <a:pt x="408" y="228"/>
                </a:lnTo>
                <a:lnTo>
                  <a:pt x="406" y="220"/>
                </a:lnTo>
                <a:lnTo>
                  <a:pt x="402" y="213"/>
                </a:lnTo>
                <a:lnTo>
                  <a:pt x="398" y="205"/>
                </a:lnTo>
                <a:lnTo>
                  <a:pt x="393" y="201"/>
                </a:lnTo>
                <a:lnTo>
                  <a:pt x="385" y="195"/>
                </a:lnTo>
                <a:lnTo>
                  <a:pt x="379" y="193"/>
                </a:lnTo>
                <a:lnTo>
                  <a:pt x="371" y="193"/>
                </a:lnTo>
                <a:lnTo>
                  <a:pt x="362" y="193"/>
                </a:lnTo>
                <a:lnTo>
                  <a:pt x="354" y="195"/>
                </a:lnTo>
                <a:lnTo>
                  <a:pt x="337" y="201"/>
                </a:lnTo>
                <a:lnTo>
                  <a:pt x="317" y="205"/>
                </a:lnTo>
                <a:lnTo>
                  <a:pt x="300" y="209"/>
                </a:lnTo>
                <a:lnTo>
                  <a:pt x="282" y="213"/>
                </a:lnTo>
                <a:lnTo>
                  <a:pt x="273" y="213"/>
                </a:lnTo>
                <a:lnTo>
                  <a:pt x="263" y="213"/>
                </a:lnTo>
                <a:lnTo>
                  <a:pt x="255" y="213"/>
                </a:lnTo>
                <a:lnTo>
                  <a:pt x="248" y="211"/>
                </a:lnTo>
                <a:lnTo>
                  <a:pt x="238" y="209"/>
                </a:lnTo>
                <a:lnTo>
                  <a:pt x="232" y="207"/>
                </a:lnTo>
                <a:lnTo>
                  <a:pt x="224" y="203"/>
                </a:lnTo>
                <a:lnTo>
                  <a:pt x="218" y="199"/>
                </a:lnTo>
                <a:lnTo>
                  <a:pt x="211" y="193"/>
                </a:lnTo>
                <a:lnTo>
                  <a:pt x="205" y="185"/>
                </a:lnTo>
                <a:lnTo>
                  <a:pt x="199" y="178"/>
                </a:lnTo>
                <a:lnTo>
                  <a:pt x="193" y="170"/>
                </a:lnTo>
                <a:lnTo>
                  <a:pt x="191" y="162"/>
                </a:lnTo>
                <a:lnTo>
                  <a:pt x="188" y="153"/>
                </a:lnTo>
                <a:lnTo>
                  <a:pt x="188" y="145"/>
                </a:lnTo>
                <a:lnTo>
                  <a:pt x="188" y="141"/>
                </a:lnTo>
                <a:lnTo>
                  <a:pt x="188" y="139"/>
                </a:lnTo>
                <a:lnTo>
                  <a:pt x="191" y="133"/>
                </a:lnTo>
                <a:lnTo>
                  <a:pt x="193" y="127"/>
                </a:lnTo>
                <a:lnTo>
                  <a:pt x="193" y="114"/>
                </a:lnTo>
                <a:lnTo>
                  <a:pt x="193" y="102"/>
                </a:lnTo>
                <a:lnTo>
                  <a:pt x="193" y="91"/>
                </a:lnTo>
                <a:lnTo>
                  <a:pt x="189" y="79"/>
                </a:lnTo>
                <a:lnTo>
                  <a:pt x="186" y="67"/>
                </a:lnTo>
                <a:lnTo>
                  <a:pt x="180" y="56"/>
                </a:lnTo>
                <a:lnTo>
                  <a:pt x="172" y="44"/>
                </a:lnTo>
                <a:lnTo>
                  <a:pt x="164" y="36"/>
                </a:lnTo>
                <a:lnTo>
                  <a:pt x="157" y="27"/>
                </a:lnTo>
                <a:lnTo>
                  <a:pt x="147" y="19"/>
                </a:lnTo>
                <a:lnTo>
                  <a:pt x="137" y="11"/>
                </a:lnTo>
                <a:lnTo>
                  <a:pt x="128" y="5"/>
                </a:lnTo>
                <a:lnTo>
                  <a:pt x="118" y="3"/>
                </a:lnTo>
                <a:lnTo>
                  <a:pt x="106" y="0"/>
                </a:lnTo>
                <a:lnTo>
                  <a:pt x="97" y="0"/>
                </a:lnTo>
                <a:lnTo>
                  <a:pt x="89" y="0"/>
                </a:lnTo>
                <a:lnTo>
                  <a:pt x="79" y="2"/>
                </a:lnTo>
                <a:lnTo>
                  <a:pt x="69" y="3"/>
                </a:lnTo>
                <a:lnTo>
                  <a:pt x="62" y="7"/>
                </a:lnTo>
                <a:lnTo>
                  <a:pt x="54" y="11"/>
                </a:lnTo>
                <a:lnTo>
                  <a:pt x="46" y="17"/>
                </a:lnTo>
                <a:lnTo>
                  <a:pt x="31" y="27"/>
                </a:lnTo>
                <a:lnTo>
                  <a:pt x="17" y="38"/>
                </a:lnTo>
                <a:lnTo>
                  <a:pt x="8" y="46"/>
                </a:lnTo>
                <a:lnTo>
                  <a:pt x="0" y="56"/>
                </a:lnTo>
                <a:lnTo>
                  <a:pt x="0" y="420"/>
                </a:lnTo>
                <a:lnTo>
                  <a:pt x="64" y="420"/>
                </a:lnTo>
                <a:lnTo>
                  <a:pt x="69" y="39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26" name="Freeform 27"/>
          <p:cNvSpPr/>
          <p:nvPr/>
        </p:nvSpPr>
        <p:spPr bwMode="auto">
          <a:xfrm>
            <a:off x="8444230" y="717550"/>
            <a:ext cx="97155" cy="37465"/>
          </a:xfrm>
          <a:custGeom>
            <a:avLst/>
            <a:gdLst>
              <a:gd name="T0" fmla="*/ 98 w 104"/>
              <a:gd name="T1" fmla="*/ 14 h 35"/>
              <a:gd name="T2" fmla="*/ 89 w 104"/>
              <a:gd name="T3" fmla="*/ 8 h 35"/>
              <a:gd name="T4" fmla="*/ 79 w 104"/>
              <a:gd name="T5" fmla="*/ 6 h 35"/>
              <a:gd name="T6" fmla="*/ 69 w 104"/>
              <a:gd name="T7" fmla="*/ 2 h 35"/>
              <a:gd name="T8" fmla="*/ 62 w 104"/>
              <a:gd name="T9" fmla="*/ 2 h 35"/>
              <a:gd name="T10" fmla="*/ 54 w 104"/>
              <a:gd name="T11" fmla="*/ 0 h 35"/>
              <a:gd name="T12" fmla="*/ 46 w 104"/>
              <a:gd name="T13" fmla="*/ 2 h 35"/>
              <a:gd name="T14" fmla="*/ 38 w 104"/>
              <a:gd name="T15" fmla="*/ 2 h 35"/>
              <a:gd name="T16" fmla="*/ 31 w 104"/>
              <a:gd name="T17" fmla="*/ 4 h 35"/>
              <a:gd name="T18" fmla="*/ 21 w 104"/>
              <a:gd name="T19" fmla="*/ 8 h 35"/>
              <a:gd name="T20" fmla="*/ 11 w 104"/>
              <a:gd name="T21" fmla="*/ 12 h 35"/>
              <a:gd name="T22" fmla="*/ 6 w 104"/>
              <a:gd name="T23" fmla="*/ 16 h 35"/>
              <a:gd name="T24" fmla="*/ 4 w 104"/>
              <a:gd name="T25" fmla="*/ 18 h 35"/>
              <a:gd name="T26" fmla="*/ 0 w 104"/>
              <a:gd name="T27" fmla="*/ 20 h 35"/>
              <a:gd name="T28" fmla="*/ 0 w 104"/>
              <a:gd name="T29" fmla="*/ 23 h 35"/>
              <a:gd name="T30" fmla="*/ 0 w 104"/>
              <a:gd name="T31" fmla="*/ 27 h 35"/>
              <a:gd name="T32" fmla="*/ 2 w 104"/>
              <a:gd name="T33" fmla="*/ 31 h 35"/>
              <a:gd name="T34" fmla="*/ 4 w 104"/>
              <a:gd name="T35" fmla="*/ 33 h 35"/>
              <a:gd name="T36" fmla="*/ 6 w 104"/>
              <a:gd name="T37" fmla="*/ 35 h 35"/>
              <a:gd name="T38" fmla="*/ 9 w 104"/>
              <a:gd name="T39" fmla="*/ 35 h 35"/>
              <a:gd name="T40" fmla="*/ 13 w 104"/>
              <a:gd name="T41" fmla="*/ 35 h 35"/>
              <a:gd name="T42" fmla="*/ 17 w 104"/>
              <a:gd name="T43" fmla="*/ 33 h 35"/>
              <a:gd name="T44" fmla="*/ 23 w 104"/>
              <a:gd name="T45" fmla="*/ 29 h 35"/>
              <a:gd name="T46" fmla="*/ 29 w 104"/>
              <a:gd name="T47" fmla="*/ 27 h 35"/>
              <a:gd name="T48" fmla="*/ 38 w 104"/>
              <a:gd name="T49" fmla="*/ 23 h 35"/>
              <a:gd name="T50" fmla="*/ 48 w 104"/>
              <a:gd name="T51" fmla="*/ 21 h 35"/>
              <a:gd name="T52" fmla="*/ 54 w 104"/>
              <a:gd name="T53" fmla="*/ 21 h 35"/>
              <a:gd name="T54" fmla="*/ 60 w 104"/>
              <a:gd name="T55" fmla="*/ 21 h 35"/>
              <a:gd name="T56" fmla="*/ 67 w 104"/>
              <a:gd name="T57" fmla="*/ 23 h 35"/>
              <a:gd name="T58" fmla="*/ 73 w 104"/>
              <a:gd name="T59" fmla="*/ 25 h 35"/>
              <a:gd name="T60" fmla="*/ 81 w 104"/>
              <a:gd name="T61" fmla="*/ 27 h 35"/>
              <a:gd name="T62" fmla="*/ 89 w 104"/>
              <a:gd name="T63" fmla="*/ 31 h 35"/>
              <a:gd name="T64" fmla="*/ 93 w 104"/>
              <a:gd name="T65" fmla="*/ 33 h 35"/>
              <a:gd name="T66" fmla="*/ 97 w 104"/>
              <a:gd name="T67" fmla="*/ 33 h 35"/>
              <a:gd name="T68" fmla="*/ 100 w 104"/>
              <a:gd name="T69" fmla="*/ 29 h 35"/>
              <a:gd name="T70" fmla="*/ 102 w 104"/>
              <a:gd name="T71" fmla="*/ 27 h 35"/>
              <a:gd name="T72" fmla="*/ 104 w 104"/>
              <a:gd name="T73" fmla="*/ 23 h 35"/>
              <a:gd name="T74" fmla="*/ 102 w 104"/>
              <a:gd name="T75" fmla="*/ 20 h 35"/>
              <a:gd name="T76" fmla="*/ 102 w 104"/>
              <a:gd name="T77" fmla="*/ 16 h 35"/>
              <a:gd name="T78" fmla="*/ 98 w 104"/>
              <a:gd name="T79"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35">
                <a:moveTo>
                  <a:pt x="98" y="14"/>
                </a:moveTo>
                <a:lnTo>
                  <a:pt x="89" y="8"/>
                </a:lnTo>
                <a:lnTo>
                  <a:pt x="79" y="6"/>
                </a:lnTo>
                <a:lnTo>
                  <a:pt x="69" y="2"/>
                </a:lnTo>
                <a:lnTo>
                  <a:pt x="62" y="2"/>
                </a:lnTo>
                <a:lnTo>
                  <a:pt x="54" y="0"/>
                </a:lnTo>
                <a:lnTo>
                  <a:pt x="46" y="2"/>
                </a:lnTo>
                <a:lnTo>
                  <a:pt x="38" y="2"/>
                </a:lnTo>
                <a:lnTo>
                  <a:pt x="31" y="4"/>
                </a:lnTo>
                <a:lnTo>
                  <a:pt x="21" y="8"/>
                </a:lnTo>
                <a:lnTo>
                  <a:pt x="11" y="12"/>
                </a:lnTo>
                <a:lnTo>
                  <a:pt x="6" y="16"/>
                </a:lnTo>
                <a:lnTo>
                  <a:pt x="4" y="18"/>
                </a:lnTo>
                <a:lnTo>
                  <a:pt x="0" y="20"/>
                </a:lnTo>
                <a:lnTo>
                  <a:pt x="0" y="23"/>
                </a:lnTo>
                <a:lnTo>
                  <a:pt x="0" y="27"/>
                </a:lnTo>
                <a:lnTo>
                  <a:pt x="2" y="31"/>
                </a:lnTo>
                <a:lnTo>
                  <a:pt x="4" y="33"/>
                </a:lnTo>
                <a:lnTo>
                  <a:pt x="6" y="35"/>
                </a:lnTo>
                <a:lnTo>
                  <a:pt x="9" y="35"/>
                </a:lnTo>
                <a:lnTo>
                  <a:pt x="13" y="35"/>
                </a:lnTo>
                <a:lnTo>
                  <a:pt x="17" y="33"/>
                </a:lnTo>
                <a:lnTo>
                  <a:pt x="23" y="29"/>
                </a:lnTo>
                <a:lnTo>
                  <a:pt x="29" y="27"/>
                </a:lnTo>
                <a:lnTo>
                  <a:pt x="38" y="23"/>
                </a:lnTo>
                <a:lnTo>
                  <a:pt x="48" y="21"/>
                </a:lnTo>
                <a:lnTo>
                  <a:pt x="54" y="21"/>
                </a:lnTo>
                <a:lnTo>
                  <a:pt x="60" y="21"/>
                </a:lnTo>
                <a:lnTo>
                  <a:pt x="67" y="23"/>
                </a:lnTo>
                <a:lnTo>
                  <a:pt x="73" y="25"/>
                </a:lnTo>
                <a:lnTo>
                  <a:pt x="81" y="27"/>
                </a:lnTo>
                <a:lnTo>
                  <a:pt x="89" y="31"/>
                </a:lnTo>
                <a:lnTo>
                  <a:pt x="93" y="33"/>
                </a:lnTo>
                <a:lnTo>
                  <a:pt x="97" y="33"/>
                </a:lnTo>
                <a:lnTo>
                  <a:pt x="100" y="29"/>
                </a:lnTo>
                <a:lnTo>
                  <a:pt x="102" y="27"/>
                </a:lnTo>
                <a:lnTo>
                  <a:pt x="104" y="23"/>
                </a:lnTo>
                <a:lnTo>
                  <a:pt x="102" y="20"/>
                </a:lnTo>
                <a:lnTo>
                  <a:pt x="102" y="16"/>
                </a:lnTo>
                <a:lnTo>
                  <a:pt x="98"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27" name="Freeform 28"/>
          <p:cNvSpPr/>
          <p:nvPr/>
        </p:nvSpPr>
        <p:spPr bwMode="auto">
          <a:xfrm>
            <a:off x="8408035" y="662305"/>
            <a:ext cx="154940" cy="46990"/>
          </a:xfrm>
          <a:custGeom>
            <a:avLst/>
            <a:gdLst>
              <a:gd name="T0" fmla="*/ 155 w 166"/>
              <a:gd name="T1" fmla="*/ 39 h 44"/>
              <a:gd name="T2" fmla="*/ 159 w 166"/>
              <a:gd name="T3" fmla="*/ 39 h 44"/>
              <a:gd name="T4" fmla="*/ 163 w 166"/>
              <a:gd name="T5" fmla="*/ 37 h 44"/>
              <a:gd name="T6" fmla="*/ 165 w 166"/>
              <a:gd name="T7" fmla="*/ 33 h 44"/>
              <a:gd name="T8" fmla="*/ 166 w 166"/>
              <a:gd name="T9" fmla="*/ 31 h 44"/>
              <a:gd name="T10" fmla="*/ 165 w 166"/>
              <a:gd name="T11" fmla="*/ 25 h 44"/>
              <a:gd name="T12" fmla="*/ 163 w 166"/>
              <a:gd name="T13" fmla="*/ 23 h 44"/>
              <a:gd name="T14" fmla="*/ 161 w 166"/>
              <a:gd name="T15" fmla="*/ 19 h 44"/>
              <a:gd name="T16" fmla="*/ 143 w 166"/>
              <a:gd name="T17" fmla="*/ 11 h 44"/>
              <a:gd name="T18" fmla="*/ 128 w 166"/>
              <a:gd name="T19" fmla="*/ 6 h 44"/>
              <a:gd name="T20" fmla="*/ 114 w 166"/>
              <a:gd name="T21" fmla="*/ 4 h 44"/>
              <a:gd name="T22" fmla="*/ 99 w 166"/>
              <a:gd name="T23" fmla="*/ 2 h 44"/>
              <a:gd name="T24" fmla="*/ 85 w 166"/>
              <a:gd name="T25" fmla="*/ 0 h 44"/>
              <a:gd name="T26" fmla="*/ 74 w 166"/>
              <a:gd name="T27" fmla="*/ 2 h 44"/>
              <a:gd name="T28" fmla="*/ 60 w 166"/>
              <a:gd name="T29" fmla="*/ 4 h 44"/>
              <a:gd name="T30" fmla="*/ 50 w 166"/>
              <a:gd name="T31" fmla="*/ 4 h 44"/>
              <a:gd name="T32" fmla="*/ 41 w 166"/>
              <a:gd name="T33" fmla="*/ 8 h 44"/>
              <a:gd name="T34" fmla="*/ 33 w 166"/>
              <a:gd name="T35" fmla="*/ 11 h 44"/>
              <a:gd name="T36" fmla="*/ 17 w 166"/>
              <a:gd name="T37" fmla="*/ 17 h 44"/>
              <a:gd name="T38" fmla="*/ 8 w 166"/>
              <a:gd name="T39" fmla="*/ 23 h 44"/>
              <a:gd name="T40" fmla="*/ 4 w 166"/>
              <a:gd name="T41" fmla="*/ 27 h 44"/>
              <a:gd name="T42" fmla="*/ 2 w 166"/>
              <a:gd name="T43" fmla="*/ 29 h 44"/>
              <a:gd name="T44" fmla="*/ 0 w 166"/>
              <a:gd name="T45" fmla="*/ 33 h 44"/>
              <a:gd name="T46" fmla="*/ 0 w 166"/>
              <a:gd name="T47" fmla="*/ 37 h 44"/>
              <a:gd name="T48" fmla="*/ 4 w 166"/>
              <a:gd name="T49" fmla="*/ 41 h 44"/>
              <a:gd name="T50" fmla="*/ 4 w 166"/>
              <a:gd name="T51" fmla="*/ 42 h 44"/>
              <a:gd name="T52" fmla="*/ 6 w 166"/>
              <a:gd name="T53" fmla="*/ 44 h 44"/>
              <a:gd name="T54" fmla="*/ 12 w 166"/>
              <a:gd name="T55" fmla="*/ 44 h 44"/>
              <a:gd name="T56" fmla="*/ 14 w 166"/>
              <a:gd name="T57" fmla="*/ 44 h 44"/>
              <a:gd name="T58" fmla="*/ 17 w 166"/>
              <a:gd name="T59" fmla="*/ 42 h 44"/>
              <a:gd name="T60" fmla="*/ 19 w 166"/>
              <a:gd name="T61" fmla="*/ 41 h 44"/>
              <a:gd name="T62" fmla="*/ 27 w 166"/>
              <a:gd name="T63" fmla="*/ 37 h 44"/>
              <a:gd name="T64" fmla="*/ 39 w 166"/>
              <a:gd name="T65" fmla="*/ 31 h 44"/>
              <a:gd name="T66" fmla="*/ 46 w 166"/>
              <a:gd name="T67" fmla="*/ 27 h 44"/>
              <a:gd name="T68" fmla="*/ 56 w 166"/>
              <a:gd name="T69" fmla="*/ 25 h 44"/>
              <a:gd name="T70" fmla="*/ 66 w 166"/>
              <a:gd name="T71" fmla="*/ 23 h 44"/>
              <a:gd name="T72" fmla="*/ 76 w 166"/>
              <a:gd name="T73" fmla="*/ 21 h 44"/>
              <a:gd name="T74" fmla="*/ 87 w 166"/>
              <a:gd name="T75" fmla="*/ 21 h 44"/>
              <a:gd name="T76" fmla="*/ 97 w 166"/>
              <a:gd name="T77" fmla="*/ 21 h 44"/>
              <a:gd name="T78" fmla="*/ 110 w 166"/>
              <a:gd name="T79" fmla="*/ 23 h 44"/>
              <a:gd name="T80" fmla="*/ 122 w 166"/>
              <a:gd name="T81" fmla="*/ 27 h 44"/>
              <a:gd name="T82" fmla="*/ 136 w 166"/>
              <a:gd name="T83" fmla="*/ 31 h 44"/>
              <a:gd name="T84" fmla="*/ 151 w 166"/>
              <a:gd name="T85" fmla="*/ 37 h 44"/>
              <a:gd name="T86" fmla="*/ 155 w 166"/>
              <a:gd name="T87"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6" h="44">
                <a:moveTo>
                  <a:pt x="155" y="39"/>
                </a:moveTo>
                <a:lnTo>
                  <a:pt x="159" y="39"/>
                </a:lnTo>
                <a:lnTo>
                  <a:pt x="163" y="37"/>
                </a:lnTo>
                <a:lnTo>
                  <a:pt x="165" y="33"/>
                </a:lnTo>
                <a:lnTo>
                  <a:pt x="166" y="31"/>
                </a:lnTo>
                <a:lnTo>
                  <a:pt x="165" y="25"/>
                </a:lnTo>
                <a:lnTo>
                  <a:pt x="163" y="23"/>
                </a:lnTo>
                <a:lnTo>
                  <a:pt x="161" y="19"/>
                </a:lnTo>
                <a:lnTo>
                  <a:pt x="143" y="11"/>
                </a:lnTo>
                <a:lnTo>
                  <a:pt x="128" y="6"/>
                </a:lnTo>
                <a:lnTo>
                  <a:pt x="114" y="4"/>
                </a:lnTo>
                <a:lnTo>
                  <a:pt x="99" y="2"/>
                </a:lnTo>
                <a:lnTo>
                  <a:pt x="85" y="0"/>
                </a:lnTo>
                <a:lnTo>
                  <a:pt x="74" y="2"/>
                </a:lnTo>
                <a:lnTo>
                  <a:pt x="60" y="4"/>
                </a:lnTo>
                <a:lnTo>
                  <a:pt x="50" y="4"/>
                </a:lnTo>
                <a:lnTo>
                  <a:pt x="41" y="8"/>
                </a:lnTo>
                <a:lnTo>
                  <a:pt x="33" y="11"/>
                </a:lnTo>
                <a:lnTo>
                  <a:pt x="17" y="17"/>
                </a:lnTo>
                <a:lnTo>
                  <a:pt x="8" y="23"/>
                </a:lnTo>
                <a:lnTo>
                  <a:pt x="4" y="27"/>
                </a:lnTo>
                <a:lnTo>
                  <a:pt x="2" y="29"/>
                </a:lnTo>
                <a:lnTo>
                  <a:pt x="0" y="33"/>
                </a:lnTo>
                <a:lnTo>
                  <a:pt x="0" y="37"/>
                </a:lnTo>
                <a:lnTo>
                  <a:pt x="4" y="41"/>
                </a:lnTo>
                <a:lnTo>
                  <a:pt x="4" y="42"/>
                </a:lnTo>
                <a:lnTo>
                  <a:pt x="6" y="44"/>
                </a:lnTo>
                <a:lnTo>
                  <a:pt x="12" y="44"/>
                </a:lnTo>
                <a:lnTo>
                  <a:pt x="14" y="44"/>
                </a:lnTo>
                <a:lnTo>
                  <a:pt x="17" y="42"/>
                </a:lnTo>
                <a:lnTo>
                  <a:pt x="19" y="41"/>
                </a:lnTo>
                <a:lnTo>
                  <a:pt x="27" y="37"/>
                </a:lnTo>
                <a:lnTo>
                  <a:pt x="39" y="31"/>
                </a:lnTo>
                <a:lnTo>
                  <a:pt x="46" y="27"/>
                </a:lnTo>
                <a:lnTo>
                  <a:pt x="56" y="25"/>
                </a:lnTo>
                <a:lnTo>
                  <a:pt x="66" y="23"/>
                </a:lnTo>
                <a:lnTo>
                  <a:pt x="76" y="21"/>
                </a:lnTo>
                <a:lnTo>
                  <a:pt x="87" y="21"/>
                </a:lnTo>
                <a:lnTo>
                  <a:pt x="97" y="21"/>
                </a:lnTo>
                <a:lnTo>
                  <a:pt x="110" y="23"/>
                </a:lnTo>
                <a:lnTo>
                  <a:pt x="122" y="27"/>
                </a:lnTo>
                <a:lnTo>
                  <a:pt x="136" y="31"/>
                </a:lnTo>
                <a:lnTo>
                  <a:pt x="151" y="37"/>
                </a:lnTo>
                <a:lnTo>
                  <a:pt x="155" y="3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28" name="Freeform 29"/>
          <p:cNvSpPr/>
          <p:nvPr/>
        </p:nvSpPr>
        <p:spPr bwMode="auto">
          <a:xfrm>
            <a:off x="8380730" y="602615"/>
            <a:ext cx="210820" cy="57785"/>
          </a:xfrm>
          <a:custGeom>
            <a:avLst/>
            <a:gdLst>
              <a:gd name="T0" fmla="*/ 2 w 226"/>
              <a:gd name="T1" fmla="*/ 52 h 54"/>
              <a:gd name="T2" fmla="*/ 6 w 226"/>
              <a:gd name="T3" fmla="*/ 54 h 54"/>
              <a:gd name="T4" fmla="*/ 6 w 226"/>
              <a:gd name="T5" fmla="*/ 54 h 54"/>
              <a:gd name="T6" fmla="*/ 10 w 226"/>
              <a:gd name="T7" fmla="*/ 54 h 54"/>
              <a:gd name="T8" fmla="*/ 14 w 226"/>
              <a:gd name="T9" fmla="*/ 54 h 54"/>
              <a:gd name="T10" fmla="*/ 16 w 226"/>
              <a:gd name="T11" fmla="*/ 52 h 54"/>
              <a:gd name="T12" fmla="*/ 19 w 226"/>
              <a:gd name="T13" fmla="*/ 50 h 54"/>
              <a:gd name="T14" fmla="*/ 33 w 226"/>
              <a:gd name="T15" fmla="*/ 42 h 54"/>
              <a:gd name="T16" fmla="*/ 41 w 226"/>
              <a:gd name="T17" fmla="*/ 38 h 54"/>
              <a:gd name="T18" fmla="*/ 50 w 226"/>
              <a:gd name="T19" fmla="*/ 35 h 54"/>
              <a:gd name="T20" fmla="*/ 60 w 226"/>
              <a:gd name="T21" fmla="*/ 31 h 54"/>
              <a:gd name="T22" fmla="*/ 74 w 226"/>
              <a:gd name="T23" fmla="*/ 27 h 54"/>
              <a:gd name="T24" fmla="*/ 87 w 226"/>
              <a:gd name="T25" fmla="*/ 23 h 54"/>
              <a:gd name="T26" fmla="*/ 101 w 226"/>
              <a:gd name="T27" fmla="*/ 21 h 54"/>
              <a:gd name="T28" fmla="*/ 116 w 226"/>
              <a:gd name="T29" fmla="*/ 21 h 54"/>
              <a:gd name="T30" fmla="*/ 134 w 226"/>
              <a:gd name="T31" fmla="*/ 23 h 54"/>
              <a:gd name="T32" fmla="*/ 151 w 226"/>
              <a:gd name="T33" fmla="*/ 25 h 54"/>
              <a:gd name="T34" fmla="*/ 170 w 226"/>
              <a:gd name="T35" fmla="*/ 29 h 54"/>
              <a:gd name="T36" fmla="*/ 180 w 226"/>
              <a:gd name="T37" fmla="*/ 33 h 54"/>
              <a:gd name="T38" fmla="*/ 190 w 226"/>
              <a:gd name="T39" fmla="*/ 37 h 54"/>
              <a:gd name="T40" fmla="*/ 199 w 226"/>
              <a:gd name="T41" fmla="*/ 40 h 54"/>
              <a:gd name="T42" fmla="*/ 211 w 226"/>
              <a:gd name="T43" fmla="*/ 46 h 54"/>
              <a:gd name="T44" fmla="*/ 213 w 226"/>
              <a:gd name="T45" fmla="*/ 46 h 54"/>
              <a:gd name="T46" fmla="*/ 219 w 226"/>
              <a:gd name="T47" fmla="*/ 46 h 54"/>
              <a:gd name="T48" fmla="*/ 221 w 226"/>
              <a:gd name="T49" fmla="*/ 44 h 54"/>
              <a:gd name="T50" fmla="*/ 225 w 226"/>
              <a:gd name="T51" fmla="*/ 40 h 54"/>
              <a:gd name="T52" fmla="*/ 226 w 226"/>
              <a:gd name="T53" fmla="*/ 38 h 54"/>
              <a:gd name="T54" fmla="*/ 225 w 226"/>
              <a:gd name="T55" fmla="*/ 33 h 54"/>
              <a:gd name="T56" fmla="*/ 223 w 226"/>
              <a:gd name="T57" fmla="*/ 31 h 54"/>
              <a:gd name="T58" fmla="*/ 219 w 226"/>
              <a:gd name="T59" fmla="*/ 27 h 54"/>
              <a:gd name="T60" fmla="*/ 209 w 226"/>
              <a:gd name="T61" fmla="*/ 21 h 54"/>
              <a:gd name="T62" fmla="*/ 197 w 226"/>
              <a:gd name="T63" fmla="*/ 17 h 54"/>
              <a:gd name="T64" fmla="*/ 186 w 226"/>
              <a:gd name="T65" fmla="*/ 13 h 54"/>
              <a:gd name="T66" fmla="*/ 176 w 226"/>
              <a:gd name="T67" fmla="*/ 9 h 54"/>
              <a:gd name="T68" fmla="*/ 165 w 226"/>
              <a:gd name="T69" fmla="*/ 6 h 54"/>
              <a:gd name="T70" fmla="*/ 155 w 226"/>
              <a:gd name="T71" fmla="*/ 4 h 54"/>
              <a:gd name="T72" fmla="*/ 135 w 226"/>
              <a:gd name="T73" fmla="*/ 2 h 54"/>
              <a:gd name="T74" fmla="*/ 116 w 226"/>
              <a:gd name="T75" fmla="*/ 0 h 54"/>
              <a:gd name="T76" fmla="*/ 99 w 226"/>
              <a:gd name="T77" fmla="*/ 2 h 54"/>
              <a:gd name="T78" fmla="*/ 81 w 226"/>
              <a:gd name="T79" fmla="*/ 4 h 54"/>
              <a:gd name="T80" fmla="*/ 68 w 226"/>
              <a:gd name="T81" fmla="*/ 6 h 54"/>
              <a:gd name="T82" fmla="*/ 54 w 226"/>
              <a:gd name="T83" fmla="*/ 11 h 54"/>
              <a:gd name="T84" fmla="*/ 41 w 226"/>
              <a:gd name="T85" fmla="*/ 15 h 54"/>
              <a:gd name="T86" fmla="*/ 31 w 226"/>
              <a:gd name="T87" fmla="*/ 19 h 54"/>
              <a:gd name="T88" fmla="*/ 21 w 226"/>
              <a:gd name="T89" fmla="*/ 25 h 54"/>
              <a:gd name="T90" fmla="*/ 8 w 226"/>
              <a:gd name="T91" fmla="*/ 33 h 54"/>
              <a:gd name="T92" fmla="*/ 2 w 226"/>
              <a:gd name="T93" fmla="*/ 37 h 54"/>
              <a:gd name="T94" fmla="*/ 0 w 226"/>
              <a:gd name="T95" fmla="*/ 38 h 54"/>
              <a:gd name="T96" fmla="*/ 0 w 226"/>
              <a:gd name="T97" fmla="*/ 44 h 54"/>
              <a:gd name="T98" fmla="*/ 0 w 226"/>
              <a:gd name="T99" fmla="*/ 46 h 54"/>
              <a:gd name="T100" fmla="*/ 2 w 226"/>
              <a:gd name="T101" fmla="*/ 52 h 54"/>
              <a:gd name="T102" fmla="*/ 2 w 226"/>
              <a:gd name="T103"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 h="54">
                <a:moveTo>
                  <a:pt x="2" y="52"/>
                </a:moveTo>
                <a:lnTo>
                  <a:pt x="6" y="54"/>
                </a:lnTo>
                <a:lnTo>
                  <a:pt x="6" y="54"/>
                </a:lnTo>
                <a:lnTo>
                  <a:pt x="10" y="54"/>
                </a:lnTo>
                <a:lnTo>
                  <a:pt x="14" y="54"/>
                </a:lnTo>
                <a:lnTo>
                  <a:pt x="16" y="52"/>
                </a:lnTo>
                <a:lnTo>
                  <a:pt x="19" y="50"/>
                </a:lnTo>
                <a:lnTo>
                  <a:pt x="33" y="42"/>
                </a:lnTo>
                <a:lnTo>
                  <a:pt x="41" y="38"/>
                </a:lnTo>
                <a:lnTo>
                  <a:pt x="50" y="35"/>
                </a:lnTo>
                <a:lnTo>
                  <a:pt x="60" y="31"/>
                </a:lnTo>
                <a:lnTo>
                  <a:pt x="74" y="27"/>
                </a:lnTo>
                <a:lnTo>
                  <a:pt x="87" y="23"/>
                </a:lnTo>
                <a:lnTo>
                  <a:pt x="101" y="21"/>
                </a:lnTo>
                <a:lnTo>
                  <a:pt x="116" y="21"/>
                </a:lnTo>
                <a:lnTo>
                  <a:pt x="134" y="23"/>
                </a:lnTo>
                <a:lnTo>
                  <a:pt x="151" y="25"/>
                </a:lnTo>
                <a:lnTo>
                  <a:pt x="170" y="29"/>
                </a:lnTo>
                <a:lnTo>
                  <a:pt x="180" y="33"/>
                </a:lnTo>
                <a:lnTo>
                  <a:pt x="190" y="37"/>
                </a:lnTo>
                <a:lnTo>
                  <a:pt x="199" y="40"/>
                </a:lnTo>
                <a:lnTo>
                  <a:pt x="211" y="46"/>
                </a:lnTo>
                <a:lnTo>
                  <a:pt x="213" y="46"/>
                </a:lnTo>
                <a:lnTo>
                  <a:pt x="219" y="46"/>
                </a:lnTo>
                <a:lnTo>
                  <a:pt x="221" y="44"/>
                </a:lnTo>
                <a:lnTo>
                  <a:pt x="225" y="40"/>
                </a:lnTo>
                <a:lnTo>
                  <a:pt x="226" y="38"/>
                </a:lnTo>
                <a:lnTo>
                  <a:pt x="225" y="33"/>
                </a:lnTo>
                <a:lnTo>
                  <a:pt x="223" y="31"/>
                </a:lnTo>
                <a:lnTo>
                  <a:pt x="219" y="27"/>
                </a:lnTo>
                <a:lnTo>
                  <a:pt x="209" y="21"/>
                </a:lnTo>
                <a:lnTo>
                  <a:pt x="197" y="17"/>
                </a:lnTo>
                <a:lnTo>
                  <a:pt x="186" y="13"/>
                </a:lnTo>
                <a:lnTo>
                  <a:pt x="176" y="9"/>
                </a:lnTo>
                <a:lnTo>
                  <a:pt x="165" y="6"/>
                </a:lnTo>
                <a:lnTo>
                  <a:pt x="155" y="4"/>
                </a:lnTo>
                <a:lnTo>
                  <a:pt x="135" y="2"/>
                </a:lnTo>
                <a:lnTo>
                  <a:pt x="116" y="0"/>
                </a:lnTo>
                <a:lnTo>
                  <a:pt x="99" y="2"/>
                </a:lnTo>
                <a:lnTo>
                  <a:pt x="81" y="4"/>
                </a:lnTo>
                <a:lnTo>
                  <a:pt x="68" y="6"/>
                </a:lnTo>
                <a:lnTo>
                  <a:pt x="54" y="11"/>
                </a:lnTo>
                <a:lnTo>
                  <a:pt x="41" y="15"/>
                </a:lnTo>
                <a:lnTo>
                  <a:pt x="31" y="19"/>
                </a:lnTo>
                <a:lnTo>
                  <a:pt x="21" y="25"/>
                </a:lnTo>
                <a:lnTo>
                  <a:pt x="8" y="33"/>
                </a:lnTo>
                <a:lnTo>
                  <a:pt x="2" y="37"/>
                </a:lnTo>
                <a:lnTo>
                  <a:pt x="0" y="38"/>
                </a:lnTo>
                <a:lnTo>
                  <a:pt x="0" y="44"/>
                </a:lnTo>
                <a:lnTo>
                  <a:pt x="0" y="46"/>
                </a:lnTo>
                <a:lnTo>
                  <a:pt x="2" y="52"/>
                </a:lnTo>
                <a:lnTo>
                  <a:pt x="2" y="5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altLang="en-US"/>
              <a:t>Objectives</a:t>
            </a:r>
            <a:endParaRPr lang="en-US" altLang="en-US"/>
          </a:p>
        </p:txBody>
      </p:sp>
      <p:sp>
        <p:nvSpPr>
          <p:cNvPr id="5127" name="Rectangle 7"/>
          <p:cNvSpPr>
            <a:spLocks noGrp="1" noChangeArrowheads="1"/>
          </p:cNvSpPr>
          <p:nvPr>
            <p:ph idx="1"/>
          </p:nvPr>
        </p:nvSpPr>
        <p:spPr>
          <a:xfrm>
            <a:off x="457200" y="1981200"/>
            <a:ext cx="8229600" cy="3430270"/>
          </a:xfrm>
        </p:spPr>
        <p:txBody>
          <a:bodyPr/>
          <a:lstStyle/>
          <a:p>
            <a:pPr marL="457200" indent="-457200">
              <a:buClr>
                <a:srgbClr val="FF3300"/>
              </a:buClr>
              <a:buFont typeface="Wingdings" panose="05000000000000000000" charset="0"/>
              <a:buChar char="§"/>
            </a:pPr>
            <a:r>
              <a:rPr lang="en-IN" altLang="en-US"/>
              <a:t>To eliminate or reduce the Fake News in Circulation.</a:t>
            </a:r>
            <a:endParaRPr lang="en-IN" altLang="en-US"/>
          </a:p>
          <a:p>
            <a:pPr marL="457200" indent="-457200">
              <a:buClr>
                <a:srgbClr val="FF3300"/>
              </a:buClr>
              <a:buFont typeface="Wingdings" panose="05000000000000000000" charset="0"/>
              <a:buChar char="§"/>
            </a:pPr>
            <a:r>
              <a:rPr lang="en-IN" altLang="en-US"/>
              <a:t>To Stop the rumors.</a:t>
            </a:r>
            <a:endParaRPr lang="en-IN" altLang="en-US"/>
          </a:p>
          <a:p>
            <a:pPr marL="457200" indent="-457200">
              <a:buClr>
                <a:srgbClr val="FF3300"/>
              </a:buClr>
              <a:buFont typeface="Wingdings" panose="05000000000000000000" charset="0"/>
              <a:buChar char="§"/>
            </a:pPr>
            <a:r>
              <a:rPr lang="en-IN" altLang="en-US"/>
              <a:t>To create an easy-to-use system to detect the credibility of a user’s claim or article.</a:t>
            </a:r>
            <a:endParaRPr lang="en-IN" altLang="en-US"/>
          </a:p>
          <a:p>
            <a:pPr marL="457200" indent="-457200">
              <a:buClr>
                <a:srgbClr val="FF3300"/>
              </a:buClr>
              <a:buFont typeface="Wingdings" panose="05000000000000000000" charset="0"/>
              <a:buChar char="§"/>
            </a:pPr>
            <a:r>
              <a:rPr lang="en-IN" altLang="en-US"/>
              <a:t>To stop the spread of misinformation.</a:t>
            </a:r>
            <a:endParaRPr lang="en-IN" altLang="en-US"/>
          </a:p>
        </p:txBody>
      </p:sp>
      <p:grpSp>
        <p:nvGrpSpPr>
          <p:cNvPr id="9" name="Group 8" descr="date, website, page number"/>
          <p:cNvGrpSpPr/>
          <p:nvPr/>
        </p:nvGrpSpPr>
        <p:grpSpPr>
          <a:xfrm>
            <a:off x="4648200" y="6552527"/>
            <a:ext cx="4153269" cy="228600"/>
            <a:chOff x="4648200" y="6552527"/>
            <a:chExt cx="4153269" cy="228600"/>
          </a:xfrm>
        </p:grpSpPr>
        <p:sp>
          <p:nvSpPr>
            <p:cNvPr id="10" name="Rectangle 18"/>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fld>
              <a:endParaRPr lang="en-US" altLang="en-US" sz="1200" dirty="0">
                <a:solidFill>
                  <a:schemeClr val="accent5"/>
                </a:solidFill>
                <a:latin typeface="+mj-lt"/>
              </a:endParaRPr>
            </a:p>
          </p:txBody>
        </p:sp>
        <p:sp>
          <p:nvSpPr>
            <p:cNvPr id="11" name="Rectangle 18"/>
            <p:cNvSpPr txBox="1">
              <a:spLocks noChangeArrowheads="1"/>
            </p:cNvSpPr>
            <p:nvPr/>
          </p:nvSpPr>
          <p:spPr>
            <a:xfrm>
              <a:off x="6276884" y="6553200"/>
              <a:ext cx="1619432" cy="22792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endParaRPr lang="en-US" altLang="en-US" sz="1200" dirty="0">
                <a:solidFill>
                  <a:schemeClr val="accent5"/>
                </a:solidFill>
                <a:latin typeface="+mj-lt"/>
              </a:endParaRPr>
            </a:p>
          </p:txBody>
        </p:sp>
        <p:sp>
          <p:nvSpPr>
            <p:cNvPr id="12" name="Rectangle 18"/>
            <p:cNvSpPr txBox="1">
              <a:spLocks noChangeArrowheads="1"/>
            </p:cNvSpPr>
            <p:nvPr/>
          </p:nvSpPr>
          <p:spPr>
            <a:xfrm>
              <a:off x="4648200" y="6552527"/>
              <a:ext cx="1185999" cy="22792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ltLang="en-US" sz="1200" dirty="0">
                <a:solidFill>
                  <a:schemeClr val="accent5"/>
                </a:solidFill>
                <a:latin typeface="+mj-lt"/>
              </a:endParaRPr>
            </a:p>
          </p:txBody>
        </p:sp>
      </p:grpSp>
      <p:sp>
        <p:nvSpPr>
          <p:cNvPr id="8" name="object 8"/>
          <p:cNvSpPr/>
          <p:nvPr/>
        </p:nvSpPr>
        <p:spPr>
          <a:xfrm>
            <a:off x="7778750" y="457200"/>
            <a:ext cx="1022985" cy="894080"/>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rgbClr val="DA3A3B"/>
          </a:solidFill>
        </p:spPr>
        <p:txBody>
          <a:bodyPr wrap="square" lIns="0" tIns="0" rIns="0" bIns="0" rtlCol="0"/>
          <a:lstStyle/>
          <a:p/>
        </p:txBody>
      </p:sp>
      <p:sp>
        <p:nvSpPr>
          <p:cNvPr id="2" name="object 8"/>
          <p:cNvSpPr/>
          <p:nvPr/>
        </p:nvSpPr>
        <p:spPr>
          <a:xfrm>
            <a:off x="7752715" y="413385"/>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grpSp>
        <p:nvGrpSpPr>
          <p:cNvPr id="1149" name="Group 1148"/>
          <p:cNvGrpSpPr/>
          <p:nvPr/>
        </p:nvGrpSpPr>
        <p:grpSpPr>
          <a:xfrm>
            <a:off x="7933055" y="703580"/>
            <a:ext cx="713105" cy="465455"/>
            <a:chOff x="5548313" y="493713"/>
            <a:chExt cx="1211262" cy="784226"/>
          </a:xfrm>
        </p:grpSpPr>
        <p:sp>
          <p:nvSpPr>
            <p:cNvPr id="131" name="Freeform 32"/>
            <p:cNvSpPr>
              <a:spLocks noEditPoints="1"/>
            </p:cNvSpPr>
            <p:nvPr/>
          </p:nvSpPr>
          <p:spPr bwMode="auto">
            <a:xfrm>
              <a:off x="5548313" y="901701"/>
              <a:ext cx="1211262" cy="376238"/>
            </a:xfrm>
            <a:custGeom>
              <a:avLst/>
              <a:gdLst>
                <a:gd name="T0" fmla="*/ 759 w 763"/>
                <a:gd name="T1" fmla="*/ 4 h 237"/>
                <a:gd name="T2" fmla="*/ 753 w 763"/>
                <a:gd name="T3" fmla="*/ 0 h 237"/>
                <a:gd name="T4" fmla="*/ 2 w 763"/>
                <a:gd name="T5" fmla="*/ 6 h 237"/>
                <a:gd name="T6" fmla="*/ 62 w 763"/>
                <a:gd name="T7" fmla="*/ 198 h 237"/>
                <a:gd name="T8" fmla="*/ 74 w 763"/>
                <a:gd name="T9" fmla="*/ 217 h 237"/>
                <a:gd name="T10" fmla="*/ 89 w 763"/>
                <a:gd name="T11" fmla="*/ 231 h 237"/>
                <a:gd name="T12" fmla="*/ 110 w 763"/>
                <a:gd name="T13" fmla="*/ 237 h 237"/>
                <a:gd name="T14" fmla="*/ 532 w 763"/>
                <a:gd name="T15" fmla="*/ 237 h 237"/>
                <a:gd name="T16" fmla="*/ 569 w 763"/>
                <a:gd name="T17" fmla="*/ 229 h 237"/>
                <a:gd name="T18" fmla="*/ 604 w 763"/>
                <a:gd name="T19" fmla="*/ 215 h 237"/>
                <a:gd name="T20" fmla="*/ 635 w 763"/>
                <a:gd name="T21" fmla="*/ 198 h 237"/>
                <a:gd name="T22" fmla="*/ 664 w 763"/>
                <a:gd name="T23" fmla="*/ 175 h 237"/>
                <a:gd name="T24" fmla="*/ 689 w 763"/>
                <a:gd name="T25" fmla="*/ 146 h 237"/>
                <a:gd name="T26" fmla="*/ 761 w 763"/>
                <a:gd name="T27" fmla="*/ 20 h 237"/>
                <a:gd name="T28" fmla="*/ 763 w 763"/>
                <a:gd name="T29" fmla="*/ 12 h 237"/>
                <a:gd name="T30" fmla="*/ 192 w 763"/>
                <a:gd name="T31" fmla="*/ 101 h 237"/>
                <a:gd name="T32" fmla="*/ 186 w 763"/>
                <a:gd name="T33" fmla="*/ 111 h 237"/>
                <a:gd name="T34" fmla="*/ 178 w 763"/>
                <a:gd name="T35" fmla="*/ 118 h 237"/>
                <a:gd name="T36" fmla="*/ 167 w 763"/>
                <a:gd name="T37" fmla="*/ 118 h 237"/>
                <a:gd name="T38" fmla="*/ 157 w 763"/>
                <a:gd name="T39" fmla="*/ 115 h 237"/>
                <a:gd name="T40" fmla="*/ 151 w 763"/>
                <a:gd name="T41" fmla="*/ 107 h 237"/>
                <a:gd name="T42" fmla="*/ 147 w 763"/>
                <a:gd name="T43" fmla="*/ 97 h 237"/>
                <a:gd name="T44" fmla="*/ 151 w 763"/>
                <a:gd name="T45" fmla="*/ 87 h 237"/>
                <a:gd name="T46" fmla="*/ 157 w 763"/>
                <a:gd name="T47" fmla="*/ 80 h 237"/>
                <a:gd name="T48" fmla="*/ 167 w 763"/>
                <a:gd name="T49" fmla="*/ 76 h 237"/>
                <a:gd name="T50" fmla="*/ 178 w 763"/>
                <a:gd name="T51" fmla="*/ 78 h 237"/>
                <a:gd name="T52" fmla="*/ 186 w 763"/>
                <a:gd name="T53" fmla="*/ 84 h 237"/>
                <a:gd name="T54" fmla="*/ 192 w 763"/>
                <a:gd name="T55" fmla="*/ 93 h 237"/>
                <a:gd name="T56" fmla="*/ 281 w 763"/>
                <a:gd name="T57" fmla="*/ 101 h 237"/>
                <a:gd name="T58" fmla="*/ 277 w 763"/>
                <a:gd name="T59" fmla="*/ 111 h 237"/>
                <a:gd name="T60" fmla="*/ 267 w 763"/>
                <a:gd name="T61" fmla="*/ 118 h 237"/>
                <a:gd name="T62" fmla="*/ 258 w 763"/>
                <a:gd name="T63" fmla="*/ 118 h 237"/>
                <a:gd name="T64" fmla="*/ 248 w 763"/>
                <a:gd name="T65" fmla="*/ 115 h 237"/>
                <a:gd name="T66" fmla="*/ 240 w 763"/>
                <a:gd name="T67" fmla="*/ 107 h 237"/>
                <a:gd name="T68" fmla="*/ 238 w 763"/>
                <a:gd name="T69" fmla="*/ 97 h 237"/>
                <a:gd name="T70" fmla="*/ 240 w 763"/>
                <a:gd name="T71" fmla="*/ 87 h 237"/>
                <a:gd name="T72" fmla="*/ 248 w 763"/>
                <a:gd name="T73" fmla="*/ 80 h 237"/>
                <a:gd name="T74" fmla="*/ 258 w 763"/>
                <a:gd name="T75" fmla="*/ 76 h 237"/>
                <a:gd name="T76" fmla="*/ 267 w 763"/>
                <a:gd name="T77" fmla="*/ 78 h 237"/>
                <a:gd name="T78" fmla="*/ 277 w 763"/>
                <a:gd name="T79" fmla="*/ 84 h 237"/>
                <a:gd name="T80" fmla="*/ 281 w 763"/>
                <a:gd name="T81" fmla="*/ 93 h 237"/>
                <a:gd name="T82" fmla="*/ 370 w 763"/>
                <a:gd name="T83" fmla="*/ 101 h 237"/>
                <a:gd name="T84" fmla="*/ 366 w 763"/>
                <a:gd name="T85" fmla="*/ 111 h 237"/>
                <a:gd name="T86" fmla="*/ 358 w 763"/>
                <a:gd name="T87" fmla="*/ 118 h 237"/>
                <a:gd name="T88" fmla="*/ 347 w 763"/>
                <a:gd name="T89" fmla="*/ 118 h 237"/>
                <a:gd name="T90" fmla="*/ 337 w 763"/>
                <a:gd name="T91" fmla="*/ 115 h 237"/>
                <a:gd name="T92" fmla="*/ 329 w 763"/>
                <a:gd name="T93" fmla="*/ 107 h 237"/>
                <a:gd name="T94" fmla="*/ 327 w 763"/>
                <a:gd name="T95" fmla="*/ 97 h 237"/>
                <a:gd name="T96" fmla="*/ 329 w 763"/>
                <a:gd name="T97" fmla="*/ 87 h 237"/>
                <a:gd name="T98" fmla="*/ 337 w 763"/>
                <a:gd name="T99" fmla="*/ 80 h 237"/>
                <a:gd name="T100" fmla="*/ 347 w 763"/>
                <a:gd name="T101" fmla="*/ 76 h 237"/>
                <a:gd name="T102" fmla="*/ 358 w 763"/>
                <a:gd name="T103" fmla="*/ 78 h 237"/>
                <a:gd name="T104" fmla="*/ 366 w 763"/>
                <a:gd name="T105" fmla="*/ 84 h 237"/>
                <a:gd name="T106" fmla="*/ 370 w 763"/>
                <a:gd name="T107" fmla="*/ 9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3" h="237">
                  <a:moveTo>
                    <a:pt x="763" y="8"/>
                  </a:moveTo>
                  <a:lnTo>
                    <a:pt x="763" y="8"/>
                  </a:lnTo>
                  <a:lnTo>
                    <a:pt x="763" y="6"/>
                  </a:lnTo>
                  <a:lnTo>
                    <a:pt x="761" y="4"/>
                  </a:lnTo>
                  <a:lnTo>
                    <a:pt x="759" y="4"/>
                  </a:lnTo>
                  <a:lnTo>
                    <a:pt x="759" y="2"/>
                  </a:lnTo>
                  <a:lnTo>
                    <a:pt x="757" y="2"/>
                  </a:lnTo>
                  <a:lnTo>
                    <a:pt x="755" y="2"/>
                  </a:lnTo>
                  <a:lnTo>
                    <a:pt x="755" y="0"/>
                  </a:lnTo>
                  <a:lnTo>
                    <a:pt x="753" y="0"/>
                  </a:lnTo>
                  <a:lnTo>
                    <a:pt x="12" y="0"/>
                  </a:lnTo>
                  <a:lnTo>
                    <a:pt x="10" y="2"/>
                  </a:lnTo>
                  <a:lnTo>
                    <a:pt x="6" y="2"/>
                  </a:lnTo>
                  <a:lnTo>
                    <a:pt x="4" y="4"/>
                  </a:lnTo>
                  <a:lnTo>
                    <a:pt x="2" y="6"/>
                  </a:lnTo>
                  <a:lnTo>
                    <a:pt x="2" y="8"/>
                  </a:lnTo>
                  <a:lnTo>
                    <a:pt x="0" y="10"/>
                  </a:lnTo>
                  <a:lnTo>
                    <a:pt x="0" y="14"/>
                  </a:lnTo>
                  <a:lnTo>
                    <a:pt x="2" y="16"/>
                  </a:lnTo>
                  <a:lnTo>
                    <a:pt x="62" y="198"/>
                  </a:lnTo>
                  <a:lnTo>
                    <a:pt x="64" y="202"/>
                  </a:lnTo>
                  <a:lnTo>
                    <a:pt x="66" y="206"/>
                  </a:lnTo>
                  <a:lnTo>
                    <a:pt x="68" y="209"/>
                  </a:lnTo>
                  <a:lnTo>
                    <a:pt x="70" y="213"/>
                  </a:lnTo>
                  <a:lnTo>
                    <a:pt x="74" y="217"/>
                  </a:lnTo>
                  <a:lnTo>
                    <a:pt x="76" y="221"/>
                  </a:lnTo>
                  <a:lnTo>
                    <a:pt x="80" y="223"/>
                  </a:lnTo>
                  <a:lnTo>
                    <a:pt x="83" y="227"/>
                  </a:lnTo>
                  <a:lnTo>
                    <a:pt x="87" y="229"/>
                  </a:lnTo>
                  <a:lnTo>
                    <a:pt x="89" y="231"/>
                  </a:lnTo>
                  <a:lnTo>
                    <a:pt x="93" y="233"/>
                  </a:lnTo>
                  <a:lnTo>
                    <a:pt x="99" y="235"/>
                  </a:lnTo>
                  <a:lnTo>
                    <a:pt x="103" y="235"/>
                  </a:lnTo>
                  <a:lnTo>
                    <a:pt x="107" y="237"/>
                  </a:lnTo>
                  <a:lnTo>
                    <a:pt x="110" y="237"/>
                  </a:lnTo>
                  <a:lnTo>
                    <a:pt x="116" y="237"/>
                  </a:lnTo>
                  <a:lnTo>
                    <a:pt x="509" y="237"/>
                  </a:lnTo>
                  <a:lnTo>
                    <a:pt x="517" y="237"/>
                  </a:lnTo>
                  <a:lnTo>
                    <a:pt x="525" y="237"/>
                  </a:lnTo>
                  <a:lnTo>
                    <a:pt x="532" y="237"/>
                  </a:lnTo>
                  <a:lnTo>
                    <a:pt x="538" y="235"/>
                  </a:lnTo>
                  <a:lnTo>
                    <a:pt x="546" y="233"/>
                  </a:lnTo>
                  <a:lnTo>
                    <a:pt x="554" y="233"/>
                  </a:lnTo>
                  <a:lnTo>
                    <a:pt x="561" y="231"/>
                  </a:lnTo>
                  <a:lnTo>
                    <a:pt x="569" y="229"/>
                  </a:lnTo>
                  <a:lnTo>
                    <a:pt x="575" y="227"/>
                  </a:lnTo>
                  <a:lnTo>
                    <a:pt x="583" y="225"/>
                  </a:lnTo>
                  <a:lnTo>
                    <a:pt x="590" y="221"/>
                  </a:lnTo>
                  <a:lnTo>
                    <a:pt x="596" y="219"/>
                  </a:lnTo>
                  <a:lnTo>
                    <a:pt x="604" y="215"/>
                  </a:lnTo>
                  <a:lnTo>
                    <a:pt x="610" y="213"/>
                  </a:lnTo>
                  <a:lnTo>
                    <a:pt x="616" y="209"/>
                  </a:lnTo>
                  <a:lnTo>
                    <a:pt x="623" y="206"/>
                  </a:lnTo>
                  <a:lnTo>
                    <a:pt x="629" y="202"/>
                  </a:lnTo>
                  <a:lnTo>
                    <a:pt x="635" y="198"/>
                  </a:lnTo>
                  <a:lnTo>
                    <a:pt x="641" y="194"/>
                  </a:lnTo>
                  <a:lnTo>
                    <a:pt x="647" y="188"/>
                  </a:lnTo>
                  <a:lnTo>
                    <a:pt x="652" y="184"/>
                  </a:lnTo>
                  <a:lnTo>
                    <a:pt x="658" y="178"/>
                  </a:lnTo>
                  <a:lnTo>
                    <a:pt x="664" y="175"/>
                  </a:lnTo>
                  <a:lnTo>
                    <a:pt x="670" y="169"/>
                  </a:lnTo>
                  <a:lnTo>
                    <a:pt x="674" y="163"/>
                  </a:lnTo>
                  <a:lnTo>
                    <a:pt x="679" y="157"/>
                  </a:lnTo>
                  <a:lnTo>
                    <a:pt x="685" y="151"/>
                  </a:lnTo>
                  <a:lnTo>
                    <a:pt x="689" y="146"/>
                  </a:lnTo>
                  <a:lnTo>
                    <a:pt x="693" y="140"/>
                  </a:lnTo>
                  <a:lnTo>
                    <a:pt x="697" y="134"/>
                  </a:lnTo>
                  <a:lnTo>
                    <a:pt x="701" y="126"/>
                  </a:lnTo>
                  <a:lnTo>
                    <a:pt x="705" y="120"/>
                  </a:lnTo>
                  <a:lnTo>
                    <a:pt x="761" y="20"/>
                  </a:lnTo>
                  <a:lnTo>
                    <a:pt x="763" y="18"/>
                  </a:lnTo>
                  <a:lnTo>
                    <a:pt x="763" y="16"/>
                  </a:lnTo>
                  <a:lnTo>
                    <a:pt x="763" y="14"/>
                  </a:lnTo>
                  <a:lnTo>
                    <a:pt x="763" y="14"/>
                  </a:lnTo>
                  <a:lnTo>
                    <a:pt x="763" y="12"/>
                  </a:lnTo>
                  <a:lnTo>
                    <a:pt x="763" y="10"/>
                  </a:lnTo>
                  <a:lnTo>
                    <a:pt x="763" y="8"/>
                  </a:lnTo>
                  <a:close/>
                  <a:moveTo>
                    <a:pt x="192" y="97"/>
                  </a:moveTo>
                  <a:lnTo>
                    <a:pt x="192" y="99"/>
                  </a:lnTo>
                  <a:lnTo>
                    <a:pt x="192" y="101"/>
                  </a:lnTo>
                  <a:lnTo>
                    <a:pt x="190" y="103"/>
                  </a:lnTo>
                  <a:lnTo>
                    <a:pt x="190" y="107"/>
                  </a:lnTo>
                  <a:lnTo>
                    <a:pt x="188" y="107"/>
                  </a:lnTo>
                  <a:lnTo>
                    <a:pt x="188" y="109"/>
                  </a:lnTo>
                  <a:lnTo>
                    <a:pt x="186" y="111"/>
                  </a:lnTo>
                  <a:lnTo>
                    <a:pt x="186" y="113"/>
                  </a:lnTo>
                  <a:lnTo>
                    <a:pt x="184" y="115"/>
                  </a:lnTo>
                  <a:lnTo>
                    <a:pt x="182" y="115"/>
                  </a:lnTo>
                  <a:lnTo>
                    <a:pt x="180" y="116"/>
                  </a:lnTo>
                  <a:lnTo>
                    <a:pt x="178" y="118"/>
                  </a:lnTo>
                  <a:lnTo>
                    <a:pt x="176" y="118"/>
                  </a:lnTo>
                  <a:lnTo>
                    <a:pt x="174" y="118"/>
                  </a:lnTo>
                  <a:lnTo>
                    <a:pt x="172" y="118"/>
                  </a:lnTo>
                  <a:lnTo>
                    <a:pt x="170" y="118"/>
                  </a:lnTo>
                  <a:lnTo>
                    <a:pt x="167" y="118"/>
                  </a:lnTo>
                  <a:lnTo>
                    <a:pt x="165" y="118"/>
                  </a:lnTo>
                  <a:lnTo>
                    <a:pt x="163" y="118"/>
                  </a:lnTo>
                  <a:lnTo>
                    <a:pt x="161" y="118"/>
                  </a:lnTo>
                  <a:lnTo>
                    <a:pt x="159" y="116"/>
                  </a:lnTo>
                  <a:lnTo>
                    <a:pt x="157" y="115"/>
                  </a:lnTo>
                  <a:lnTo>
                    <a:pt x="155" y="115"/>
                  </a:lnTo>
                  <a:lnTo>
                    <a:pt x="155" y="113"/>
                  </a:lnTo>
                  <a:lnTo>
                    <a:pt x="153" y="111"/>
                  </a:lnTo>
                  <a:lnTo>
                    <a:pt x="151" y="109"/>
                  </a:lnTo>
                  <a:lnTo>
                    <a:pt x="151" y="107"/>
                  </a:lnTo>
                  <a:lnTo>
                    <a:pt x="149" y="107"/>
                  </a:lnTo>
                  <a:lnTo>
                    <a:pt x="149" y="103"/>
                  </a:lnTo>
                  <a:lnTo>
                    <a:pt x="149" y="101"/>
                  </a:lnTo>
                  <a:lnTo>
                    <a:pt x="147" y="99"/>
                  </a:lnTo>
                  <a:lnTo>
                    <a:pt x="147" y="97"/>
                  </a:lnTo>
                  <a:lnTo>
                    <a:pt x="147" y="95"/>
                  </a:lnTo>
                  <a:lnTo>
                    <a:pt x="149" y="93"/>
                  </a:lnTo>
                  <a:lnTo>
                    <a:pt x="149" y="91"/>
                  </a:lnTo>
                  <a:lnTo>
                    <a:pt x="149" y="89"/>
                  </a:lnTo>
                  <a:lnTo>
                    <a:pt x="151" y="87"/>
                  </a:lnTo>
                  <a:lnTo>
                    <a:pt x="151" y="86"/>
                  </a:lnTo>
                  <a:lnTo>
                    <a:pt x="153" y="84"/>
                  </a:lnTo>
                  <a:lnTo>
                    <a:pt x="155" y="82"/>
                  </a:lnTo>
                  <a:lnTo>
                    <a:pt x="155" y="80"/>
                  </a:lnTo>
                  <a:lnTo>
                    <a:pt x="157" y="80"/>
                  </a:lnTo>
                  <a:lnTo>
                    <a:pt x="159" y="78"/>
                  </a:lnTo>
                  <a:lnTo>
                    <a:pt x="161" y="78"/>
                  </a:lnTo>
                  <a:lnTo>
                    <a:pt x="163" y="76"/>
                  </a:lnTo>
                  <a:lnTo>
                    <a:pt x="165" y="76"/>
                  </a:lnTo>
                  <a:lnTo>
                    <a:pt x="167" y="76"/>
                  </a:lnTo>
                  <a:lnTo>
                    <a:pt x="170" y="76"/>
                  </a:lnTo>
                  <a:lnTo>
                    <a:pt x="172" y="76"/>
                  </a:lnTo>
                  <a:lnTo>
                    <a:pt x="174" y="76"/>
                  </a:lnTo>
                  <a:lnTo>
                    <a:pt x="176" y="76"/>
                  </a:lnTo>
                  <a:lnTo>
                    <a:pt x="178" y="78"/>
                  </a:lnTo>
                  <a:lnTo>
                    <a:pt x="180" y="78"/>
                  </a:lnTo>
                  <a:lnTo>
                    <a:pt x="182" y="80"/>
                  </a:lnTo>
                  <a:lnTo>
                    <a:pt x="184" y="80"/>
                  </a:lnTo>
                  <a:lnTo>
                    <a:pt x="186" y="82"/>
                  </a:lnTo>
                  <a:lnTo>
                    <a:pt x="186" y="84"/>
                  </a:lnTo>
                  <a:lnTo>
                    <a:pt x="188" y="86"/>
                  </a:lnTo>
                  <a:lnTo>
                    <a:pt x="188" y="87"/>
                  </a:lnTo>
                  <a:lnTo>
                    <a:pt x="190" y="89"/>
                  </a:lnTo>
                  <a:lnTo>
                    <a:pt x="190" y="91"/>
                  </a:lnTo>
                  <a:lnTo>
                    <a:pt x="192" y="93"/>
                  </a:lnTo>
                  <a:lnTo>
                    <a:pt x="192" y="95"/>
                  </a:lnTo>
                  <a:lnTo>
                    <a:pt x="192" y="97"/>
                  </a:lnTo>
                  <a:close/>
                  <a:moveTo>
                    <a:pt x="281" y="97"/>
                  </a:moveTo>
                  <a:lnTo>
                    <a:pt x="281" y="99"/>
                  </a:lnTo>
                  <a:lnTo>
                    <a:pt x="281" y="101"/>
                  </a:lnTo>
                  <a:lnTo>
                    <a:pt x="281" y="103"/>
                  </a:lnTo>
                  <a:lnTo>
                    <a:pt x="279" y="107"/>
                  </a:lnTo>
                  <a:lnTo>
                    <a:pt x="279" y="107"/>
                  </a:lnTo>
                  <a:lnTo>
                    <a:pt x="277" y="109"/>
                  </a:lnTo>
                  <a:lnTo>
                    <a:pt x="277" y="111"/>
                  </a:lnTo>
                  <a:lnTo>
                    <a:pt x="275" y="113"/>
                  </a:lnTo>
                  <a:lnTo>
                    <a:pt x="273" y="115"/>
                  </a:lnTo>
                  <a:lnTo>
                    <a:pt x="271" y="115"/>
                  </a:lnTo>
                  <a:lnTo>
                    <a:pt x="269" y="116"/>
                  </a:lnTo>
                  <a:lnTo>
                    <a:pt x="267" y="118"/>
                  </a:lnTo>
                  <a:lnTo>
                    <a:pt x="265" y="118"/>
                  </a:lnTo>
                  <a:lnTo>
                    <a:pt x="263" y="118"/>
                  </a:lnTo>
                  <a:lnTo>
                    <a:pt x="261" y="118"/>
                  </a:lnTo>
                  <a:lnTo>
                    <a:pt x="259" y="118"/>
                  </a:lnTo>
                  <a:lnTo>
                    <a:pt x="258" y="118"/>
                  </a:lnTo>
                  <a:lnTo>
                    <a:pt x="256" y="118"/>
                  </a:lnTo>
                  <a:lnTo>
                    <a:pt x="254" y="118"/>
                  </a:lnTo>
                  <a:lnTo>
                    <a:pt x="252" y="118"/>
                  </a:lnTo>
                  <a:lnTo>
                    <a:pt x="250" y="116"/>
                  </a:lnTo>
                  <a:lnTo>
                    <a:pt x="248" y="115"/>
                  </a:lnTo>
                  <a:lnTo>
                    <a:pt x="246" y="115"/>
                  </a:lnTo>
                  <a:lnTo>
                    <a:pt x="244" y="113"/>
                  </a:lnTo>
                  <a:lnTo>
                    <a:pt x="242" y="111"/>
                  </a:lnTo>
                  <a:lnTo>
                    <a:pt x="242" y="109"/>
                  </a:lnTo>
                  <a:lnTo>
                    <a:pt x="240" y="107"/>
                  </a:lnTo>
                  <a:lnTo>
                    <a:pt x="240" y="107"/>
                  </a:lnTo>
                  <a:lnTo>
                    <a:pt x="238" y="103"/>
                  </a:lnTo>
                  <a:lnTo>
                    <a:pt x="238" y="101"/>
                  </a:lnTo>
                  <a:lnTo>
                    <a:pt x="238" y="99"/>
                  </a:lnTo>
                  <a:lnTo>
                    <a:pt x="238" y="97"/>
                  </a:lnTo>
                  <a:lnTo>
                    <a:pt x="238" y="95"/>
                  </a:lnTo>
                  <a:lnTo>
                    <a:pt x="238" y="93"/>
                  </a:lnTo>
                  <a:lnTo>
                    <a:pt x="238" y="91"/>
                  </a:lnTo>
                  <a:lnTo>
                    <a:pt x="240" y="89"/>
                  </a:lnTo>
                  <a:lnTo>
                    <a:pt x="240" y="87"/>
                  </a:lnTo>
                  <a:lnTo>
                    <a:pt x="242" y="86"/>
                  </a:lnTo>
                  <a:lnTo>
                    <a:pt x="242" y="84"/>
                  </a:lnTo>
                  <a:lnTo>
                    <a:pt x="244" y="82"/>
                  </a:lnTo>
                  <a:lnTo>
                    <a:pt x="246" y="80"/>
                  </a:lnTo>
                  <a:lnTo>
                    <a:pt x="248" y="80"/>
                  </a:lnTo>
                  <a:lnTo>
                    <a:pt x="250" y="78"/>
                  </a:lnTo>
                  <a:lnTo>
                    <a:pt x="252" y="78"/>
                  </a:lnTo>
                  <a:lnTo>
                    <a:pt x="254" y="76"/>
                  </a:lnTo>
                  <a:lnTo>
                    <a:pt x="256" y="76"/>
                  </a:lnTo>
                  <a:lnTo>
                    <a:pt x="258" y="76"/>
                  </a:lnTo>
                  <a:lnTo>
                    <a:pt x="259" y="76"/>
                  </a:lnTo>
                  <a:lnTo>
                    <a:pt x="261" y="76"/>
                  </a:lnTo>
                  <a:lnTo>
                    <a:pt x="263" y="76"/>
                  </a:lnTo>
                  <a:lnTo>
                    <a:pt x="265" y="76"/>
                  </a:lnTo>
                  <a:lnTo>
                    <a:pt x="267" y="78"/>
                  </a:lnTo>
                  <a:lnTo>
                    <a:pt x="269" y="78"/>
                  </a:lnTo>
                  <a:lnTo>
                    <a:pt x="271" y="80"/>
                  </a:lnTo>
                  <a:lnTo>
                    <a:pt x="273" y="80"/>
                  </a:lnTo>
                  <a:lnTo>
                    <a:pt x="275" y="82"/>
                  </a:lnTo>
                  <a:lnTo>
                    <a:pt x="277" y="84"/>
                  </a:lnTo>
                  <a:lnTo>
                    <a:pt x="277" y="86"/>
                  </a:lnTo>
                  <a:lnTo>
                    <a:pt x="279" y="87"/>
                  </a:lnTo>
                  <a:lnTo>
                    <a:pt x="279" y="89"/>
                  </a:lnTo>
                  <a:lnTo>
                    <a:pt x="281" y="91"/>
                  </a:lnTo>
                  <a:lnTo>
                    <a:pt x="281" y="93"/>
                  </a:lnTo>
                  <a:lnTo>
                    <a:pt x="281" y="95"/>
                  </a:lnTo>
                  <a:lnTo>
                    <a:pt x="281" y="97"/>
                  </a:lnTo>
                  <a:close/>
                  <a:moveTo>
                    <a:pt x="372" y="97"/>
                  </a:moveTo>
                  <a:lnTo>
                    <a:pt x="372" y="99"/>
                  </a:lnTo>
                  <a:lnTo>
                    <a:pt x="370" y="101"/>
                  </a:lnTo>
                  <a:lnTo>
                    <a:pt x="370" y="103"/>
                  </a:lnTo>
                  <a:lnTo>
                    <a:pt x="370" y="107"/>
                  </a:lnTo>
                  <a:lnTo>
                    <a:pt x="368" y="107"/>
                  </a:lnTo>
                  <a:lnTo>
                    <a:pt x="368" y="109"/>
                  </a:lnTo>
                  <a:lnTo>
                    <a:pt x="366" y="111"/>
                  </a:lnTo>
                  <a:lnTo>
                    <a:pt x="364" y="113"/>
                  </a:lnTo>
                  <a:lnTo>
                    <a:pt x="364" y="115"/>
                  </a:lnTo>
                  <a:lnTo>
                    <a:pt x="362" y="115"/>
                  </a:lnTo>
                  <a:lnTo>
                    <a:pt x="360" y="116"/>
                  </a:lnTo>
                  <a:lnTo>
                    <a:pt x="358" y="118"/>
                  </a:lnTo>
                  <a:lnTo>
                    <a:pt x="356" y="118"/>
                  </a:lnTo>
                  <a:lnTo>
                    <a:pt x="354" y="118"/>
                  </a:lnTo>
                  <a:lnTo>
                    <a:pt x="352" y="118"/>
                  </a:lnTo>
                  <a:lnTo>
                    <a:pt x="349" y="118"/>
                  </a:lnTo>
                  <a:lnTo>
                    <a:pt x="347" y="118"/>
                  </a:lnTo>
                  <a:lnTo>
                    <a:pt x="345" y="118"/>
                  </a:lnTo>
                  <a:lnTo>
                    <a:pt x="343" y="118"/>
                  </a:lnTo>
                  <a:lnTo>
                    <a:pt x="341" y="118"/>
                  </a:lnTo>
                  <a:lnTo>
                    <a:pt x="339" y="116"/>
                  </a:lnTo>
                  <a:lnTo>
                    <a:pt x="337" y="115"/>
                  </a:lnTo>
                  <a:lnTo>
                    <a:pt x="335" y="115"/>
                  </a:lnTo>
                  <a:lnTo>
                    <a:pt x="333" y="113"/>
                  </a:lnTo>
                  <a:lnTo>
                    <a:pt x="333" y="111"/>
                  </a:lnTo>
                  <a:lnTo>
                    <a:pt x="331" y="109"/>
                  </a:lnTo>
                  <a:lnTo>
                    <a:pt x="329" y="107"/>
                  </a:lnTo>
                  <a:lnTo>
                    <a:pt x="329" y="107"/>
                  </a:lnTo>
                  <a:lnTo>
                    <a:pt x="329" y="103"/>
                  </a:lnTo>
                  <a:lnTo>
                    <a:pt x="327" y="101"/>
                  </a:lnTo>
                  <a:lnTo>
                    <a:pt x="327" y="99"/>
                  </a:lnTo>
                  <a:lnTo>
                    <a:pt x="327" y="97"/>
                  </a:lnTo>
                  <a:lnTo>
                    <a:pt x="327" y="95"/>
                  </a:lnTo>
                  <a:lnTo>
                    <a:pt x="327" y="93"/>
                  </a:lnTo>
                  <a:lnTo>
                    <a:pt x="329" y="91"/>
                  </a:lnTo>
                  <a:lnTo>
                    <a:pt x="329" y="89"/>
                  </a:lnTo>
                  <a:lnTo>
                    <a:pt x="329" y="87"/>
                  </a:lnTo>
                  <a:lnTo>
                    <a:pt x="331" y="86"/>
                  </a:lnTo>
                  <a:lnTo>
                    <a:pt x="333" y="84"/>
                  </a:lnTo>
                  <a:lnTo>
                    <a:pt x="333" y="82"/>
                  </a:lnTo>
                  <a:lnTo>
                    <a:pt x="335" y="80"/>
                  </a:lnTo>
                  <a:lnTo>
                    <a:pt x="337" y="80"/>
                  </a:lnTo>
                  <a:lnTo>
                    <a:pt x="339" y="78"/>
                  </a:lnTo>
                  <a:lnTo>
                    <a:pt x="341" y="78"/>
                  </a:lnTo>
                  <a:lnTo>
                    <a:pt x="343" y="76"/>
                  </a:lnTo>
                  <a:lnTo>
                    <a:pt x="345" y="76"/>
                  </a:lnTo>
                  <a:lnTo>
                    <a:pt x="347" y="76"/>
                  </a:lnTo>
                  <a:lnTo>
                    <a:pt x="349" y="76"/>
                  </a:lnTo>
                  <a:lnTo>
                    <a:pt x="352" y="76"/>
                  </a:lnTo>
                  <a:lnTo>
                    <a:pt x="354" y="76"/>
                  </a:lnTo>
                  <a:lnTo>
                    <a:pt x="356" y="76"/>
                  </a:lnTo>
                  <a:lnTo>
                    <a:pt x="358" y="78"/>
                  </a:lnTo>
                  <a:lnTo>
                    <a:pt x="360" y="78"/>
                  </a:lnTo>
                  <a:lnTo>
                    <a:pt x="362" y="80"/>
                  </a:lnTo>
                  <a:lnTo>
                    <a:pt x="364" y="80"/>
                  </a:lnTo>
                  <a:lnTo>
                    <a:pt x="364" y="82"/>
                  </a:lnTo>
                  <a:lnTo>
                    <a:pt x="366" y="84"/>
                  </a:lnTo>
                  <a:lnTo>
                    <a:pt x="368" y="86"/>
                  </a:lnTo>
                  <a:lnTo>
                    <a:pt x="368" y="87"/>
                  </a:lnTo>
                  <a:lnTo>
                    <a:pt x="370" y="89"/>
                  </a:lnTo>
                  <a:lnTo>
                    <a:pt x="370" y="91"/>
                  </a:lnTo>
                  <a:lnTo>
                    <a:pt x="370" y="93"/>
                  </a:lnTo>
                  <a:lnTo>
                    <a:pt x="372" y="95"/>
                  </a:lnTo>
                  <a:lnTo>
                    <a:pt x="372" y="9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grpSp>
          <p:nvGrpSpPr>
            <p:cNvPr id="1148" name="Group 1147"/>
            <p:cNvGrpSpPr/>
            <p:nvPr/>
          </p:nvGrpSpPr>
          <p:grpSpPr>
            <a:xfrm>
              <a:off x="5683250" y="493713"/>
              <a:ext cx="485775" cy="393701"/>
              <a:chOff x="5683250" y="493713"/>
              <a:chExt cx="485775" cy="393701"/>
            </a:xfrm>
          </p:grpSpPr>
          <p:sp>
            <p:nvSpPr>
              <p:cNvPr id="129" name="Rectangle 30"/>
              <p:cNvSpPr>
                <a:spLocks noChangeArrowheads="1"/>
              </p:cNvSpPr>
              <p:nvPr/>
            </p:nvSpPr>
            <p:spPr bwMode="auto">
              <a:xfrm>
                <a:off x="5772150" y="493713"/>
                <a:ext cx="127000"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
                <a:pPr algn="r"/>
                <a:endParaRPr lang="en-US" sz="900"/>
              </a:p>
            </p:txBody>
          </p:sp>
          <p:sp>
            <p:nvSpPr>
              <p:cNvPr id="130" name="Rectangle 31"/>
              <p:cNvSpPr>
                <a:spLocks noChangeArrowheads="1"/>
              </p:cNvSpPr>
              <p:nvPr/>
            </p:nvSpPr>
            <p:spPr bwMode="auto">
              <a:xfrm>
                <a:off x="5772150" y="601663"/>
                <a:ext cx="127000"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
                <a:pPr algn="r"/>
                <a:endParaRPr lang="en-US" sz="900"/>
              </a:p>
            </p:txBody>
          </p:sp>
          <p:sp>
            <p:nvSpPr>
              <p:cNvPr id="132" name="Freeform 33"/>
              <p:cNvSpPr/>
              <p:nvPr/>
            </p:nvSpPr>
            <p:spPr bwMode="auto">
              <a:xfrm>
                <a:off x="5683250" y="742951"/>
                <a:ext cx="485775" cy="144463"/>
              </a:xfrm>
              <a:custGeom>
                <a:avLst/>
                <a:gdLst>
                  <a:gd name="T0" fmla="*/ 265 w 306"/>
                  <a:gd name="T1" fmla="*/ 5 h 91"/>
                  <a:gd name="T2" fmla="*/ 264 w 306"/>
                  <a:gd name="T3" fmla="*/ 5 h 91"/>
                  <a:gd name="T4" fmla="*/ 264 w 306"/>
                  <a:gd name="T5" fmla="*/ 4 h 91"/>
                  <a:gd name="T6" fmla="*/ 262 w 306"/>
                  <a:gd name="T7" fmla="*/ 4 h 91"/>
                  <a:gd name="T8" fmla="*/ 260 w 306"/>
                  <a:gd name="T9" fmla="*/ 2 h 91"/>
                  <a:gd name="T10" fmla="*/ 260 w 306"/>
                  <a:gd name="T11" fmla="*/ 2 h 91"/>
                  <a:gd name="T12" fmla="*/ 258 w 306"/>
                  <a:gd name="T13" fmla="*/ 0 h 91"/>
                  <a:gd name="T14" fmla="*/ 256 w 306"/>
                  <a:gd name="T15" fmla="*/ 0 h 91"/>
                  <a:gd name="T16" fmla="*/ 254 w 306"/>
                  <a:gd name="T17" fmla="*/ 0 h 91"/>
                  <a:gd name="T18" fmla="*/ 12 w 306"/>
                  <a:gd name="T19" fmla="*/ 0 h 91"/>
                  <a:gd name="T20" fmla="*/ 10 w 306"/>
                  <a:gd name="T21" fmla="*/ 0 h 91"/>
                  <a:gd name="T22" fmla="*/ 8 w 306"/>
                  <a:gd name="T23" fmla="*/ 2 h 91"/>
                  <a:gd name="T24" fmla="*/ 6 w 306"/>
                  <a:gd name="T25" fmla="*/ 2 h 91"/>
                  <a:gd name="T26" fmla="*/ 4 w 306"/>
                  <a:gd name="T27" fmla="*/ 4 h 91"/>
                  <a:gd name="T28" fmla="*/ 2 w 306"/>
                  <a:gd name="T29" fmla="*/ 5 h 91"/>
                  <a:gd name="T30" fmla="*/ 2 w 306"/>
                  <a:gd name="T31" fmla="*/ 7 h 91"/>
                  <a:gd name="T32" fmla="*/ 2 w 306"/>
                  <a:gd name="T33" fmla="*/ 9 h 91"/>
                  <a:gd name="T34" fmla="*/ 0 w 306"/>
                  <a:gd name="T35" fmla="*/ 11 h 91"/>
                  <a:gd name="T36" fmla="*/ 0 w 306"/>
                  <a:gd name="T37" fmla="*/ 91 h 91"/>
                  <a:gd name="T38" fmla="*/ 306 w 306"/>
                  <a:gd name="T39" fmla="*/ 91 h 91"/>
                  <a:gd name="T40" fmla="*/ 265 w 306"/>
                  <a:gd name="T41" fmla="*/ 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6" h="91">
                    <a:moveTo>
                      <a:pt x="265" y="5"/>
                    </a:moveTo>
                    <a:lnTo>
                      <a:pt x="264" y="5"/>
                    </a:lnTo>
                    <a:lnTo>
                      <a:pt x="264" y="4"/>
                    </a:lnTo>
                    <a:lnTo>
                      <a:pt x="262" y="4"/>
                    </a:lnTo>
                    <a:lnTo>
                      <a:pt x="260" y="2"/>
                    </a:lnTo>
                    <a:lnTo>
                      <a:pt x="260" y="2"/>
                    </a:lnTo>
                    <a:lnTo>
                      <a:pt x="258" y="0"/>
                    </a:lnTo>
                    <a:lnTo>
                      <a:pt x="256" y="0"/>
                    </a:lnTo>
                    <a:lnTo>
                      <a:pt x="254" y="0"/>
                    </a:lnTo>
                    <a:lnTo>
                      <a:pt x="12" y="0"/>
                    </a:lnTo>
                    <a:lnTo>
                      <a:pt x="10" y="0"/>
                    </a:lnTo>
                    <a:lnTo>
                      <a:pt x="8" y="2"/>
                    </a:lnTo>
                    <a:lnTo>
                      <a:pt x="6" y="2"/>
                    </a:lnTo>
                    <a:lnTo>
                      <a:pt x="4" y="4"/>
                    </a:lnTo>
                    <a:lnTo>
                      <a:pt x="2" y="5"/>
                    </a:lnTo>
                    <a:lnTo>
                      <a:pt x="2" y="7"/>
                    </a:lnTo>
                    <a:lnTo>
                      <a:pt x="2" y="9"/>
                    </a:lnTo>
                    <a:lnTo>
                      <a:pt x="0" y="11"/>
                    </a:lnTo>
                    <a:lnTo>
                      <a:pt x="0" y="91"/>
                    </a:lnTo>
                    <a:lnTo>
                      <a:pt x="306" y="91"/>
                    </a:lnTo>
                    <a:lnTo>
                      <a:pt x="265" y="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gr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IN" altLang="en-US"/>
              <a:t>Machine Learning</a:t>
            </a:r>
            <a:endParaRPr lang="en-IN" altLang="en-US"/>
          </a:p>
        </p:txBody>
      </p:sp>
      <p:grpSp>
        <p:nvGrpSpPr>
          <p:cNvPr id="11" name="Group 10" descr="date, website, page number"/>
          <p:cNvGrpSpPr/>
          <p:nvPr/>
        </p:nvGrpSpPr>
        <p:grpSpPr>
          <a:xfrm>
            <a:off x="4648200" y="6552527"/>
            <a:ext cx="4153269" cy="228600"/>
            <a:chOff x="4648200" y="6552527"/>
            <a:chExt cx="4153269" cy="228600"/>
          </a:xfrm>
        </p:grpSpPr>
        <p:sp>
          <p:nvSpPr>
            <p:cNvPr id="12" name="Rectangle 18"/>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fld>
              <a:endParaRPr lang="en-US" altLang="en-US" sz="1200" dirty="0">
                <a:solidFill>
                  <a:schemeClr val="accent5"/>
                </a:solidFill>
                <a:latin typeface="+mj-lt"/>
              </a:endParaRPr>
            </a:p>
          </p:txBody>
        </p:sp>
        <p:sp>
          <p:nvSpPr>
            <p:cNvPr id="13" name="Rectangle 18"/>
            <p:cNvSpPr txBox="1">
              <a:spLocks noChangeArrowheads="1"/>
            </p:cNvSpPr>
            <p:nvPr/>
          </p:nvSpPr>
          <p:spPr>
            <a:xfrm>
              <a:off x="6260374" y="6552565"/>
              <a:ext cx="1619432" cy="22792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endParaRPr lang="en-US" altLang="en-US" sz="1200" dirty="0">
                <a:solidFill>
                  <a:schemeClr val="accent5"/>
                </a:solidFill>
                <a:latin typeface="+mj-lt"/>
              </a:endParaRPr>
            </a:p>
          </p:txBody>
        </p:sp>
        <p:sp>
          <p:nvSpPr>
            <p:cNvPr id="14" name="Rectangle 18"/>
            <p:cNvSpPr txBox="1">
              <a:spLocks noChangeArrowheads="1"/>
            </p:cNvSpPr>
            <p:nvPr/>
          </p:nvSpPr>
          <p:spPr>
            <a:xfrm>
              <a:off x="4648200" y="6552527"/>
              <a:ext cx="1185999" cy="22792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ltLang="en-US" sz="1200" dirty="0">
                <a:solidFill>
                  <a:schemeClr val="accent5"/>
                </a:solidFill>
                <a:latin typeface="+mj-lt"/>
              </a:endParaRPr>
            </a:p>
          </p:txBody>
        </p:sp>
      </p:grpSp>
      <p:grpSp>
        <p:nvGrpSpPr>
          <p:cNvPr id="15" name="Group 14" descr="rectangle and images"/>
          <p:cNvGrpSpPr/>
          <p:nvPr/>
        </p:nvGrpSpPr>
        <p:grpSpPr>
          <a:xfrm>
            <a:off x="550545" y="3158822"/>
            <a:ext cx="8153400" cy="1618310"/>
            <a:chOff x="533400" y="3107319"/>
            <a:chExt cx="8153400" cy="1618310"/>
          </a:xfrm>
        </p:grpSpPr>
        <p:sp>
          <p:nvSpPr>
            <p:cNvPr id="16" name="Rectangle 15"/>
            <p:cNvSpPr/>
            <p:nvPr/>
          </p:nvSpPr>
          <p:spPr bwMode="auto">
            <a:xfrm>
              <a:off x="533400" y="3115700"/>
              <a:ext cx="990600" cy="1609927"/>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solidFill>
                  <a:schemeClr val="bg2"/>
                </a:solidFill>
                <a:effectLst/>
                <a:latin typeface="Arial" panose="020B0604020202020204" pitchFamily="34" charset="0"/>
              </a:endParaRPr>
            </a:p>
          </p:txBody>
        </p:sp>
        <p:pic>
          <p:nvPicPr>
            <p:cNvPr id="17" name="Picture 16" descr="office inside, peopl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00200" y="3115701"/>
              <a:ext cx="1867746" cy="1609928"/>
            </a:xfrm>
            <a:prstGeom prst="rect">
              <a:avLst/>
            </a:prstGeom>
          </p:spPr>
        </p:pic>
        <p:sp>
          <p:nvSpPr>
            <p:cNvPr id="18" name="Rectangle 17"/>
            <p:cNvSpPr/>
            <p:nvPr/>
          </p:nvSpPr>
          <p:spPr bwMode="auto">
            <a:xfrm>
              <a:off x="3544146" y="3115700"/>
              <a:ext cx="1180254" cy="160992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solidFill>
                  <a:schemeClr val="bg2"/>
                </a:solidFill>
                <a:effectLst/>
                <a:latin typeface="Arial" panose="020B0604020202020204" pitchFamily="34" charset="0"/>
              </a:endParaRPr>
            </a:p>
          </p:txBody>
        </p:sp>
        <p:pic>
          <p:nvPicPr>
            <p:cNvPr id="19" name="Picture 18" descr="working on lapto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3115700"/>
              <a:ext cx="1033821" cy="1609927"/>
            </a:xfrm>
            <a:prstGeom prst="rect">
              <a:avLst/>
            </a:prstGeom>
          </p:spPr>
        </p:pic>
        <p:sp>
          <p:nvSpPr>
            <p:cNvPr id="20" name="Rectangle 19"/>
            <p:cNvSpPr/>
            <p:nvPr/>
          </p:nvSpPr>
          <p:spPr bwMode="auto">
            <a:xfrm>
              <a:off x="7505065" y="3107319"/>
              <a:ext cx="1181735" cy="1609725"/>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solidFill>
                  <a:schemeClr val="bg2"/>
                </a:solidFill>
                <a:effectLst/>
                <a:latin typeface="Arial" panose="020B0604020202020204" pitchFamily="34" charset="0"/>
              </a:endParaRPr>
            </a:p>
          </p:txBody>
        </p:sp>
      </p:grpSp>
      <p:sp>
        <p:nvSpPr>
          <p:cNvPr id="27" name="Text Placeholder 18"/>
          <p:cNvSpPr>
            <a:spLocks noGrp="1"/>
          </p:cNvSpPr>
          <p:nvPr>
            <p:ph type="body" sz="quarter" idx="13"/>
          </p:nvPr>
        </p:nvSpPr>
        <p:spPr>
          <a:xfrm>
            <a:off x="550545" y="1631315"/>
            <a:ext cx="8230235" cy="4685665"/>
          </a:xfrm>
        </p:spPr>
        <p:txBody>
          <a:bodyPr/>
          <a:lstStyle/>
          <a:p>
            <a:r>
              <a:rPr lang="en-US"/>
              <a:t>Machine Learning is the branch of computer science that deals with the development of</a:t>
            </a:r>
            <a:endParaRPr lang="en-US"/>
          </a:p>
          <a:p>
            <a:r>
              <a:rPr lang="en-US"/>
              <a:t>computer programs that teach and grow themselves. According to Arthur Samuel, an</a:t>
            </a:r>
            <a:endParaRPr lang="en-US"/>
          </a:p>
          <a:p>
            <a:r>
              <a:rPr lang="en-US"/>
              <a:t>American pioneer in computer gaming, Machine Learning is the sub-field of computer</a:t>
            </a:r>
            <a:endParaRPr lang="en-US"/>
          </a:p>
          <a:p>
            <a:r>
              <a:rPr lang="en-US"/>
              <a:t>science that ”gives the computer ability to learn without being explicitly programmed.”</a:t>
            </a:r>
            <a:endParaRPr lang="en-US"/>
          </a:p>
          <a:p>
            <a:endParaRPr lang="en-US"/>
          </a:p>
          <a:p>
            <a:endParaRPr lang="en-US"/>
          </a:p>
          <a:p>
            <a:endParaRPr lang="en-US"/>
          </a:p>
          <a:p>
            <a:endParaRPr lang="en-US"/>
          </a:p>
          <a:p>
            <a:endParaRPr lang="en-US"/>
          </a:p>
          <a:p>
            <a:endParaRPr lang="en-US"/>
          </a:p>
          <a:p>
            <a:endParaRPr lang="en-US"/>
          </a:p>
          <a:p>
            <a:r>
              <a:rPr lang="en-US"/>
              <a:t>Machine Learning allows developers to build algorithms that automatically improve themselves</a:t>
            </a:r>
            <a:endParaRPr lang="en-US"/>
          </a:p>
          <a:p>
            <a:r>
              <a:rPr lang="en-US"/>
              <a:t>by finding patterns in the existing data without explicit instructions from a human</a:t>
            </a:r>
            <a:endParaRPr lang="en-US"/>
          </a:p>
          <a:p>
            <a:r>
              <a:rPr lang="en-US"/>
              <a:t>or developer. Machine Learning relies entirely on the data; the more the data, the more</a:t>
            </a:r>
            <a:endParaRPr lang="en-US"/>
          </a:p>
          <a:p>
            <a:r>
              <a:rPr lang="en-US"/>
              <a:t>efficient Machine Learning is.</a:t>
            </a:r>
            <a:endParaRPr lang="en-US"/>
          </a:p>
        </p:txBody>
      </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pic>
        <p:nvPicPr>
          <p:cNvPr id="2" name="Picture 1" descr="ARtificial Intelligene"/>
          <p:cNvPicPr>
            <a:picLocks noChangeAspect="1"/>
          </p:cNvPicPr>
          <p:nvPr/>
        </p:nvPicPr>
        <p:blipFill>
          <a:blip r:embed="rId3"/>
          <a:stretch>
            <a:fillRect/>
          </a:stretch>
        </p:blipFill>
        <p:spPr>
          <a:xfrm>
            <a:off x="4800600" y="3159760"/>
            <a:ext cx="2564130" cy="1617980"/>
          </a:xfrm>
          <a:prstGeom prst="rect">
            <a:avLst/>
          </a:prstGeom>
        </p:spPr>
      </p:pic>
      <p:sp>
        <p:nvSpPr>
          <p:cNvPr id="5" name="object 12"/>
          <p:cNvSpPr/>
          <p:nvPr/>
        </p:nvSpPr>
        <p:spPr>
          <a:xfrm>
            <a:off x="7782433" y="473837"/>
            <a:ext cx="921257" cy="921258"/>
          </a:xfrm>
          <a:prstGeom prst="rect">
            <a:avLst/>
          </a:prstGeom>
          <a:blipFill>
            <a:blip r:embed="rId4" cstate="print"/>
            <a:stretch>
              <a:fillRect/>
            </a:stretch>
          </a:blipFill>
        </p:spPr>
        <p:txBody>
          <a:bodyPr wrap="square" lIns="0" tIns="0" rIns="0" bIns="0" rtlCol="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Fake News</a:t>
            </a:r>
            <a:endParaRPr lang="en-IN" altLang="en-US"/>
          </a:p>
        </p:txBody>
      </p:sp>
      <p:sp>
        <p:nvSpPr>
          <p:cNvPr id="4" name="Text Placeholder 3"/>
          <p:cNvSpPr>
            <a:spLocks noGrp="1"/>
          </p:cNvSpPr>
          <p:nvPr>
            <p:ph type="body" sz="quarter" idx="13"/>
          </p:nvPr>
        </p:nvSpPr>
        <p:spPr>
          <a:xfrm>
            <a:off x="457200" y="1511935"/>
            <a:ext cx="8230235" cy="1764030"/>
          </a:xfrm>
        </p:spPr>
        <p:txBody>
          <a:bodyPr/>
          <a:p>
            <a:r>
              <a:rPr lang="en-IN" altLang="en-US" sz="2400"/>
              <a:t>T</a:t>
            </a:r>
            <a:r>
              <a:rPr lang="en-US" sz="2400"/>
              <a:t>here are many different categories misinformation can fall into. There are articles that are blatantly false, articles that provide a truthful event but then make some false interpretations,</a:t>
            </a:r>
            <a:r>
              <a:rPr lang="en-US"/>
              <a:t> </a:t>
            </a:r>
            <a:endParaRPr lang="en-US"/>
          </a:p>
        </p:txBody>
      </p:sp>
      <p:sp>
        <p:nvSpPr>
          <p:cNvPr id="5" name="Text Placeholder 4"/>
          <p:cNvSpPr>
            <a:spLocks noGrp="1"/>
          </p:cNvSpPr>
          <p:nvPr>
            <p:ph type="body" sz="quarter" idx="14"/>
          </p:nvPr>
        </p:nvSpPr>
        <p:spPr>
          <a:xfrm>
            <a:off x="457835" y="4819650"/>
            <a:ext cx="8228965" cy="1752600"/>
          </a:xfrm>
        </p:spPr>
        <p:txBody>
          <a:bodyPr/>
          <a:p>
            <a:r>
              <a:rPr lang="en-US" sz="2400">
                <a:sym typeface="+mn-ea"/>
              </a:rPr>
              <a:t>articles that are pseudoscientific, articles that are really just opinion pieces disguised as news, articles that are satirical, and articles that are comprised of mostly tweets and quotes from other people.</a:t>
            </a:r>
            <a:endParaRPr lang="en-US" sz="2400">
              <a:sym typeface="+mn-ea"/>
            </a:endParaRPr>
          </a:p>
        </p:txBody>
      </p:sp>
      <p:pic>
        <p:nvPicPr>
          <p:cNvPr id="6" name="Picture 5" descr="https___blogs-images.forbes.com_bernardmarr_files_2018_05_AdobeStock_187220917-1200x796"/>
          <p:cNvPicPr>
            <a:picLocks noChangeAspect="1"/>
          </p:cNvPicPr>
          <p:nvPr/>
        </p:nvPicPr>
        <p:blipFill>
          <a:blip r:embed="rId1"/>
          <a:stretch>
            <a:fillRect/>
          </a:stretch>
        </p:blipFill>
        <p:spPr>
          <a:xfrm>
            <a:off x="2794635" y="2733040"/>
            <a:ext cx="3554095" cy="1890395"/>
          </a:xfrm>
          <a:prstGeom prst="rect">
            <a:avLst/>
          </a:prstGeom>
        </p:spPr>
      </p:pic>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sp>
        <p:nvSpPr>
          <p:cNvPr id="13" name="object 13"/>
          <p:cNvSpPr/>
          <p:nvPr/>
        </p:nvSpPr>
        <p:spPr>
          <a:xfrm>
            <a:off x="7859395" y="535940"/>
            <a:ext cx="827405" cy="859790"/>
          </a:xfrm>
          <a:prstGeom prst="rect">
            <a:avLst/>
          </a:prstGeom>
          <a:blipFill>
            <a:blip r:embed="rId2" cstate="print"/>
            <a:stretch>
              <a:fillRect/>
            </a:stretch>
          </a:blipFill>
        </p:spPr>
        <p:txBody>
          <a:bodyPr wrap="square" lIns="0" tIns="0" rIns="0" bIns="0" rtlCol="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Problem Statement</a:t>
            </a:r>
            <a:endParaRPr lang="en-US" altLang="en-US"/>
          </a:p>
        </p:txBody>
      </p:sp>
      <p:sp>
        <p:nvSpPr>
          <p:cNvPr id="51203" name="Rectangle 3"/>
          <p:cNvSpPr>
            <a:spLocks noGrp="1" noChangeArrowheads="1"/>
          </p:cNvSpPr>
          <p:nvPr>
            <p:ph idx="1"/>
          </p:nvPr>
        </p:nvSpPr>
        <p:spPr>
          <a:xfrm>
            <a:off x="457200" y="1577975"/>
            <a:ext cx="8229600" cy="1183005"/>
          </a:xfrm>
        </p:spPr>
        <p:txBody>
          <a:bodyPr/>
          <a:lstStyle/>
          <a:p>
            <a:r>
              <a:rPr lang="en-IN" altLang="en-US"/>
              <a:t>How to Detect Fake News using Machine Learning ?</a:t>
            </a:r>
            <a:endParaRPr lang="en-IN" altLang="en-US"/>
          </a:p>
        </p:txBody>
      </p:sp>
      <p:grpSp>
        <p:nvGrpSpPr>
          <p:cNvPr id="9" name="Group 8" descr="date, website, page number"/>
          <p:cNvGrpSpPr/>
          <p:nvPr/>
        </p:nvGrpSpPr>
        <p:grpSpPr>
          <a:xfrm>
            <a:off x="4648200" y="6553200"/>
            <a:ext cx="4153269" cy="228600"/>
            <a:chOff x="4648200" y="6552527"/>
            <a:chExt cx="4153269" cy="228600"/>
          </a:xfrm>
        </p:grpSpPr>
        <p:sp>
          <p:nvSpPr>
            <p:cNvPr id="10" name="Rectangle 18"/>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fld>
              <a:endParaRPr lang="en-US" altLang="en-US" sz="1200" dirty="0">
                <a:solidFill>
                  <a:schemeClr val="accent5"/>
                </a:solidFill>
                <a:latin typeface="+mj-lt"/>
              </a:endParaRPr>
            </a:p>
          </p:txBody>
        </p:sp>
        <p:sp>
          <p:nvSpPr>
            <p:cNvPr id="11" name="Rectangle 18"/>
            <p:cNvSpPr txBox="1">
              <a:spLocks noChangeArrowheads="1"/>
            </p:cNvSpPr>
            <p:nvPr/>
          </p:nvSpPr>
          <p:spPr>
            <a:xfrm>
              <a:off x="6276884" y="6553200"/>
              <a:ext cx="1619432" cy="22792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endParaRPr lang="en-US" altLang="en-US" sz="1200" dirty="0">
                <a:solidFill>
                  <a:schemeClr val="accent5"/>
                </a:solidFill>
                <a:latin typeface="+mj-lt"/>
              </a:endParaRPr>
            </a:p>
          </p:txBody>
        </p:sp>
        <p:sp>
          <p:nvSpPr>
            <p:cNvPr id="12" name="Rectangle 18"/>
            <p:cNvSpPr txBox="1">
              <a:spLocks noChangeArrowheads="1"/>
            </p:cNvSpPr>
            <p:nvPr/>
          </p:nvSpPr>
          <p:spPr>
            <a:xfrm>
              <a:off x="4648200" y="6552527"/>
              <a:ext cx="1185999" cy="22792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ltLang="en-US" sz="1200" dirty="0">
                <a:solidFill>
                  <a:schemeClr val="accent5"/>
                </a:solidFill>
                <a:latin typeface="+mj-lt"/>
              </a:endParaRPr>
            </a:p>
          </p:txBody>
        </p:sp>
      </p:grpSp>
      <p:sp>
        <p:nvSpPr>
          <p:cNvPr id="21" name="Text Placeholder 18"/>
          <p:cNvSpPr>
            <a:spLocks noGrp="1"/>
          </p:cNvSpPr>
          <p:nvPr>
            <p:ph type="body" sz="quarter" idx="13"/>
          </p:nvPr>
        </p:nvSpPr>
        <p:spPr>
          <a:xfrm>
            <a:off x="405130" y="2677160"/>
            <a:ext cx="7900035" cy="3585845"/>
          </a:xfrm>
        </p:spPr>
        <p:txBody>
          <a:bodyPr/>
          <a:lstStyle/>
          <a:p>
            <a:r>
              <a:rPr lang="en-US" sz="2400" dirty="0"/>
              <a:t>Since this problem is a kind of text classification, Implementing a Naive Bayes classifier will be best as this is standard for text-based processing. </a:t>
            </a:r>
            <a:r>
              <a:rPr lang="en-IN" altLang="en-US" sz="2400" dirty="0"/>
              <a:t>Classification is a type of Machine Learning algorithm which is a domain of supervised learning. In Supervised Learning humans have to teach the machine how to learn.</a:t>
            </a:r>
            <a:endParaRPr lang="en-IN" altLang="en-US" sz="2400" dirty="0"/>
          </a:p>
        </p:txBody>
      </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grpSp>
        <p:nvGrpSpPr>
          <p:cNvPr id="1184" name="Group 1183"/>
          <p:cNvGrpSpPr/>
          <p:nvPr/>
        </p:nvGrpSpPr>
        <p:grpSpPr>
          <a:xfrm>
            <a:off x="8039735" y="793115"/>
            <a:ext cx="529590" cy="266065"/>
            <a:chOff x="3097213" y="7826376"/>
            <a:chExt cx="1022350" cy="473075"/>
          </a:xfrm>
        </p:grpSpPr>
        <p:sp>
          <p:nvSpPr>
            <p:cNvPr id="1119" name="Freeform 188"/>
            <p:cNvSpPr>
              <a:spLocks noEditPoints="1"/>
            </p:cNvSpPr>
            <p:nvPr/>
          </p:nvSpPr>
          <p:spPr bwMode="auto">
            <a:xfrm>
              <a:off x="3097213" y="7826376"/>
              <a:ext cx="1022350" cy="473075"/>
            </a:xfrm>
            <a:custGeom>
              <a:avLst/>
              <a:gdLst>
                <a:gd name="T0" fmla="*/ 0 w 333"/>
                <a:gd name="T1" fmla="*/ 77 h 154"/>
                <a:gd name="T2" fmla="*/ 78 w 333"/>
                <a:gd name="T3" fmla="*/ 154 h 154"/>
                <a:gd name="T4" fmla="*/ 153 w 333"/>
                <a:gd name="T5" fmla="*/ 95 h 154"/>
                <a:gd name="T6" fmla="*/ 181 w 333"/>
                <a:gd name="T7" fmla="*/ 95 h 154"/>
                <a:gd name="T8" fmla="*/ 256 w 333"/>
                <a:gd name="T9" fmla="*/ 154 h 154"/>
                <a:gd name="T10" fmla="*/ 333 w 333"/>
                <a:gd name="T11" fmla="*/ 77 h 154"/>
                <a:gd name="T12" fmla="*/ 256 w 333"/>
                <a:gd name="T13" fmla="*/ 0 h 154"/>
                <a:gd name="T14" fmla="*/ 256 w 333"/>
                <a:gd name="T15" fmla="*/ 0 h 154"/>
                <a:gd name="T16" fmla="*/ 75 w 333"/>
                <a:gd name="T17" fmla="*/ 0 h 154"/>
                <a:gd name="T18" fmla="*/ 75 w 333"/>
                <a:gd name="T19" fmla="*/ 0 h 154"/>
                <a:gd name="T20" fmla="*/ 0 w 333"/>
                <a:gd name="T21" fmla="*/ 77 h 154"/>
                <a:gd name="T22" fmla="*/ 256 w 333"/>
                <a:gd name="T23" fmla="*/ 27 h 154"/>
                <a:gd name="T24" fmla="*/ 306 w 333"/>
                <a:gd name="T25" fmla="*/ 77 h 154"/>
                <a:gd name="T26" fmla="*/ 256 w 333"/>
                <a:gd name="T27" fmla="*/ 127 h 154"/>
                <a:gd name="T28" fmla="*/ 206 w 333"/>
                <a:gd name="T29" fmla="*/ 77 h 154"/>
                <a:gd name="T30" fmla="*/ 256 w 333"/>
                <a:gd name="T31" fmla="*/ 27 h 154"/>
                <a:gd name="T32" fmla="*/ 78 w 333"/>
                <a:gd name="T33" fmla="*/ 27 h 154"/>
                <a:gd name="T34" fmla="*/ 128 w 333"/>
                <a:gd name="T35" fmla="*/ 77 h 154"/>
                <a:gd name="T36" fmla="*/ 78 w 333"/>
                <a:gd name="T37" fmla="*/ 127 h 154"/>
                <a:gd name="T38" fmla="*/ 28 w 333"/>
                <a:gd name="T39" fmla="*/ 77 h 154"/>
                <a:gd name="T40" fmla="*/ 78 w 333"/>
                <a:gd name="T41" fmla="*/ 2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3" h="154">
                  <a:moveTo>
                    <a:pt x="0" y="77"/>
                  </a:moveTo>
                  <a:cubicBezTo>
                    <a:pt x="0" y="120"/>
                    <a:pt x="35" y="154"/>
                    <a:pt x="78" y="154"/>
                  </a:cubicBezTo>
                  <a:cubicBezTo>
                    <a:pt x="114" y="154"/>
                    <a:pt x="145" y="129"/>
                    <a:pt x="153" y="95"/>
                  </a:cubicBezTo>
                  <a:cubicBezTo>
                    <a:pt x="181" y="95"/>
                    <a:pt x="181" y="95"/>
                    <a:pt x="181" y="95"/>
                  </a:cubicBezTo>
                  <a:cubicBezTo>
                    <a:pt x="189" y="129"/>
                    <a:pt x="219" y="154"/>
                    <a:pt x="256" y="154"/>
                  </a:cubicBezTo>
                  <a:cubicBezTo>
                    <a:pt x="298" y="154"/>
                    <a:pt x="333" y="120"/>
                    <a:pt x="333" y="77"/>
                  </a:cubicBezTo>
                  <a:cubicBezTo>
                    <a:pt x="333" y="35"/>
                    <a:pt x="298" y="0"/>
                    <a:pt x="256" y="0"/>
                  </a:cubicBezTo>
                  <a:cubicBezTo>
                    <a:pt x="256" y="0"/>
                    <a:pt x="256" y="0"/>
                    <a:pt x="256" y="0"/>
                  </a:cubicBezTo>
                  <a:cubicBezTo>
                    <a:pt x="75" y="0"/>
                    <a:pt x="75" y="0"/>
                    <a:pt x="75" y="0"/>
                  </a:cubicBezTo>
                  <a:cubicBezTo>
                    <a:pt x="75" y="0"/>
                    <a:pt x="75" y="0"/>
                    <a:pt x="75" y="0"/>
                  </a:cubicBezTo>
                  <a:cubicBezTo>
                    <a:pt x="35" y="1"/>
                    <a:pt x="0" y="35"/>
                    <a:pt x="0" y="77"/>
                  </a:cubicBezTo>
                  <a:close/>
                  <a:moveTo>
                    <a:pt x="256" y="27"/>
                  </a:moveTo>
                  <a:cubicBezTo>
                    <a:pt x="283" y="27"/>
                    <a:pt x="306" y="50"/>
                    <a:pt x="306" y="77"/>
                  </a:cubicBezTo>
                  <a:cubicBezTo>
                    <a:pt x="306" y="105"/>
                    <a:pt x="283" y="127"/>
                    <a:pt x="256" y="127"/>
                  </a:cubicBezTo>
                  <a:cubicBezTo>
                    <a:pt x="228" y="127"/>
                    <a:pt x="206" y="105"/>
                    <a:pt x="206" y="77"/>
                  </a:cubicBezTo>
                  <a:cubicBezTo>
                    <a:pt x="206" y="50"/>
                    <a:pt x="228" y="27"/>
                    <a:pt x="256" y="27"/>
                  </a:cubicBezTo>
                  <a:close/>
                  <a:moveTo>
                    <a:pt x="78" y="27"/>
                  </a:moveTo>
                  <a:cubicBezTo>
                    <a:pt x="105" y="27"/>
                    <a:pt x="128" y="50"/>
                    <a:pt x="128" y="77"/>
                  </a:cubicBezTo>
                  <a:cubicBezTo>
                    <a:pt x="128" y="105"/>
                    <a:pt x="105" y="127"/>
                    <a:pt x="78" y="127"/>
                  </a:cubicBezTo>
                  <a:cubicBezTo>
                    <a:pt x="50" y="127"/>
                    <a:pt x="28" y="105"/>
                    <a:pt x="28" y="77"/>
                  </a:cubicBezTo>
                  <a:cubicBezTo>
                    <a:pt x="28" y="50"/>
                    <a:pt x="50" y="27"/>
                    <a:pt x="78" y="2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120" name="Freeform 189"/>
            <p:cNvSpPr/>
            <p:nvPr/>
          </p:nvSpPr>
          <p:spPr bwMode="auto">
            <a:xfrm>
              <a:off x="3225800" y="7951788"/>
              <a:ext cx="134937" cy="131763"/>
            </a:xfrm>
            <a:custGeom>
              <a:avLst/>
              <a:gdLst>
                <a:gd name="T0" fmla="*/ 10 w 44"/>
                <a:gd name="T1" fmla="*/ 43 h 43"/>
                <a:gd name="T2" fmla="*/ 20 w 44"/>
                <a:gd name="T3" fmla="*/ 34 h 43"/>
                <a:gd name="T4" fmla="*/ 34 w 44"/>
                <a:gd name="T5" fmla="*/ 19 h 43"/>
                <a:gd name="T6" fmla="*/ 44 w 44"/>
                <a:gd name="T7" fmla="*/ 9 h 43"/>
                <a:gd name="T8" fmla="*/ 34 w 44"/>
                <a:gd name="T9" fmla="*/ 0 h 43"/>
                <a:gd name="T10" fmla="*/ 0 w 44"/>
                <a:gd name="T11" fmla="*/ 34 h 43"/>
                <a:gd name="T12" fmla="*/ 10 w 44"/>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44" h="43">
                  <a:moveTo>
                    <a:pt x="10" y="43"/>
                  </a:moveTo>
                  <a:cubicBezTo>
                    <a:pt x="15" y="43"/>
                    <a:pt x="20" y="39"/>
                    <a:pt x="20" y="34"/>
                  </a:cubicBezTo>
                  <a:cubicBezTo>
                    <a:pt x="20" y="25"/>
                    <a:pt x="26" y="19"/>
                    <a:pt x="34" y="19"/>
                  </a:cubicBezTo>
                  <a:cubicBezTo>
                    <a:pt x="40" y="19"/>
                    <a:pt x="44" y="14"/>
                    <a:pt x="44" y="9"/>
                  </a:cubicBezTo>
                  <a:cubicBezTo>
                    <a:pt x="44" y="4"/>
                    <a:pt x="40" y="0"/>
                    <a:pt x="34" y="0"/>
                  </a:cubicBezTo>
                  <a:cubicBezTo>
                    <a:pt x="16" y="0"/>
                    <a:pt x="0" y="15"/>
                    <a:pt x="0" y="34"/>
                  </a:cubicBezTo>
                  <a:cubicBezTo>
                    <a:pt x="0" y="39"/>
                    <a:pt x="5" y="43"/>
                    <a:pt x="10" y="4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121" name="Freeform 190"/>
            <p:cNvSpPr/>
            <p:nvPr/>
          </p:nvSpPr>
          <p:spPr bwMode="auto">
            <a:xfrm>
              <a:off x="3770313" y="7951788"/>
              <a:ext cx="134937" cy="131763"/>
            </a:xfrm>
            <a:custGeom>
              <a:avLst/>
              <a:gdLst>
                <a:gd name="T0" fmla="*/ 10 w 44"/>
                <a:gd name="T1" fmla="*/ 43 h 43"/>
                <a:gd name="T2" fmla="*/ 19 w 44"/>
                <a:gd name="T3" fmla="*/ 34 h 43"/>
                <a:gd name="T4" fmla="*/ 34 w 44"/>
                <a:gd name="T5" fmla="*/ 19 h 43"/>
                <a:gd name="T6" fmla="*/ 44 w 44"/>
                <a:gd name="T7" fmla="*/ 9 h 43"/>
                <a:gd name="T8" fmla="*/ 34 w 44"/>
                <a:gd name="T9" fmla="*/ 0 h 43"/>
                <a:gd name="T10" fmla="*/ 0 w 44"/>
                <a:gd name="T11" fmla="*/ 34 h 43"/>
                <a:gd name="T12" fmla="*/ 10 w 44"/>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44" h="43">
                  <a:moveTo>
                    <a:pt x="10" y="43"/>
                  </a:moveTo>
                  <a:cubicBezTo>
                    <a:pt x="15" y="43"/>
                    <a:pt x="19" y="39"/>
                    <a:pt x="19" y="34"/>
                  </a:cubicBezTo>
                  <a:cubicBezTo>
                    <a:pt x="19" y="25"/>
                    <a:pt x="26" y="19"/>
                    <a:pt x="34" y="19"/>
                  </a:cubicBezTo>
                  <a:cubicBezTo>
                    <a:pt x="39" y="19"/>
                    <a:pt x="44" y="14"/>
                    <a:pt x="44" y="9"/>
                  </a:cubicBezTo>
                  <a:cubicBezTo>
                    <a:pt x="44" y="4"/>
                    <a:pt x="39" y="0"/>
                    <a:pt x="34" y="0"/>
                  </a:cubicBezTo>
                  <a:cubicBezTo>
                    <a:pt x="15" y="0"/>
                    <a:pt x="0" y="15"/>
                    <a:pt x="0" y="34"/>
                  </a:cubicBezTo>
                  <a:cubicBezTo>
                    <a:pt x="0" y="39"/>
                    <a:pt x="4" y="43"/>
                    <a:pt x="10" y="4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p:cNvSpPr>
            <a:spLocks noGrp="1" noChangeArrowheads="1"/>
          </p:cNvSpPr>
          <p:nvPr>
            <p:ph type="title"/>
          </p:nvPr>
        </p:nvSpPr>
        <p:spPr/>
        <p:txBody>
          <a:bodyPr/>
          <a:lstStyle/>
          <a:p>
            <a:r>
              <a:rPr lang="en-US" altLang="en-US"/>
              <a:t>Naive Bayes Classifier</a:t>
            </a:r>
            <a:endParaRPr lang="en-US" altLang="en-US"/>
          </a:p>
        </p:txBody>
      </p:sp>
      <p:sp>
        <p:nvSpPr>
          <p:cNvPr id="7193" name="Rectangle 25"/>
          <p:cNvSpPr>
            <a:spLocks noGrp="1" noChangeArrowheads="1"/>
          </p:cNvSpPr>
          <p:nvPr>
            <p:ph idx="1"/>
          </p:nvPr>
        </p:nvSpPr>
        <p:spPr>
          <a:xfrm>
            <a:off x="411480" y="1615440"/>
            <a:ext cx="8229600" cy="4086860"/>
          </a:xfrm>
        </p:spPr>
        <p:txBody>
          <a:bodyPr/>
          <a:lstStyle/>
          <a:p>
            <a:pPr marL="342900" indent="-342900">
              <a:buFont typeface="Wingdings" panose="05000000000000000000" charset="0"/>
              <a:buChar char="Ø"/>
            </a:pPr>
            <a:r>
              <a:rPr lang="en-US" altLang="en-US" sz="2400"/>
              <a:t>It is a classification technique based on Bayes’ Theorem with an assumption of independence among predictors. </a:t>
            </a:r>
            <a:endParaRPr lang="en-US" altLang="en-US" sz="2400"/>
          </a:p>
          <a:p>
            <a:pPr marL="342900" indent="-342900">
              <a:buFont typeface="Wingdings" panose="05000000000000000000" charset="0"/>
              <a:buChar char="Ø"/>
            </a:pPr>
            <a:r>
              <a:rPr lang="en-US" altLang="en-US" sz="2400"/>
              <a:t>In simple terms, a Naive Bayes classifier assumes that the presence of a particular feature in a class is unrelated to the presence of any other feature. </a:t>
            </a:r>
            <a:endParaRPr lang="en-US" altLang="en-US" sz="2400"/>
          </a:p>
          <a:p>
            <a:pPr marL="342900" indent="-342900">
              <a:buFont typeface="Wingdings" panose="05000000000000000000" charset="0"/>
              <a:buChar char="Ø"/>
            </a:pPr>
            <a:r>
              <a:rPr lang="en-US" altLang="en-US" sz="2400"/>
              <a:t>For example, a fruit may be considered to be an apple if it is red, round, and about 3 inches in diameter. </a:t>
            </a:r>
            <a:endParaRPr lang="en-US" altLang="en-US" sz="2400"/>
          </a:p>
          <a:p>
            <a:pPr marL="342900" indent="-342900">
              <a:buFont typeface="Wingdings" panose="05000000000000000000" charset="0"/>
              <a:buChar char="Ø"/>
            </a:pPr>
            <a:r>
              <a:rPr lang="en-US" altLang="en-US" sz="2400"/>
              <a:t>Even if these features depend on each other or upon the existence of the other features, all of these properties independently contribute to the probability that this fruit is an apple and that is why it is known as ‘Naive’.</a:t>
            </a:r>
            <a:endParaRPr lang="en-US" altLang="en-US" sz="2400"/>
          </a:p>
        </p:txBody>
      </p:sp>
      <p:grpSp>
        <p:nvGrpSpPr>
          <p:cNvPr id="9" name="Group 8" descr="date, website, page number"/>
          <p:cNvGrpSpPr/>
          <p:nvPr/>
        </p:nvGrpSpPr>
        <p:grpSpPr>
          <a:xfrm>
            <a:off x="4648200" y="6552527"/>
            <a:ext cx="4153269" cy="247612"/>
            <a:chOff x="4648200" y="6552527"/>
            <a:chExt cx="4153269" cy="247612"/>
          </a:xfrm>
        </p:grpSpPr>
        <p:sp>
          <p:nvSpPr>
            <p:cNvPr id="10" name="Rectangle 18"/>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fld>
              <a:endParaRPr lang="en-US" altLang="en-US" sz="1200" dirty="0">
                <a:solidFill>
                  <a:schemeClr val="accent5"/>
                </a:solidFill>
                <a:latin typeface="+mj-lt"/>
              </a:endParaRPr>
            </a:p>
          </p:txBody>
        </p:sp>
        <p:sp>
          <p:nvSpPr>
            <p:cNvPr id="11" name="Rectangle 18"/>
            <p:cNvSpPr txBox="1">
              <a:spLocks noChangeArrowheads="1"/>
            </p:cNvSpPr>
            <p:nvPr/>
          </p:nvSpPr>
          <p:spPr>
            <a:xfrm>
              <a:off x="6276884" y="6553200"/>
              <a:ext cx="1619432" cy="22792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endParaRPr lang="en-US" altLang="en-US" sz="1200" dirty="0">
                <a:solidFill>
                  <a:schemeClr val="accent5"/>
                </a:solidFill>
                <a:latin typeface="+mj-lt"/>
              </a:endParaRPr>
            </a:p>
          </p:txBody>
        </p:sp>
        <p:sp>
          <p:nvSpPr>
            <p:cNvPr id="12" name="Rectangle 18"/>
            <p:cNvSpPr txBox="1">
              <a:spLocks noChangeArrowheads="1"/>
            </p:cNvSpPr>
            <p:nvPr/>
          </p:nvSpPr>
          <p:spPr>
            <a:xfrm>
              <a:off x="4648200" y="6572212"/>
              <a:ext cx="1185999" cy="22792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ltLang="en-US" sz="1200" dirty="0">
                <a:solidFill>
                  <a:schemeClr val="accent5"/>
                </a:solidFill>
                <a:latin typeface="+mj-lt"/>
              </a:endParaRPr>
            </a:p>
          </p:txBody>
        </p:sp>
      </p:gr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grpSp>
        <p:nvGrpSpPr>
          <p:cNvPr id="1172" name="Group 1171"/>
          <p:cNvGrpSpPr/>
          <p:nvPr/>
        </p:nvGrpSpPr>
        <p:grpSpPr>
          <a:xfrm>
            <a:off x="8159365" y="775099"/>
            <a:ext cx="283141" cy="378181"/>
            <a:chOff x="8329613" y="9983788"/>
            <a:chExt cx="681037" cy="909638"/>
          </a:xfrm>
        </p:grpSpPr>
        <p:sp>
          <p:nvSpPr>
            <p:cNvPr id="1036" name="Freeform 106"/>
            <p:cNvSpPr>
              <a:spLocks noEditPoints="1"/>
            </p:cNvSpPr>
            <p:nvPr/>
          </p:nvSpPr>
          <p:spPr bwMode="auto">
            <a:xfrm>
              <a:off x="8329613" y="9983788"/>
              <a:ext cx="681037" cy="909638"/>
            </a:xfrm>
            <a:custGeom>
              <a:avLst/>
              <a:gdLst>
                <a:gd name="T0" fmla="*/ 7 w 222"/>
                <a:gd name="T1" fmla="*/ 296 h 296"/>
                <a:gd name="T2" fmla="*/ 214 w 222"/>
                <a:gd name="T3" fmla="*/ 296 h 296"/>
                <a:gd name="T4" fmla="*/ 222 w 222"/>
                <a:gd name="T5" fmla="*/ 289 h 296"/>
                <a:gd name="T6" fmla="*/ 222 w 222"/>
                <a:gd name="T7" fmla="*/ 265 h 296"/>
                <a:gd name="T8" fmla="*/ 216 w 222"/>
                <a:gd name="T9" fmla="*/ 258 h 296"/>
                <a:gd name="T10" fmla="*/ 158 w 222"/>
                <a:gd name="T11" fmla="*/ 157 h 296"/>
                <a:gd name="T12" fmla="*/ 144 w 222"/>
                <a:gd name="T13" fmla="*/ 148 h 296"/>
                <a:gd name="T14" fmla="*/ 158 w 222"/>
                <a:gd name="T15" fmla="*/ 138 h 296"/>
                <a:gd name="T16" fmla="*/ 216 w 222"/>
                <a:gd name="T17" fmla="*/ 37 h 296"/>
                <a:gd name="T18" fmla="*/ 222 w 222"/>
                <a:gd name="T19" fmla="*/ 30 h 296"/>
                <a:gd name="T20" fmla="*/ 222 w 222"/>
                <a:gd name="T21" fmla="*/ 7 h 296"/>
                <a:gd name="T22" fmla="*/ 214 w 222"/>
                <a:gd name="T23" fmla="*/ 0 h 296"/>
                <a:gd name="T24" fmla="*/ 7 w 222"/>
                <a:gd name="T25" fmla="*/ 0 h 296"/>
                <a:gd name="T26" fmla="*/ 0 w 222"/>
                <a:gd name="T27" fmla="*/ 7 h 296"/>
                <a:gd name="T28" fmla="*/ 0 w 222"/>
                <a:gd name="T29" fmla="*/ 30 h 296"/>
                <a:gd name="T30" fmla="*/ 6 w 222"/>
                <a:gd name="T31" fmla="*/ 37 h 296"/>
                <a:gd name="T32" fmla="*/ 63 w 222"/>
                <a:gd name="T33" fmla="*/ 138 h 296"/>
                <a:gd name="T34" fmla="*/ 77 w 222"/>
                <a:gd name="T35" fmla="*/ 148 h 296"/>
                <a:gd name="T36" fmla="*/ 63 w 222"/>
                <a:gd name="T37" fmla="*/ 157 h 296"/>
                <a:gd name="T38" fmla="*/ 6 w 222"/>
                <a:gd name="T39" fmla="*/ 258 h 296"/>
                <a:gd name="T40" fmla="*/ 0 w 222"/>
                <a:gd name="T41" fmla="*/ 266 h 296"/>
                <a:gd name="T42" fmla="*/ 0 w 222"/>
                <a:gd name="T43" fmla="*/ 289 h 296"/>
                <a:gd name="T44" fmla="*/ 7 w 222"/>
                <a:gd name="T45" fmla="*/ 296 h 296"/>
                <a:gd name="T46" fmla="*/ 15 w 222"/>
                <a:gd name="T47" fmla="*/ 15 h 296"/>
                <a:gd name="T48" fmla="*/ 206 w 222"/>
                <a:gd name="T49" fmla="*/ 15 h 296"/>
                <a:gd name="T50" fmla="*/ 206 w 222"/>
                <a:gd name="T51" fmla="*/ 23 h 296"/>
                <a:gd name="T52" fmla="*/ 15 w 222"/>
                <a:gd name="T53" fmla="*/ 23 h 296"/>
                <a:gd name="T54" fmla="*/ 15 w 222"/>
                <a:gd name="T55" fmla="*/ 15 h 296"/>
                <a:gd name="T56" fmla="*/ 71 w 222"/>
                <a:gd name="T57" fmla="*/ 170 h 296"/>
                <a:gd name="T58" fmla="*/ 95 w 222"/>
                <a:gd name="T59" fmla="*/ 154 h 296"/>
                <a:gd name="T60" fmla="*/ 98 w 222"/>
                <a:gd name="T61" fmla="*/ 148 h 296"/>
                <a:gd name="T62" fmla="*/ 95 w 222"/>
                <a:gd name="T63" fmla="*/ 142 h 296"/>
                <a:gd name="T64" fmla="*/ 71 w 222"/>
                <a:gd name="T65" fmla="*/ 126 h 296"/>
                <a:gd name="T66" fmla="*/ 21 w 222"/>
                <a:gd name="T67" fmla="*/ 38 h 296"/>
                <a:gd name="T68" fmla="*/ 201 w 222"/>
                <a:gd name="T69" fmla="*/ 38 h 296"/>
                <a:gd name="T70" fmla="*/ 150 w 222"/>
                <a:gd name="T71" fmla="*/ 126 h 296"/>
                <a:gd name="T72" fmla="*/ 126 w 222"/>
                <a:gd name="T73" fmla="*/ 142 h 296"/>
                <a:gd name="T74" fmla="*/ 123 w 222"/>
                <a:gd name="T75" fmla="*/ 148 h 296"/>
                <a:gd name="T76" fmla="*/ 126 w 222"/>
                <a:gd name="T77" fmla="*/ 154 h 296"/>
                <a:gd name="T78" fmla="*/ 150 w 222"/>
                <a:gd name="T79" fmla="*/ 170 h 296"/>
                <a:gd name="T80" fmla="*/ 201 w 222"/>
                <a:gd name="T81" fmla="*/ 258 h 296"/>
                <a:gd name="T82" fmla="*/ 21 w 222"/>
                <a:gd name="T83" fmla="*/ 258 h 296"/>
                <a:gd name="T84" fmla="*/ 71 w 222"/>
                <a:gd name="T85" fmla="*/ 170 h 296"/>
                <a:gd name="T86" fmla="*/ 15 w 222"/>
                <a:gd name="T87" fmla="*/ 273 h 296"/>
                <a:gd name="T88" fmla="*/ 206 w 222"/>
                <a:gd name="T89" fmla="*/ 273 h 296"/>
                <a:gd name="T90" fmla="*/ 206 w 222"/>
                <a:gd name="T91" fmla="*/ 281 h 296"/>
                <a:gd name="T92" fmla="*/ 15 w 222"/>
                <a:gd name="T93" fmla="*/ 281 h 296"/>
                <a:gd name="T94" fmla="*/ 15 w 222"/>
                <a:gd name="T95" fmla="*/ 27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2" h="296">
                  <a:moveTo>
                    <a:pt x="7" y="296"/>
                  </a:moveTo>
                  <a:cubicBezTo>
                    <a:pt x="214" y="296"/>
                    <a:pt x="214" y="296"/>
                    <a:pt x="214" y="296"/>
                  </a:cubicBezTo>
                  <a:cubicBezTo>
                    <a:pt x="218" y="296"/>
                    <a:pt x="221" y="293"/>
                    <a:pt x="222" y="289"/>
                  </a:cubicBezTo>
                  <a:cubicBezTo>
                    <a:pt x="222" y="265"/>
                    <a:pt x="222" y="265"/>
                    <a:pt x="222" y="265"/>
                  </a:cubicBezTo>
                  <a:cubicBezTo>
                    <a:pt x="221" y="262"/>
                    <a:pt x="219" y="259"/>
                    <a:pt x="216" y="258"/>
                  </a:cubicBezTo>
                  <a:cubicBezTo>
                    <a:pt x="213" y="218"/>
                    <a:pt x="192" y="180"/>
                    <a:pt x="158" y="157"/>
                  </a:cubicBezTo>
                  <a:cubicBezTo>
                    <a:pt x="144" y="148"/>
                    <a:pt x="144" y="148"/>
                    <a:pt x="144" y="148"/>
                  </a:cubicBezTo>
                  <a:cubicBezTo>
                    <a:pt x="158" y="138"/>
                    <a:pt x="158" y="138"/>
                    <a:pt x="158" y="138"/>
                  </a:cubicBezTo>
                  <a:cubicBezTo>
                    <a:pt x="192" y="116"/>
                    <a:pt x="213" y="78"/>
                    <a:pt x="216" y="37"/>
                  </a:cubicBezTo>
                  <a:cubicBezTo>
                    <a:pt x="219" y="37"/>
                    <a:pt x="221" y="34"/>
                    <a:pt x="222" y="30"/>
                  </a:cubicBezTo>
                  <a:cubicBezTo>
                    <a:pt x="222" y="7"/>
                    <a:pt x="222" y="7"/>
                    <a:pt x="222" y="7"/>
                  </a:cubicBezTo>
                  <a:cubicBezTo>
                    <a:pt x="221" y="3"/>
                    <a:pt x="218" y="0"/>
                    <a:pt x="214" y="0"/>
                  </a:cubicBezTo>
                  <a:cubicBezTo>
                    <a:pt x="7" y="0"/>
                    <a:pt x="7" y="0"/>
                    <a:pt x="7" y="0"/>
                  </a:cubicBezTo>
                  <a:cubicBezTo>
                    <a:pt x="3" y="0"/>
                    <a:pt x="0" y="3"/>
                    <a:pt x="0" y="7"/>
                  </a:cubicBezTo>
                  <a:cubicBezTo>
                    <a:pt x="0" y="30"/>
                    <a:pt x="0" y="30"/>
                    <a:pt x="0" y="30"/>
                  </a:cubicBezTo>
                  <a:cubicBezTo>
                    <a:pt x="0" y="34"/>
                    <a:pt x="2" y="37"/>
                    <a:pt x="6" y="37"/>
                  </a:cubicBezTo>
                  <a:cubicBezTo>
                    <a:pt x="8" y="78"/>
                    <a:pt x="29" y="116"/>
                    <a:pt x="63" y="138"/>
                  </a:cubicBezTo>
                  <a:cubicBezTo>
                    <a:pt x="77" y="148"/>
                    <a:pt x="77" y="148"/>
                    <a:pt x="77" y="148"/>
                  </a:cubicBezTo>
                  <a:cubicBezTo>
                    <a:pt x="63" y="157"/>
                    <a:pt x="63" y="157"/>
                    <a:pt x="63" y="157"/>
                  </a:cubicBezTo>
                  <a:cubicBezTo>
                    <a:pt x="29" y="180"/>
                    <a:pt x="8" y="218"/>
                    <a:pt x="6" y="258"/>
                  </a:cubicBezTo>
                  <a:cubicBezTo>
                    <a:pt x="2" y="259"/>
                    <a:pt x="0" y="262"/>
                    <a:pt x="0" y="266"/>
                  </a:cubicBezTo>
                  <a:cubicBezTo>
                    <a:pt x="0" y="289"/>
                    <a:pt x="0" y="289"/>
                    <a:pt x="0" y="289"/>
                  </a:cubicBezTo>
                  <a:cubicBezTo>
                    <a:pt x="0" y="293"/>
                    <a:pt x="3" y="296"/>
                    <a:pt x="7" y="296"/>
                  </a:cubicBezTo>
                  <a:close/>
                  <a:moveTo>
                    <a:pt x="15" y="15"/>
                  </a:moveTo>
                  <a:cubicBezTo>
                    <a:pt x="206" y="15"/>
                    <a:pt x="206" y="15"/>
                    <a:pt x="206" y="15"/>
                  </a:cubicBezTo>
                  <a:cubicBezTo>
                    <a:pt x="206" y="23"/>
                    <a:pt x="206" y="23"/>
                    <a:pt x="206" y="23"/>
                  </a:cubicBezTo>
                  <a:cubicBezTo>
                    <a:pt x="15" y="23"/>
                    <a:pt x="15" y="23"/>
                    <a:pt x="15" y="23"/>
                  </a:cubicBezTo>
                  <a:lnTo>
                    <a:pt x="15" y="15"/>
                  </a:lnTo>
                  <a:close/>
                  <a:moveTo>
                    <a:pt x="71" y="170"/>
                  </a:moveTo>
                  <a:cubicBezTo>
                    <a:pt x="95" y="154"/>
                    <a:pt x="95" y="154"/>
                    <a:pt x="95" y="154"/>
                  </a:cubicBezTo>
                  <a:cubicBezTo>
                    <a:pt x="97" y="153"/>
                    <a:pt x="98" y="150"/>
                    <a:pt x="98" y="148"/>
                  </a:cubicBezTo>
                  <a:cubicBezTo>
                    <a:pt x="98" y="145"/>
                    <a:pt x="97" y="143"/>
                    <a:pt x="95" y="142"/>
                  </a:cubicBezTo>
                  <a:cubicBezTo>
                    <a:pt x="71" y="126"/>
                    <a:pt x="71" y="126"/>
                    <a:pt x="71" y="126"/>
                  </a:cubicBezTo>
                  <a:cubicBezTo>
                    <a:pt x="42" y="106"/>
                    <a:pt x="23" y="73"/>
                    <a:pt x="21" y="38"/>
                  </a:cubicBezTo>
                  <a:cubicBezTo>
                    <a:pt x="201" y="38"/>
                    <a:pt x="201" y="38"/>
                    <a:pt x="201" y="38"/>
                  </a:cubicBezTo>
                  <a:cubicBezTo>
                    <a:pt x="198" y="73"/>
                    <a:pt x="180" y="106"/>
                    <a:pt x="150" y="126"/>
                  </a:cubicBezTo>
                  <a:cubicBezTo>
                    <a:pt x="126" y="142"/>
                    <a:pt x="126" y="142"/>
                    <a:pt x="126" y="142"/>
                  </a:cubicBezTo>
                  <a:cubicBezTo>
                    <a:pt x="124" y="143"/>
                    <a:pt x="123" y="145"/>
                    <a:pt x="123" y="148"/>
                  </a:cubicBezTo>
                  <a:cubicBezTo>
                    <a:pt x="123" y="150"/>
                    <a:pt x="124" y="153"/>
                    <a:pt x="126" y="154"/>
                  </a:cubicBezTo>
                  <a:cubicBezTo>
                    <a:pt x="150" y="170"/>
                    <a:pt x="150" y="170"/>
                    <a:pt x="150" y="170"/>
                  </a:cubicBezTo>
                  <a:cubicBezTo>
                    <a:pt x="180" y="190"/>
                    <a:pt x="198" y="223"/>
                    <a:pt x="201" y="258"/>
                  </a:cubicBezTo>
                  <a:cubicBezTo>
                    <a:pt x="21" y="258"/>
                    <a:pt x="21" y="258"/>
                    <a:pt x="21" y="258"/>
                  </a:cubicBezTo>
                  <a:cubicBezTo>
                    <a:pt x="23" y="223"/>
                    <a:pt x="42" y="190"/>
                    <a:pt x="71" y="170"/>
                  </a:cubicBezTo>
                  <a:close/>
                  <a:moveTo>
                    <a:pt x="15" y="273"/>
                  </a:moveTo>
                  <a:cubicBezTo>
                    <a:pt x="206" y="273"/>
                    <a:pt x="206" y="273"/>
                    <a:pt x="206" y="273"/>
                  </a:cubicBezTo>
                  <a:cubicBezTo>
                    <a:pt x="206" y="281"/>
                    <a:pt x="206" y="281"/>
                    <a:pt x="206" y="281"/>
                  </a:cubicBezTo>
                  <a:cubicBezTo>
                    <a:pt x="15" y="281"/>
                    <a:pt x="15" y="281"/>
                    <a:pt x="15" y="281"/>
                  </a:cubicBezTo>
                  <a:lnTo>
                    <a:pt x="15" y="27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037" name="Freeform 107"/>
            <p:cNvSpPr/>
            <p:nvPr/>
          </p:nvSpPr>
          <p:spPr bwMode="auto">
            <a:xfrm>
              <a:off x="8583613" y="10302876"/>
              <a:ext cx="173037" cy="101600"/>
            </a:xfrm>
            <a:custGeom>
              <a:avLst/>
              <a:gdLst>
                <a:gd name="T0" fmla="*/ 28 w 56"/>
                <a:gd name="T1" fmla="*/ 33 h 33"/>
                <a:gd name="T2" fmla="*/ 33 w 56"/>
                <a:gd name="T3" fmla="*/ 31 h 33"/>
                <a:gd name="T4" fmla="*/ 52 w 56"/>
                <a:gd name="T5" fmla="*/ 13 h 33"/>
                <a:gd name="T6" fmla="*/ 54 w 56"/>
                <a:gd name="T7" fmla="*/ 5 h 33"/>
                <a:gd name="T8" fmla="*/ 47 w 56"/>
                <a:gd name="T9" fmla="*/ 0 h 33"/>
                <a:gd name="T10" fmla="*/ 8 w 56"/>
                <a:gd name="T11" fmla="*/ 0 h 33"/>
                <a:gd name="T12" fmla="*/ 1 w 56"/>
                <a:gd name="T13" fmla="*/ 5 h 33"/>
                <a:gd name="T14" fmla="*/ 3 w 56"/>
                <a:gd name="T15" fmla="*/ 13 h 33"/>
                <a:gd name="T16" fmla="*/ 23 w 56"/>
                <a:gd name="T17" fmla="*/ 31 h 33"/>
                <a:gd name="T18" fmla="*/ 28 w 5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33">
                  <a:moveTo>
                    <a:pt x="28" y="33"/>
                  </a:moveTo>
                  <a:cubicBezTo>
                    <a:pt x="29" y="33"/>
                    <a:pt x="31" y="32"/>
                    <a:pt x="33" y="31"/>
                  </a:cubicBezTo>
                  <a:cubicBezTo>
                    <a:pt x="52" y="13"/>
                    <a:pt x="52" y="13"/>
                    <a:pt x="52" y="13"/>
                  </a:cubicBezTo>
                  <a:cubicBezTo>
                    <a:pt x="55" y="11"/>
                    <a:pt x="56" y="8"/>
                    <a:pt x="54" y="5"/>
                  </a:cubicBezTo>
                  <a:cubicBezTo>
                    <a:pt x="53" y="2"/>
                    <a:pt x="50" y="0"/>
                    <a:pt x="47" y="0"/>
                  </a:cubicBezTo>
                  <a:cubicBezTo>
                    <a:pt x="8" y="0"/>
                    <a:pt x="8" y="0"/>
                    <a:pt x="8" y="0"/>
                  </a:cubicBezTo>
                  <a:cubicBezTo>
                    <a:pt x="5" y="0"/>
                    <a:pt x="2" y="2"/>
                    <a:pt x="1" y="5"/>
                  </a:cubicBezTo>
                  <a:cubicBezTo>
                    <a:pt x="0" y="8"/>
                    <a:pt x="1" y="11"/>
                    <a:pt x="3" y="13"/>
                  </a:cubicBezTo>
                  <a:cubicBezTo>
                    <a:pt x="23" y="31"/>
                    <a:pt x="23" y="31"/>
                    <a:pt x="23" y="31"/>
                  </a:cubicBezTo>
                  <a:cubicBezTo>
                    <a:pt x="24" y="32"/>
                    <a:pt x="26" y="33"/>
                    <a:pt x="28" y="3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sp>
          <p:nvSpPr>
            <p:cNvPr id="1038" name="Freeform 108"/>
            <p:cNvSpPr/>
            <p:nvPr/>
          </p:nvSpPr>
          <p:spPr bwMode="auto">
            <a:xfrm>
              <a:off x="8524875" y="10525126"/>
              <a:ext cx="298450" cy="193675"/>
            </a:xfrm>
            <a:custGeom>
              <a:avLst/>
              <a:gdLst>
                <a:gd name="T0" fmla="*/ 70 w 97"/>
                <a:gd name="T1" fmla="*/ 13 h 63"/>
                <a:gd name="T2" fmla="*/ 51 w 97"/>
                <a:gd name="T3" fmla="*/ 1 h 63"/>
                <a:gd name="T4" fmla="*/ 46 w 97"/>
                <a:gd name="T5" fmla="*/ 1 h 63"/>
                <a:gd name="T6" fmla="*/ 27 w 97"/>
                <a:gd name="T7" fmla="*/ 13 h 63"/>
                <a:gd name="T8" fmla="*/ 0 w 97"/>
                <a:gd name="T9" fmla="*/ 63 h 63"/>
                <a:gd name="T10" fmla="*/ 97 w 97"/>
                <a:gd name="T11" fmla="*/ 63 h 63"/>
                <a:gd name="T12" fmla="*/ 70 w 97"/>
                <a:gd name="T13" fmla="*/ 13 h 63"/>
              </a:gdLst>
              <a:ahLst/>
              <a:cxnLst>
                <a:cxn ang="0">
                  <a:pos x="T0" y="T1"/>
                </a:cxn>
                <a:cxn ang="0">
                  <a:pos x="T2" y="T3"/>
                </a:cxn>
                <a:cxn ang="0">
                  <a:pos x="T4" y="T5"/>
                </a:cxn>
                <a:cxn ang="0">
                  <a:pos x="T6" y="T7"/>
                </a:cxn>
                <a:cxn ang="0">
                  <a:pos x="T8" y="T9"/>
                </a:cxn>
                <a:cxn ang="0">
                  <a:pos x="T10" y="T11"/>
                </a:cxn>
                <a:cxn ang="0">
                  <a:pos x="T12" y="T13"/>
                </a:cxn>
              </a:cxnLst>
              <a:rect l="0" t="0" r="r" b="b"/>
              <a:pathLst>
                <a:path w="97" h="63">
                  <a:moveTo>
                    <a:pt x="70" y="13"/>
                  </a:moveTo>
                  <a:cubicBezTo>
                    <a:pt x="51" y="1"/>
                    <a:pt x="51" y="1"/>
                    <a:pt x="51" y="1"/>
                  </a:cubicBezTo>
                  <a:cubicBezTo>
                    <a:pt x="49" y="0"/>
                    <a:pt x="48" y="0"/>
                    <a:pt x="46" y="1"/>
                  </a:cubicBezTo>
                  <a:cubicBezTo>
                    <a:pt x="27" y="13"/>
                    <a:pt x="27" y="13"/>
                    <a:pt x="27" y="13"/>
                  </a:cubicBezTo>
                  <a:cubicBezTo>
                    <a:pt x="10" y="24"/>
                    <a:pt x="0" y="43"/>
                    <a:pt x="0" y="63"/>
                  </a:cubicBezTo>
                  <a:cubicBezTo>
                    <a:pt x="97" y="63"/>
                    <a:pt x="97" y="63"/>
                    <a:pt x="97" y="63"/>
                  </a:cubicBezTo>
                  <a:cubicBezTo>
                    <a:pt x="97" y="43"/>
                    <a:pt x="87" y="24"/>
                    <a:pt x="70" y="1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45714" tIns="22857" rIns="45714" bIns="22857" numCol="1" anchor="t" anchorCtr="0" compatLnSpc="1"/>
            <a:p>
              <a:pPr algn="r"/>
              <a:endParaRPr lang="en-US" sz="900"/>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Mathematical Model</a:t>
            </a:r>
            <a:endParaRPr lang="en-IN" altLang="en-US"/>
          </a:p>
        </p:txBody>
      </p:sp>
      <p:sp>
        <p:nvSpPr>
          <p:cNvPr id="8" name="object 8"/>
          <p:cNvSpPr/>
          <p:nvPr/>
        </p:nvSpPr>
        <p:spPr>
          <a:xfrm>
            <a:off x="7706360" y="457200"/>
            <a:ext cx="1074420" cy="937895"/>
          </a:xfrm>
          <a:custGeom>
            <a:avLst/>
            <a:gdLst/>
            <a:ahLst/>
            <a:cxnLst/>
            <a:rect l="l" t="t" r="r" b="b"/>
            <a:pathLst>
              <a:path w="1600200" h="1524000">
                <a:moveTo>
                  <a:pt x="800099" y="0"/>
                </a:moveTo>
                <a:lnTo>
                  <a:pt x="751365" y="1390"/>
                </a:lnTo>
                <a:lnTo>
                  <a:pt x="703402" y="5508"/>
                </a:lnTo>
                <a:lnTo>
                  <a:pt x="656294" y="12275"/>
                </a:lnTo>
                <a:lnTo>
                  <a:pt x="610125" y="21610"/>
                </a:lnTo>
                <a:lnTo>
                  <a:pt x="564979" y="33435"/>
                </a:lnTo>
                <a:lnTo>
                  <a:pt x="520939" y="47668"/>
                </a:lnTo>
                <a:lnTo>
                  <a:pt x="478089" y="64231"/>
                </a:lnTo>
                <a:lnTo>
                  <a:pt x="436514" y="83044"/>
                </a:lnTo>
                <a:lnTo>
                  <a:pt x="396296" y="104027"/>
                </a:lnTo>
                <a:lnTo>
                  <a:pt x="357520" y="127100"/>
                </a:lnTo>
                <a:lnTo>
                  <a:pt x="320268" y="152185"/>
                </a:lnTo>
                <a:lnTo>
                  <a:pt x="284626" y="179200"/>
                </a:lnTo>
                <a:lnTo>
                  <a:pt x="250676" y="208067"/>
                </a:lnTo>
                <a:lnTo>
                  <a:pt x="218503" y="238706"/>
                </a:lnTo>
                <a:lnTo>
                  <a:pt x="188189" y="271037"/>
                </a:lnTo>
                <a:lnTo>
                  <a:pt x="159820" y="304981"/>
                </a:lnTo>
                <a:lnTo>
                  <a:pt x="133478" y="340457"/>
                </a:lnTo>
                <a:lnTo>
                  <a:pt x="109248" y="377387"/>
                </a:lnTo>
                <a:lnTo>
                  <a:pt x="87212" y="415690"/>
                </a:lnTo>
                <a:lnTo>
                  <a:pt x="67456" y="455287"/>
                </a:lnTo>
                <a:lnTo>
                  <a:pt x="50062" y="496098"/>
                </a:lnTo>
                <a:lnTo>
                  <a:pt x="35114" y="538044"/>
                </a:lnTo>
                <a:lnTo>
                  <a:pt x="22696" y="581044"/>
                </a:lnTo>
                <a:lnTo>
                  <a:pt x="12892" y="625019"/>
                </a:lnTo>
                <a:lnTo>
                  <a:pt x="5785" y="669890"/>
                </a:lnTo>
                <a:lnTo>
                  <a:pt x="1460" y="715577"/>
                </a:lnTo>
                <a:lnTo>
                  <a:pt x="0" y="762000"/>
                </a:lnTo>
                <a:lnTo>
                  <a:pt x="1460" y="808422"/>
                </a:lnTo>
                <a:lnTo>
                  <a:pt x="5785" y="854109"/>
                </a:lnTo>
                <a:lnTo>
                  <a:pt x="12892" y="898980"/>
                </a:lnTo>
                <a:lnTo>
                  <a:pt x="22696" y="942955"/>
                </a:lnTo>
                <a:lnTo>
                  <a:pt x="35114" y="985955"/>
                </a:lnTo>
                <a:lnTo>
                  <a:pt x="50062" y="1027901"/>
                </a:lnTo>
                <a:lnTo>
                  <a:pt x="67456" y="1068712"/>
                </a:lnTo>
                <a:lnTo>
                  <a:pt x="87212" y="1108309"/>
                </a:lnTo>
                <a:lnTo>
                  <a:pt x="109248" y="1146612"/>
                </a:lnTo>
                <a:lnTo>
                  <a:pt x="133478" y="1183542"/>
                </a:lnTo>
                <a:lnTo>
                  <a:pt x="159820" y="1219018"/>
                </a:lnTo>
                <a:lnTo>
                  <a:pt x="188189" y="1252962"/>
                </a:lnTo>
                <a:lnTo>
                  <a:pt x="218503" y="1285293"/>
                </a:lnTo>
                <a:lnTo>
                  <a:pt x="250676" y="1315932"/>
                </a:lnTo>
                <a:lnTo>
                  <a:pt x="284626" y="1344799"/>
                </a:lnTo>
                <a:lnTo>
                  <a:pt x="320268" y="1371814"/>
                </a:lnTo>
                <a:lnTo>
                  <a:pt x="357520" y="1396899"/>
                </a:lnTo>
                <a:lnTo>
                  <a:pt x="396296" y="1419972"/>
                </a:lnTo>
                <a:lnTo>
                  <a:pt x="436514" y="1440955"/>
                </a:lnTo>
                <a:lnTo>
                  <a:pt x="478089" y="1459768"/>
                </a:lnTo>
                <a:lnTo>
                  <a:pt x="520939" y="1476331"/>
                </a:lnTo>
                <a:lnTo>
                  <a:pt x="564979" y="1490564"/>
                </a:lnTo>
                <a:lnTo>
                  <a:pt x="610125" y="1502389"/>
                </a:lnTo>
                <a:lnTo>
                  <a:pt x="656294" y="1511724"/>
                </a:lnTo>
                <a:lnTo>
                  <a:pt x="703402" y="1518491"/>
                </a:lnTo>
                <a:lnTo>
                  <a:pt x="751365" y="1522609"/>
                </a:lnTo>
                <a:lnTo>
                  <a:pt x="800099" y="1524000"/>
                </a:lnTo>
                <a:lnTo>
                  <a:pt x="848834" y="1522609"/>
                </a:lnTo>
                <a:lnTo>
                  <a:pt x="896797" y="1518491"/>
                </a:lnTo>
                <a:lnTo>
                  <a:pt x="943905" y="1511724"/>
                </a:lnTo>
                <a:lnTo>
                  <a:pt x="990074" y="1502389"/>
                </a:lnTo>
                <a:lnTo>
                  <a:pt x="1035220" y="1490564"/>
                </a:lnTo>
                <a:lnTo>
                  <a:pt x="1079260" y="1476331"/>
                </a:lnTo>
                <a:lnTo>
                  <a:pt x="1122110" y="1459768"/>
                </a:lnTo>
                <a:lnTo>
                  <a:pt x="1163685" y="1440955"/>
                </a:lnTo>
                <a:lnTo>
                  <a:pt x="1203903" y="1419972"/>
                </a:lnTo>
                <a:lnTo>
                  <a:pt x="1242679" y="1396899"/>
                </a:lnTo>
                <a:lnTo>
                  <a:pt x="1279931" y="1371814"/>
                </a:lnTo>
                <a:lnTo>
                  <a:pt x="1315573" y="1344799"/>
                </a:lnTo>
                <a:lnTo>
                  <a:pt x="1349523" y="1315932"/>
                </a:lnTo>
                <a:lnTo>
                  <a:pt x="1381696" y="1285293"/>
                </a:lnTo>
                <a:lnTo>
                  <a:pt x="1412010" y="1252962"/>
                </a:lnTo>
                <a:lnTo>
                  <a:pt x="1440379" y="1219018"/>
                </a:lnTo>
                <a:lnTo>
                  <a:pt x="1466721" y="1183542"/>
                </a:lnTo>
                <a:lnTo>
                  <a:pt x="1490951" y="1146612"/>
                </a:lnTo>
                <a:lnTo>
                  <a:pt x="1512987" y="1108309"/>
                </a:lnTo>
                <a:lnTo>
                  <a:pt x="1532743" y="1068712"/>
                </a:lnTo>
                <a:lnTo>
                  <a:pt x="1550137" y="1027901"/>
                </a:lnTo>
                <a:lnTo>
                  <a:pt x="1565085" y="985955"/>
                </a:lnTo>
                <a:lnTo>
                  <a:pt x="1577503" y="942955"/>
                </a:lnTo>
                <a:lnTo>
                  <a:pt x="1587307" y="898980"/>
                </a:lnTo>
                <a:lnTo>
                  <a:pt x="1594414" y="854109"/>
                </a:lnTo>
                <a:lnTo>
                  <a:pt x="1598739" y="808422"/>
                </a:lnTo>
                <a:lnTo>
                  <a:pt x="1600199" y="762000"/>
                </a:lnTo>
                <a:lnTo>
                  <a:pt x="1598739" y="715577"/>
                </a:lnTo>
                <a:lnTo>
                  <a:pt x="1594414" y="669890"/>
                </a:lnTo>
                <a:lnTo>
                  <a:pt x="1587307" y="625019"/>
                </a:lnTo>
                <a:lnTo>
                  <a:pt x="1577503" y="581044"/>
                </a:lnTo>
                <a:lnTo>
                  <a:pt x="1565085" y="538044"/>
                </a:lnTo>
                <a:lnTo>
                  <a:pt x="1550137" y="496098"/>
                </a:lnTo>
                <a:lnTo>
                  <a:pt x="1532743" y="455287"/>
                </a:lnTo>
                <a:lnTo>
                  <a:pt x="1512987" y="415690"/>
                </a:lnTo>
                <a:lnTo>
                  <a:pt x="1490951" y="377387"/>
                </a:lnTo>
                <a:lnTo>
                  <a:pt x="1466721" y="340457"/>
                </a:lnTo>
                <a:lnTo>
                  <a:pt x="1440379" y="304981"/>
                </a:lnTo>
                <a:lnTo>
                  <a:pt x="1412010" y="271037"/>
                </a:lnTo>
                <a:lnTo>
                  <a:pt x="1381696" y="238706"/>
                </a:lnTo>
                <a:lnTo>
                  <a:pt x="1349523" y="208067"/>
                </a:lnTo>
                <a:lnTo>
                  <a:pt x="1315573" y="179200"/>
                </a:lnTo>
                <a:lnTo>
                  <a:pt x="1279931" y="152185"/>
                </a:lnTo>
                <a:lnTo>
                  <a:pt x="1242679" y="127100"/>
                </a:lnTo>
                <a:lnTo>
                  <a:pt x="1203903" y="104027"/>
                </a:lnTo>
                <a:lnTo>
                  <a:pt x="1163685" y="83044"/>
                </a:lnTo>
                <a:lnTo>
                  <a:pt x="1122110" y="64231"/>
                </a:lnTo>
                <a:lnTo>
                  <a:pt x="1079260" y="47668"/>
                </a:lnTo>
                <a:lnTo>
                  <a:pt x="1035220" y="33435"/>
                </a:lnTo>
                <a:lnTo>
                  <a:pt x="990074" y="21610"/>
                </a:lnTo>
                <a:lnTo>
                  <a:pt x="943905" y="12275"/>
                </a:lnTo>
                <a:lnTo>
                  <a:pt x="896797" y="5508"/>
                </a:lnTo>
                <a:lnTo>
                  <a:pt x="848834" y="1390"/>
                </a:lnTo>
                <a:lnTo>
                  <a:pt x="800099" y="0"/>
                </a:lnTo>
                <a:close/>
              </a:path>
            </a:pathLst>
          </a:custGeom>
          <a:solidFill>
            <a:schemeClr val="accent3"/>
          </a:solidFill>
        </p:spPr>
        <p:txBody>
          <a:bodyPr wrap="square" lIns="0" tIns="0" rIns="0" bIns="0" rtlCol="0"/>
          <a:p/>
        </p:txBody>
      </p:sp>
      <p:sp>
        <p:nvSpPr>
          <p:cNvPr id="10" name="Content Placeholder 9"/>
          <p:cNvSpPr>
            <a:spLocks noGrp="1"/>
          </p:cNvSpPr>
          <p:nvPr>
            <p:ph idx="1"/>
          </p:nvPr>
        </p:nvSpPr>
        <p:spPr>
          <a:xfrm>
            <a:off x="457200" y="1981200"/>
            <a:ext cx="8229600" cy="4401185"/>
          </a:xfrm>
        </p:spPr>
        <p:txBody>
          <a:bodyPr/>
          <a:p>
            <a:r>
              <a:rPr lang="en-US" sz="4400">
                <a:sym typeface="+mn-ea"/>
              </a:rPr>
              <a:t>Pr(F—W) = </a:t>
            </a:r>
            <a:endParaRPr lang="en-US" sz="4400">
              <a:sym typeface="+mn-ea"/>
            </a:endParaRPr>
          </a:p>
          <a:p>
            <a:r>
              <a:rPr lang="en-US" sz="4400">
                <a:sym typeface="+mn-ea"/>
              </a:rPr>
              <a:t>Pr(W—F)Pr(F)/</a:t>
            </a:r>
            <a:endParaRPr lang="en-US" sz="4400">
              <a:sym typeface="+mn-ea"/>
            </a:endParaRPr>
          </a:p>
          <a:p>
            <a:r>
              <a:rPr lang="en-US" sz="4400">
                <a:sym typeface="+mn-ea"/>
              </a:rPr>
              <a:t>(Pr(W—F)Pr(F)+Pr(W—T)Pr(T))</a:t>
            </a:r>
            <a:endParaRPr lang="en-US"/>
          </a:p>
          <a:p>
            <a:endParaRPr lang="en-US"/>
          </a:p>
          <a:p>
            <a:endParaRPr lang="en-US"/>
          </a:p>
        </p:txBody>
      </p:sp>
    </p:spTree>
  </p:cSld>
  <p:clrMapOvr>
    <a:masterClrMapping/>
  </p:clrMapOvr>
  <p:transition spd="slow"/>
</p:sld>
</file>

<file path=ppt/theme/theme1.xml><?xml version="1.0" encoding="utf-8"?>
<a:theme xmlns:a="http://schemas.openxmlformats.org/drawingml/2006/main" name="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6243</Words>
  <Application>WPS Presentation</Application>
  <PresentationFormat>On-screen Show (4:3)</PresentationFormat>
  <Paragraphs>153</Paragraphs>
  <Slides>21</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Arial Black</vt:lpstr>
      <vt:lpstr>Open Sans</vt:lpstr>
      <vt:lpstr>Wingdings</vt:lpstr>
      <vt:lpstr>Franklin Gothic Heavy</vt:lpstr>
      <vt:lpstr>Microsoft Sans Serif</vt:lpstr>
      <vt:lpstr>Microsoft YaHei</vt:lpstr>
      <vt:lpstr>Arial Unicode MS</vt:lpstr>
      <vt:lpstr>Segoe Print</vt:lpstr>
      <vt:lpstr>Pixel</vt:lpstr>
      <vt:lpstr>Machine Learning for Fake News Detection</vt:lpstr>
      <vt:lpstr>Introduction</vt:lpstr>
      <vt:lpstr>Motivation</vt:lpstr>
      <vt:lpstr>Objectives</vt:lpstr>
      <vt:lpstr>Machine Learning</vt:lpstr>
      <vt:lpstr>Fake News</vt:lpstr>
      <vt:lpstr>Problem Statement</vt:lpstr>
      <vt:lpstr>Naive Bayes Classifier</vt:lpstr>
      <vt:lpstr>PowerPoint 演示文稿</vt:lpstr>
      <vt:lpstr>PowerPoint 演示文稿</vt:lpstr>
      <vt:lpstr>PowerPoint 演示文稿</vt:lpstr>
      <vt:lpstr>PowerPoint 演示文稿</vt:lpstr>
      <vt:lpstr>PowerPoint 演示文稿</vt:lpstr>
      <vt:lpstr>PowerPoint 演示文稿</vt:lpstr>
      <vt:lpstr>Detection Process</vt:lpstr>
      <vt:lpstr>Advantages of Naive Bayes Classifier</vt:lpstr>
      <vt:lpstr>Related Work</vt:lpstr>
      <vt:lpstr>Conclusion</vt:lpstr>
      <vt:lpstr>References</vt:lpstr>
      <vt:lpstr>Questions?</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Fake News Detection</dc:title>
  <dc:creator/>
  <cp:lastModifiedBy>adity</cp:lastModifiedBy>
  <cp:revision>26</cp:revision>
  <cp:lastPrinted>2113-01-01T00:00:00Z</cp:lastPrinted>
  <dcterms:created xsi:type="dcterms:W3CDTF">2019-03-04T15:23:00Z</dcterms:created>
  <dcterms:modified xsi:type="dcterms:W3CDTF">2019-03-05T20:02:54Z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TC060891601033</vt:lpwstr>
  </property>
  <property fmtid="{D5CDD505-2E9C-101B-9397-08002B2CF9AE}" pid="3" name="KSOProductBuildVer">
    <vt:lpwstr>1033-10.2.0.7635</vt:lpwstr>
  </property>
</Properties>
</file>