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gnDKHASnPGryVPr77kDOGsh2pj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78A62E-B5E8-4215-BD93-FAE69AF8ACAC}">
  <a:tblStyle styleId="{0B78A62E-B5E8-4215-BD93-FAE69AF8ACA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2" type="sldNum"/>
          </p:nvPr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475" spcFirstLastPara="1" rIns="9647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257480" y="720720"/>
            <a:ext cx="4800240" cy="3600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/>
          <p:nvPr>
            <p:ph idx="2" type="sldImg"/>
          </p:nvPr>
        </p:nvSpPr>
        <p:spPr>
          <a:xfrm>
            <a:off x="1257480" y="720720"/>
            <a:ext cx="4800240" cy="3600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14:notes"/>
          <p:cNvSpPr txBox="1"/>
          <p:nvPr>
            <p:ph idx="1"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4:notes"/>
          <p:cNvSpPr txBox="1"/>
          <p:nvPr>
            <p:ph idx="12" type="sldNum"/>
          </p:nvPr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475" spcFirstLastPara="1" rIns="9647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1257480" y="720720"/>
            <a:ext cx="4800240" cy="3600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5:notes"/>
          <p:cNvSpPr txBox="1"/>
          <p:nvPr>
            <p:ph idx="12" type="sldNum"/>
          </p:nvPr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475" spcFirstLastPara="1" rIns="9647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1257480" y="720720"/>
            <a:ext cx="4800240" cy="3600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13:notes"/>
          <p:cNvSpPr txBox="1"/>
          <p:nvPr>
            <p:ph idx="1"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475" spcFirstLastPara="1" rIns="96475" wrap="square" tIns="48225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1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3:notes"/>
          <p:cNvSpPr txBox="1"/>
          <p:nvPr>
            <p:ph idx="12" type="sldNum"/>
          </p:nvPr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475" spcFirstLastPara="1" rIns="9647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"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"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2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4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"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2"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3"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4"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5"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6"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"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6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8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8"/>
          <p:cNvSpPr txBox="1"/>
          <p:nvPr>
            <p:ph idx="3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9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9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9"/>
          <p:cNvSpPr txBox="1"/>
          <p:nvPr>
            <p:ph idx="3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0"/>
          <p:cNvSpPr txBox="1"/>
          <p:nvPr>
            <p:ph idx="1"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0"/>
          <p:cNvSpPr txBox="1"/>
          <p:nvPr>
            <p:ph idx="2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1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1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1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1"/>
          <p:cNvSpPr txBox="1"/>
          <p:nvPr>
            <p:ph idx="4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2"/>
          <p:cNvSpPr txBox="1"/>
          <p:nvPr>
            <p:ph idx="1"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2"/>
          <p:cNvSpPr txBox="1"/>
          <p:nvPr>
            <p:ph idx="2"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2"/>
          <p:cNvSpPr txBox="1"/>
          <p:nvPr>
            <p:ph idx="3"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2"/>
          <p:cNvSpPr txBox="1"/>
          <p:nvPr>
            <p:ph idx="4"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2"/>
          <p:cNvSpPr txBox="1"/>
          <p:nvPr>
            <p:ph idx="5"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2"/>
          <p:cNvSpPr txBox="1"/>
          <p:nvPr>
            <p:ph idx="6"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3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3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9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type="title"/>
          </p:nvPr>
        </p:nvSpPr>
        <p:spPr>
          <a:xfrm>
            <a:off x="304920" y="762120"/>
            <a:ext cx="8686440" cy="2209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400"/>
              <a:buFont typeface="Arial"/>
              <a:buNone/>
            </a:pPr>
            <a:r>
              <a:rPr b="1" lang="en-IN" sz="4400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Assignment 2 - </a:t>
            </a:r>
            <a:r>
              <a:rPr b="0" lang="en-IN" sz="4400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Implementation of Recurrent Perceptron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b="0" sz="4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7" name="Google Shape;117;p1"/>
          <p:cNvGraphicFramePr/>
          <p:nvPr/>
        </p:nvGraphicFramePr>
        <p:xfrm>
          <a:off x="944280" y="329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{0B78A62E-B5E8-4215-BD93-FAE69AF8ACAC}</a:tableStyleId>
              </a:tblPr>
              <a:tblGrid>
                <a:gridCol w="4037750"/>
                <a:gridCol w="3369600"/>
              </a:tblGrid>
              <a:tr h="551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Aditya Pande</a:t>
                      </a:r>
                      <a:endParaRPr b="0"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22M2108</a:t>
                      </a:r>
                      <a:endParaRPr b="0"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Balbir Singh</a:t>
                      </a:r>
                      <a:endParaRPr b="0"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22M0747</a:t>
                      </a:r>
                      <a:endParaRPr b="0"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Tarun Bisht</a:t>
                      </a:r>
                      <a:endParaRPr b="0"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23D0386</a:t>
                      </a:r>
                      <a:endParaRPr b="0"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Vivek Kumar Trivedi</a:t>
                      </a:r>
                      <a:endParaRPr b="0"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22N0457</a:t>
                      </a:r>
                      <a:endParaRPr b="0"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8" name="Google Shape;118;p1"/>
          <p:cNvGraphicFramePr/>
          <p:nvPr/>
        </p:nvGraphicFramePr>
        <p:xfrm>
          <a:off x="1028520" y="59227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{0B78A62E-B5E8-4215-BD93-FAE69AF8ACAC}</a:tableStyleId>
              </a:tblPr>
              <a:tblGrid>
                <a:gridCol w="7238875"/>
              </a:tblGrid>
              <a:tr h="380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3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 - 31 March, 2024</a:t>
                      </a:r>
                      <a:endParaRPr b="0" sz="2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Appendix (BPTT)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960" y="1417680"/>
            <a:ext cx="7077600" cy="543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Appendix (BPTT)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080" y="1417680"/>
            <a:ext cx="7541280" cy="543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/>
          <p:nvPr>
            <p:ph idx="4294967295" type="title"/>
          </p:nvPr>
        </p:nvSpPr>
        <p:spPr>
          <a:xfrm>
            <a:off x="457200" y="64440"/>
            <a:ext cx="8229240" cy="35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000"/>
              <a:buFont typeface="Arial"/>
              <a:buNone/>
            </a:pPr>
            <a:r>
              <a:rPr b="1" i="0" lang="en-IN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Given Conditions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8" name="Google Shape;258;p16"/>
          <p:cNvGraphicFramePr/>
          <p:nvPr/>
        </p:nvGraphicFramePr>
        <p:xfrm>
          <a:off x="245160" y="498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{0B78A62E-B5E8-4215-BD93-FAE69AF8ACAC}</a:tableStyleId>
              </a:tblPr>
              <a:tblGrid>
                <a:gridCol w="2118600"/>
                <a:gridCol w="1397150"/>
                <a:gridCol w="1757875"/>
                <a:gridCol w="1757875"/>
                <a:gridCol w="1757875"/>
              </a:tblGrid>
              <a:tr h="438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Train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Train (Accuracy)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 (Accuracy)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Original data (sentence)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14041</a:t>
                      </a:r>
                      <a:endParaRPr b="0" sz="135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3453</a:t>
                      </a:r>
                      <a:endParaRPr b="0" sz="135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83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Given Conditions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5139</a:t>
                      </a:r>
                      <a:endParaRPr b="0" sz="135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1185</a:t>
                      </a:r>
                      <a:endParaRPr b="0" sz="135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Conditions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4439</a:t>
                      </a:r>
                      <a:endParaRPr b="0" sz="135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1039</a:t>
                      </a:r>
                      <a:endParaRPr b="0" sz="135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000"/>
              <a:buFont typeface="Arial"/>
              <a:buNone/>
            </a:pPr>
            <a:r>
              <a:rPr b="1" i="0" lang="en-IN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 txBox="1"/>
          <p:nvPr>
            <p:ph idx="4294967295"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08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0" i="0" lang="en-IN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POS-tagged input tokens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b="0" i="0" lang="en-IN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Noun chunk labels on tokens .The beginning of the chunk will be labeled 1 and the rest of the words in the chunk will be labeled 0. All other words are labeled 1.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idx="4294967295" type="title"/>
          </p:nvPr>
        </p:nvSpPr>
        <p:spPr>
          <a:xfrm>
            <a:off x="370080" y="-2847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3500"/>
              <a:buFont typeface="Arial"/>
              <a:buNone/>
            </a:pPr>
            <a:r>
              <a:rPr b="1" i="0" lang="en-IN" sz="35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Implementation Details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859680" y="1056240"/>
            <a:ext cx="471960" cy="3834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t=0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3"/>
          <p:cNvCxnSpPr/>
          <p:nvPr/>
        </p:nvCxnSpPr>
        <p:spPr>
          <a:xfrm flipH="1" rot="10800000">
            <a:off x="427320" y="1341000"/>
            <a:ext cx="451080" cy="28116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" name="Google Shape;132;p3"/>
          <p:cNvCxnSpPr/>
          <p:nvPr/>
        </p:nvCxnSpPr>
        <p:spPr>
          <a:xfrm flipH="1" rot="10800000">
            <a:off x="541800" y="1387080"/>
            <a:ext cx="383400" cy="36828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p3"/>
          <p:cNvCxnSpPr/>
          <p:nvPr/>
        </p:nvCxnSpPr>
        <p:spPr>
          <a:xfrm flipH="1" rot="10800000">
            <a:off x="687240" y="1422360"/>
            <a:ext cx="293760" cy="44244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" name="Google Shape;134;p3"/>
          <p:cNvCxnSpPr/>
          <p:nvPr/>
        </p:nvCxnSpPr>
        <p:spPr>
          <a:xfrm flipH="1" rot="10800000">
            <a:off x="861120" y="1437840"/>
            <a:ext cx="190080" cy="496080"/>
          </a:xfrm>
          <a:prstGeom prst="straightConnector1">
            <a:avLst/>
          </a:prstGeom>
          <a:noFill/>
          <a:ln cap="flat" cmpd="sng" w="9525">
            <a:solidFill>
              <a:srgbClr val="FFF6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" name="Google Shape;135;p3"/>
          <p:cNvCxnSpPr/>
          <p:nvPr/>
        </p:nvCxnSpPr>
        <p:spPr>
          <a:xfrm flipH="1" rot="10800000">
            <a:off x="1031040" y="1447200"/>
            <a:ext cx="77400" cy="52524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" name="Google Shape;136;p3"/>
          <p:cNvCxnSpPr/>
          <p:nvPr/>
        </p:nvCxnSpPr>
        <p:spPr>
          <a:xfrm rot="10800000">
            <a:off x="1257840" y="1380600"/>
            <a:ext cx="230040" cy="47736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" name="Google Shape;137;p3"/>
          <p:cNvCxnSpPr/>
          <p:nvPr/>
        </p:nvCxnSpPr>
        <p:spPr>
          <a:xfrm rot="10800000">
            <a:off x="1312560" y="1340280"/>
            <a:ext cx="308160" cy="430200"/>
          </a:xfrm>
          <a:prstGeom prst="straightConnector1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" name="Google Shape;138;p3"/>
          <p:cNvCxnSpPr/>
          <p:nvPr/>
        </p:nvCxnSpPr>
        <p:spPr>
          <a:xfrm rot="10800000">
            <a:off x="1368000" y="1293480"/>
            <a:ext cx="372240" cy="376200"/>
          </a:xfrm>
          <a:prstGeom prst="straightConnector1">
            <a:avLst/>
          </a:prstGeom>
          <a:noFill/>
          <a:ln cap="flat" cmpd="sng" w="9525">
            <a:solidFill>
              <a:srgbClr val="DD7E6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9" name="Google Shape;139;p3"/>
          <p:cNvCxnSpPr/>
          <p:nvPr/>
        </p:nvCxnSpPr>
        <p:spPr>
          <a:xfrm rot="10800000">
            <a:off x="1379160" y="1231560"/>
            <a:ext cx="422280" cy="317880"/>
          </a:xfrm>
          <a:prstGeom prst="straightConnector1">
            <a:avLst/>
          </a:prstGeom>
          <a:noFill/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" name="Google Shape;140;p3"/>
          <p:cNvCxnSpPr/>
          <p:nvPr/>
        </p:nvCxnSpPr>
        <p:spPr>
          <a:xfrm rot="10800000">
            <a:off x="1088640" y="629280"/>
            <a:ext cx="7200" cy="42732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" name="Google Shape;141;p3"/>
          <p:cNvCxnSpPr/>
          <p:nvPr/>
        </p:nvCxnSpPr>
        <p:spPr>
          <a:xfrm>
            <a:off x="65160" y="1213560"/>
            <a:ext cx="751680" cy="20880"/>
          </a:xfrm>
          <a:prstGeom prst="straightConnector1">
            <a:avLst/>
          </a:prstGeom>
          <a:noFill/>
          <a:ln cap="flat" cmpd="sng" w="9525">
            <a:solidFill>
              <a:srgbClr val="CAF5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" name="Google Shape;142;p3"/>
          <p:cNvCxnSpPr/>
          <p:nvPr/>
        </p:nvCxnSpPr>
        <p:spPr>
          <a:xfrm>
            <a:off x="4895640" y="1213560"/>
            <a:ext cx="751320" cy="20880"/>
          </a:xfrm>
          <a:prstGeom prst="straightConnector1">
            <a:avLst/>
          </a:prstGeom>
          <a:noFill/>
          <a:ln cap="flat" cmpd="sng" w="9525">
            <a:solidFill>
              <a:srgbClr val="CAF5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" name="Google Shape;143;p3"/>
          <p:cNvSpPr/>
          <p:nvPr/>
        </p:nvSpPr>
        <p:spPr>
          <a:xfrm>
            <a:off x="3992760" y="1162440"/>
            <a:ext cx="145440" cy="11268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950" lIns="91425" spcFirstLastPara="1" rIns="91425" wrap="square" tIns="3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4279320" y="1162800"/>
            <a:ext cx="145440" cy="11268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950" lIns="91425" spcFirstLastPara="1" rIns="91425" wrap="square" tIns="3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4566240" y="1172160"/>
            <a:ext cx="145440" cy="11268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950" lIns="91425" spcFirstLastPara="1" rIns="91425" wrap="square" tIns="3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2472480" y="1056240"/>
            <a:ext cx="471960" cy="3834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t=1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3"/>
          <p:cNvCxnSpPr/>
          <p:nvPr/>
        </p:nvCxnSpPr>
        <p:spPr>
          <a:xfrm flipH="1" rot="10800000">
            <a:off x="2040480" y="1341000"/>
            <a:ext cx="451080" cy="28116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" name="Google Shape;148;p3"/>
          <p:cNvCxnSpPr/>
          <p:nvPr/>
        </p:nvCxnSpPr>
        <p:spPr>
          <a:xfrm flipH="1" rot="10800000">
            <a:off x="2154960" y="1387080"/>
            <a:ext cx="383400" cy="36828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" name="Google Shape;149;p3"/>
          <p:cNvCxnSpPr/>
          <p:nvPr/>
        </p:nvCxnSpPr>
        <p:spPr>
          <a:xfrm flipH="1" rot="10800000">
            <a:off x="2300400" y="1422360"/>
            <a:ext cx="293760" cy="44244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" name="Google Shape;150;p3"/>
          <p:cNvCxnSpPr/>
          <p:nvPr/>
        </p:nvCxnSpPr>
        <p:spPr>
          <a:xfrm flipH="1" rot="10800000">
            <a:off x="2474280" y="1437840"/>
            <a:ext cx="190080" cy="496080"/>
          </a:xfrm>
          <a:prstGeom prst="straightConnector1">
            <a:avLst/>
          </a:prstGeom>
          <a:noFill/>
          <a:ln cap="flat" cmpd="sng" w="9525">
            <a:solidFill>
              <a:srgbClr val="FFF6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" name="Google Shape;151;p3"/>
          <p:cNvCxnSpPr/>
          <p:nvPr/>
        </p:nvCxnSpPr>
        <p:spPr>
          <a:xfrm flipH="1" rot="10800000">
            <a:off x="2644200" y="1447200"/>
            <a:ext cx="77400" cy="52524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" name="Google Shape;152;p3"/>
          <p:cNvCxnSpPr/>
          <p:nvPr/>
        </p:nvCxnSpPr>
        <p:spPr>
          <a:xfrm rot="10800000">
            <a:off x="2870640" y="1380600"/>
            <a:ext cx="230400" cy="47736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3" name="Google Shape;153;p3"/>
          <p:cNvCxnSpPr/>
          <p:nvPr/>
        </p:nvCxnSpPr>
        <p:spPr>
          <a:xfrm rot="10800000">
            <a:off x="2925360" y="1340280"/>
            <a:ext cx="308520" cy="430200"/>
          </a:xfrm>
          <a:prstGeom prst="straightConnector1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" name="Google Shape;154;p3"/>
          <p:cNvCxnSpPr/>
          <p:nvPr/>
        </p:nvCxnSpPr>
        <p:spPr>
          <a:xfrm rot="10800000">
            <a:off x="2981160" y="1293480"/>
            <a:ext cx="372240" cy="376200"/>
          </a:xfrm>
          <a:prstGeom prst="straightConnector1">
            <a:avLst/>
          </a:prstGeom>
          <a:noFill/>
          <a:ln cap="flat" cmpd="sng" w="9525">
            <a:solidFill>
              <a:srgbClr val="DD7E6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" name="Google Shape;155;p3"/>
          <p:cNvCxnSpPr/>
          <p:nvPr/>
        </p:nvCxnSpPr>
        <p:spPr>
          <a:xfrm rot="10800000">
            <a:off x="2991960" y="1231560"/>
            <a:ext cx="422640" cy="317880"/>
          </a:xfrm>
          <a:prstGeom prst="straightConnector1">
            <a:avLst/>
          </a:prstGeom>
          <a:noFill/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6" name="Google Shape;156;p3"/>
          <p:cNvCxnSpPr/>
          <p:nvPr/>
        </p:nvCxnSpPr>
        <p:spPr>
          <a:xfrm rot="10800000">
            <a:off x="2701800" y="629280"/>
            <a:ext cx="7200" cy="42732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7" name="Google Shape;157;p3"/>
          <p:cNvCxnSpPr/>
          <p:nvPr/>
        </p:nvCxnSpPr>
        <p:spPr>
          <a:xfrm>
            <a:off x="3076560" y="1213560"/>
            <a:ext cx="751680" cy="20880"/>
          </a:xfrm>
          <a:prstGeom prst="straightConnector1">
            <a:avLst/>
          </a:prstGeom>
          <a:noFill/>
          <a:ln cap="flat" cmpd="sng" w="9525">
            <a:solidFill>
              <a:srgbClr val="CAF5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" name="Google Shape;158;p3"/>
          <p:cNvCxnSpPr/>
          <p:nvPr/>
        </p:nvCxnSpPr>
        <p:spPr>
          <a:xfrm>
            <a:off x="1642680" y="1213560"/>
            <a:ext cx="751320" cy="20880"/>
          </a:xfrm>
          <a:prstGeom prst="straightConnector1">
            <a:avLst/>
          </a:prstGeom>
          <a:noFill/>
          <a:ln cap="flat" cmpd="sng" w="9525">
            <a:solidFill>
              <a:srgbClr val="CAF5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9" name="Google Shape;159;p3"/>
          <p:cNvSpPr/>
          <p:nvPr/>
        </p:nvSpPr>
        <p:spPr>
          <a:xfrm>
            <a:off x="5718600" y="1056240"/>
            <a:ext cx="471960" cy="3834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t=N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3"/>
          <p:cNvCxnSpPr/>
          <p:nvPr/>
        </p:nvCxnSpPr>
        <p:spPr>
          <a:xfrm flipH="1" rot="10800000">
            <a:off x="5286240" y="1341000"/>
            <a:ext cx="451080" cy="28116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1" name="Google Shape;161;p3"/>
          <p:cNvCxnSpPr/>
          <p:nvPr/>
        </p:nvCxnSpPr>
        <p:spPr>
          <a:xfrm flipH="1" rot="10800000">
            <a:off x="5400720" y="1387080"/>
            <a:ext cx="383400" cy="36828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2" name="Google Shape;162;p3"/>
          <p:cNvCxnSpPr/>
          <p:nvPr/>
        </p:nvCxnSpPr>
        <p:spPr>
          <a:xfrm flipH="1" rot="10800000">
            <a:off x="5546160" y="1422360"/>
            <a:ext cx="293760" cy="44244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3" name="Google Shape;163;p3"/>
          <p:cNvCxnSpPr/>
          <p:nvPr/>
        </p:nvCxnSpPr>
        <p:spPr>
          <a:xfrm flipH="1" rot="10800000">
            <a:off x="5720040" y="1437840"/>
            <a:ext cx="190080" cy="496080"/>
          </a:xfrm>
          <a:prstGeom prst="straightConnector1">
            <a:avLst/>
          </a:prstGeom>
          <a:noFill/>
          <a:ln cap="flat" cmpd="sng" w="9525">
            <a:solidFill>
              <a:srgbClr val="FFF6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" name="Google Shape;164;p3"/>
          <p:cNvCxnSpPr/>
          <p:nvPr/>
        </p:nvCxnSpPr>
        <p:spPr>
          <a:xfrm flipH="1" rot="10800000">
            <a:off x="5889960" y="1447200"/>
            <a:ext cx="77400" cy="52524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3"/>
          <p:cNvCxnSpPr/>
          <p:nvPr/>
        </p:nvCxnSpPr>
        <p:spPr>
          <a:xfrm rot="10800000">
            <a:off x="6116760" y="1380600"/>
            <a:ext cx="230040" cy="47736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6" name="Google Shape;166;p3"/>
          <p:cNvCxnSpPr/>
          <p:nvPr/>
        </p:nvCxnSpPr>
        <p:spPr>
          <a:xfrm rot="10800000">
            <a:off x="6171480" y="1340280"/>
            <a:ext cx="308160" cy="430200"/>
          </a:xfrm>
          <a:prstGeom prst="straightConnector1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7" name="Google Shape;167;p3"/>
          <p:cNvCxnSpPr/>
          <p:nvPr/>
        </p:nvCxnSpPr>
        <p:spPr>
          <a:xfrm rot="10800000">
            <a:off x="6226920" y="1293480"/>
            <a:ext cx="372240" cy="376200"/>
          </a:xfrm>
          <a:prstGeom prst="straightConnector1">
            <a:avLst/>
          </a:prstGeom>
          <a:noFill/>
          <a:ln cap="flat" cmpd="sng" w="9525">
            <a:solidFill>
              <a:srgbClr val="DD7E6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8" name="Google Shape;168;p3"/>
          <p:cNvCxnSpPr/>
          <p:nvPr/>
        </p:nvCxnSpPr>
        <p:spPr>
          <a:xfrm rot="10800000">
            <a:off x="6238080" y="1231560"/>
            <a:ext cx="422280" cy="317880"/>
          </a:xfrm>
          <a:prstGeom prst="straightConnector1">
            <a:avLst/>
          </a:prstGeom>
          <a:noFill/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9" name="Google Shape;169;p3"/>
          <p:cNvCxnSpPr/>
          <p:nvPr/>
        </p:nvCxnSpPr>
        <p:spPr>
          <a:xfrm rot="10800000">
            <a:off x="5947560" y="629280"/>
            <a:ext cx="7200" cy="42732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70" name="Google Shape;170;p3"/>
          <p:cNvGraphicFramePr/>
          <p:nvPr/>
        </p:nvGraphicFramePr>
        <p:xfrm>
          <a:off x="7160400" y="1073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{0B78A62E-B5E8-4215-BD93-FAE69AF8ACAC}</a:tableStyleId>
              </a:tblPr>
              <a:tblGrid>
                <a:gridCol w="642600"/>
                <a:gridCol w="713150"/>
                <a:gridCol w="483125"/>
              </a:tblGrid>
              <a:tr h="48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5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5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9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0.006</a:t>
                      </a:r>
                      <a:endParaRPr b="0" sz="9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500"/>
                    </a:solidFill>
                  </a:tcPr>
                </a:tc>
              </a:tr>
              <a:tr h="48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^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9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0.85</a:t>
                      </a:r>
                      <a:endParaRPr b="0" sz="9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488525">
                <a:tc row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r>
                        <a:rPr b="0" lang="en-IN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OT</a:t>
                      </a:r>
                      <a:endParaRPr b="0" sz="10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9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0.79</a:t>
                      </a:r>
                      <a:endParaRPr b="0" sz="9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488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r>
                        <a:rPr b="0" lang="en-IN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NN</a:t>
                      </a:r>
                      <a:endParaRPr b="0" sz="1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9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0.79</a:t>
                      </a:r>
                      <a:endParaRPr b="0" sz="9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  <a:tr h="488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r>
                        <a:rPr b="0" lang="en-IN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JJ</a:t>
                      </a:r>
                      <a:endParaRPr b="0" sz="1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9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0.36</a:t>
                      </a:r>
                      <a:endParaRPr b="0" sz="9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641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r>
                        <a:rPr b="0" lang="en-IN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DT</a:t>
                      </a:r>
                      <a:endParaRPr b="0" sz="1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9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-0.10</a:t>
                      </a:r>
                      <a:endParaRPr b="0" sz="9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88525">
                <a:tc row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r>
                        <a:rPr b="0" lang="en-IN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OT</a:t>
                      </a:r>
                      <a:endParaRPr b="0" sz="1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9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0.28</a:t>
                      </a:r>
                      <a:endParaRPr b="0" sz="9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488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r>
                        <a:rPr b="0" lang="en-IN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NN</a:t>
                      </a:r>
                      <a:endParaRPr b="0" sz="1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9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-0.14</a:t>
                      </a:r>
                      <a:endParaRPr b="0" sz="9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488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r>
                        <a:rPr b="0" lang="en-IN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JJ</a:t>
                      </a:r>
                      <a:endParaRPr b="0" sz="1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9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-0.14</a:t>
                      </a:r>
                      <a:endParaRPr b="0" sz="9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</a:tr>
              <a:tr h="488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r>
                        <a:rPr b="0" lang="en-IN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DT</a:t>
                      </a:r>
                      <a:endParaRPr b="0" sz="1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9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0.38</a:t>
                      </a:r>
                      <a:endParaRPr b="0" sz="9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48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2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θ</a:t>
                      </a:r>
                      <a:endParaRPr b="0" sz="12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9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0.65</a:t>
                      </a:r>
                      <a:endParaRPr b="0" sz="9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1" name="Google Shape;171;p3"/>
          <p:cNvSpPr/>
          <p:nvPr/>
        </p:nvSpPr>
        <p:spPr>
          <a:xfrm rot="-5400000">
            <a:off x="6225120" y="2529720"/>
            <a:ext cx="3146760" cy="970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Previous Word One hot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"/>
          <p:cNvSpPr/>
          <p:nvPr/>
        </p:nvSpPr>
        <p:spPr>
          <a:xfrm rot="-5400000">
            <a:off x="6280920" y="4582800"/>
            <a:ext cx="311868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Word One hot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3" name="Google Shape;173;p3"/>
          <p:cNvGraphicFramePr/>
          <p:nvPr/>
        </p:nvGraphicFramePr>
        <p:xfrm>
          <a:off x="65520" y="2103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{0B78A62E-B5E8-4215-BD93-FAE69AF8ACAC}</a:tableStyleId>
              </a:tblPr>
              <a:tblGrid>
                <a:gridCol w="587875"/>
                <a:gridCol w="587875"/>
                <a:gridCol w="587875"/>
                <a:gridCol w="587875"/>
                <a:gridCol w="587875"/>
                <a:gridCol w="587875"/>
                <a:gridCol w="587875"/>
                <a:gridCol w="587875"/>
                <a:gridCol w="587875"/>
                <a:gridCol w="587875"/>
                <a:gridCol w="587875"/>
                <a:gridCol w="587875"/>
              </a:tblGrid>
              <a:tr h="352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sos</a:t>
                      </a:r>
                      <a:endParaRPr b="0" sz="1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Boys</a:t>
                      </a:r>
                      <a:endParaRPr b="0" sz="1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</a:t>
                      </a:r>
                      <a:endParaRPr b="0" sz="1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joyfully</a:t>
                      </a:r>
                      <a:endParaRPr b="0" sz="1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</a:t>
                      </a:r>
                      <a:endParaRPr b="0" sz="1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brown</a:t>
                      </a:r>
                      <a:endParaRPr b="0" sz="1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balls</a:t>
                      </a:r>
                      <a:endParaRPr b="0" sz="1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</a:t>
                      </a:r>
                      <a:endParaRPr b="0" sz="1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b="0" sz="1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Green </a:t>
                      </a:r>
                      <a:endParaRPr b="0" sz="1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big</a:t>
                      </a:r>
                      <a:endParaRPr b="0" sz="1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field</a:t>
                      </a:r>
                      <a:endParaRPr b="0" sz="1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380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380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FEAFB"/>
                        </a:gs>
                        <a:gs pos="100000">
                          <a:srgbClr val="6E9CE7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74" name="Google Shape;174;p3"/>
          <p:cNvSpPr/>
          <p:nvPr/>
        </p:nvSpPr>
        <p:spPr>
          <a:xfrm>
            <a:off x="294120" y="3436200"/>
            <a:ext cx="3011040" cy="487440"/>
          </a:xfrm>
          <a:prstGeom prst="rect">
            <a:avLst/>
          </a:prstGeom>
          <a:solidFill>
            <a:srgbClr val="9FD98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Pass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"/>
          <p:cNvSpPr/>
          <p:nvPr/>
        </p:nvSpPr>
        <p:spPr>
          <a:xfrm>
            <a:off x="4179600" y="3429360"/>
            <a:ext cx="2663640" cy="487440"/>
          </a:xfrm>
          <a:prstGeom prst="rect">
            <a:avLst/>
          </a:prstGeom>
          <a:solidFill>
            <a:srgbClr val="9FD98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 Function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"/>
          <p:cNvSpPr/>
          <p:nvPr/>
        </p:nvSpPr>
        <p:spPr>
          <a:xfrm>
            <a:off x="294120" y="5040720"/>
            <a:ext cx="3011040" cy="487440"/>
          </a:xfrm>
          <a:prstGeom prst="rect">
            <a:avLst/>
          </a:prstGeom>
          <a:solidFill>
            <a:srgbClr val="9FD98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Hyperparameters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"/>
          <p:cNvSpPr/>
          <p:nvPr/>
        </p:nvSpPr>
        <p:spPr>
          <a:xfrm>
            <a:off x="204120" y="5533560"/>
            <a:ext cx="3934080" cy="125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-I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searched for hyperparameters, with learning rate: [.001, .005, .01, .05] and batch size: [64, 128, 256, 512]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-I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Rate: 0.05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-I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 Size: 64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"/>
          <p:cNvSpPr/>
          <p:nvPr/>
        </p:nvSpPr>
        <p:spPr>
          <a:xfrm rot="1686000">
            <a:off x="447480" y="1765080"/>
            <a:ext cx="541800" cy="22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SOS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"/>
          <p:cNvSpPr/>
          <p:nvPr/>
        </p:nvSpPr>
        <p:spPr>
          <a:xfrm rot="-3063600">
            <a:off x="1254240" y="1445400"/>
            <a:ext cx="1016280" cy="125640"/>
          </a:xfrm>
          <a:prstGeom prst="rect">
            <a:avLst/>
          </a:prstGeom>
          <a:noFill/>
          <a:ln>
            <a:noFill/>
          </a:ln>
        </p:spPr>
        <p:txBody>
          <a:bodyPr anchorCtr="0" anchor="t" bIns="63000" lIns="91425" spcFirstLastPara="1" rIns="91425" wrap="square" tIns="6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Boys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"/>
          <p:cNvSpPr/>
          <p:nvPr/>
        </p:nvSpPr>
        <p:spPr>
          <a:xfrm rot="1736400">
            <a:off x="1991520" y="1849680"/>
            <a:ext cx="1016280" cy="125640"/>
          </a:xfrm>
          <a:prstGeom prst="rect">
            <a:avLst/>
          </a:prstGeom>
          <a:noFill/>
          <a:ln>
            <a:noFill/>
          </a:ln>
        </p:spPr>
        <p:txBody>
          <a:bodyPr anchorCtr="0" anchor="t" bIns="63000" lIns="91425" spcFirstLastPara="1" rIns="91425" wrap="square" tIns="6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Boys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"/>
          <p:cNvSpPr/>
          <p:nvPr/>
        </p:nvSpPr>
        <p:spPr>
          <a:xfrm>
            <a:off x="4191120" y="5304600"/>
            <a:ext cx="301104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-I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Derivative of hinge loss gives perceptron update rule.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-I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 of 0.5 introduced as labels in our case are 0, 1 instead of 1, -1.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"/>
          <p:cNvSpPr/>
          <p:nvPr/>
        </p:nvSpPr>
        <p:spPr>
          <a:xfrm rot="-2178600">
            <a:off x="2975760" y="1472400"/>
            <a:ext cx="1016280" cy="125640"/>
          </a:xfrm>
          <a:prstGeom prst="rect">
            <a:avLst/>
          </a:prstGeom>
          <a:noFill/>
          <a:ln>
            <a:noFill/>
          </a:ln>
        </p:spPr>
        <p:txBody>
          <a:bodyPr anchorCtr="0" anchor="t" bIns="63000" lIns="91425" spcFirstLastPara="1" rIns="91425" wrap="square" tIns="6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Play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"/>
          <p:cNvSpPr/>
          <p:nvPr/>
        </p:nvSpPr>
        <p:spPr>
          <a:xfrm rot="1041600">
            <a:off x="5367240" y="1850040"/>
            <a:ext cx="1016280" cy="125640"/>
          </a:xfrm>
          <a:prstGeom prst="rect">
            <a:avLst/>
          </a:prstGeom>
          <a:noFill/>
          <a:ln>
            <a:noFill/>
          </a:ln>
        </p:spPr>
        <p:txBody>
          <a:bodyPr anchorCtr="0" anchor="t" bIns="63000" lIns="91425" spcFirstLastPara="1" rIns="91425" wrap="square" tIns="6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big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/>
          <p:cNvSpPr/>
          <p:nvPr/>
        </p:nvSpPr>
        <p:spPr>
          <a:xfrm rot="-1990800">
            <a:off x="6251760" y="1472400"/>
            <a:ext cx="1016640" cy="125640"/>
          </a:xfrm>
          <a:prstGeom prst="rect">
            <a:avLst/>
          </a:prstGeom>
          <a:noFill/>
          <a:ln>
            <a:noFill/>
          </a:ln>
        </p:spPr>
        <p:txBody>
          <a:bodyPr anchorCtr="0" anchor="t" bIns="63000" lIns="91425" spcFirstLastPara="1" rIns="91425" wrap="square" tIns="6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field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3000" y="4042080"/>
            <a:ext cx="2372400" cy="60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"/>
          <p:cNvSpPr/>
          <p:nvPr/>
        </p:nvSpPr>
        <p:spPr>
          <a:xfrm>
            <a:off x="-712080" y="365760"/>
            <a:ext cx="5493600" cy="55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3"/>
          <p:cNvPicPr preferRelativeResize="0"/>
          <p:nvPr/>
        </p:nvPicPr>
        <p:blipFill rotWithShape="1">
          <a:blip r:embed="rId4">
            <a:alphaModFix/>
          </a:blip>
          <a:srcRect b="0" l="28" r="18" t="0"/>
          <a:stretch/>
        </p:blipFill>
        <p:spPr>
          <a:xfrm>
            <a:off x="294120" y="4059000"/>
            <a:ext cx="3323160" cy="94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3400" y="4707360"/>
            <a:ext cx="3323160" cy="52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"/>
          <p:cNvSpPr txBox="1"/>
          <p:nvPr>
            <p:ph idx="4294967295" type="title"/>
          </p:nvPr>
        </p:nvSpPr>
        <p:spPr>
          <a:xfrm>
            <a:off x="396000" y="-2055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000"/>
              <a:buFont typeface="Arial"/>
              <a:buNone/>
            </a:pPr>
            <a:r>
              <a:rPr b="1" i="0" lang="en-IN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Language constraint table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4" name="Google Shape;194;p4"/>
          <p:cNvGraphicFramePr/>
          <p:nvPr/>
        </p:nvGraphicFramePr>
        <p:xfrm>
          <a:off x="7243560" y="845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{0B78A62E-B5E8-4215-BD93-FAE69AF8ACAC}</a:tableStyleId>
              </a:tblPr>
              <a:tblGrid>
                <a:gridCol w="642600"/>
                <a:gridCol w="713150"/>
                <a:gridCol w="483125"/>
              </a:tblGrid>
              <a:tr h="48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5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5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9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0.006</a:t>
                      </a:r>
                      <a:endParaRPr b="0" sz="9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500"/>
                    </a:solidFill>
                  </a:tcPr>
                </a:tc>
              </a:tr>
              <a:tr h="48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^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9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0.85</a:t>
                      </a:r>
                      <a:endParaRPr b="0" sz="9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488525">
                <a:tc row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r>
                        <a:rPr b="0" lang="en-IN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OT</a:t>
                      </a:r>
                      <a:endParaRPr b="0" sz="10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9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0.79</a:t>
                      </a:r>
                      <a:endParaRPr b="0" sz="9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488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r>
                        <a:rPr b="0" lang="en-IN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NN</a:t>
                      </a:r>
                      <a:endParaRPr b="0" sz="1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9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0.79</a:t>
                      </a:r>
                      <a:endParaRPr b="0" sz="9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  <a:tr h="488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r>
                        <a:rPr b="0" lang="en-IN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JJ</a:t>
                      </a:r>
                      <a:endParaRPr b="0" sz="1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9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0.36</a:t>
                      </a:r>
                      <a:endParaRPr b="0" sz="9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641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r>
                        <a:rPr b="0" lang="en-IN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DT</a:t>
                      </a:r>
                      <a:endParaRPr b="0" sz="1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9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-0.10</a:t>
                      </a:r>
                      <a:endParaRPr b="0" sz="9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88525">
                <a:tc row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r>
                        <a:rPr b="0" lang="en-IN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OT</a:t>
                      </a:r>
                      <a:endParaRPr b="0" sz="1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9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0.28</a:t>
                      </a:r>
                      <a:endParaRPr b="0" sz="9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488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r>
                        <a:rPr b="0" lang="en-IN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NN</a:t>
                      </a:r>
                      <a:endParaRPr b="0" sz="1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9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-0.14</a:t>
                      </a:r>
                      <a:endParaRPr b="0" sz="9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488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r>
                        <a:rPr b="0" lang="en-IN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JJ</a:t>
                      </a:r>
                      <a:endParaRPr b="0" sz="1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9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-0.14</a:t>
                      </a:r>
                      <a:endParaRPr b="0" sz="9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</a:tr>
              <a:tr h="488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r>
                        <a:rPr b="0" lang="en-IN" sz="10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DT</a:t>
                      </a:r>
                      <a:endParaRPr b="0" sz="1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9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0.38</a:t>
                      </a:r>
                      <a:endParaRPr b="0" sz="9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48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2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θ</a:t>
                      </a:r>
                      <a:endParaRPr b="0" sz="12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9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0.65</a:t>
                      </a:r>
                      <a:endParaRPr b="0" sz="9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p4"/>
          <p:cNvSpPr/>
          <p:nvPr/>
        </p:nvSpPr>
        <p:spPr>
          <a:xfrm rot="-5400000">
            <a:off x="6307920" y="2301840"/>
            <a:ext cx="3146760" cy="970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Previous Word One hot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"/>
          <p:cNvSpPr/>
          <p:nvPr/>
        </p:nvSpPr>
        <p:spPr>
          <a:xfrm rot="-5400000">
            <a:off x="6363720" y="4354560"/>
            <a:ext cx="311868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Word One hot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80" y="845280"/>
            <a:ext cx="6938280" cy="246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000" y="3402720"/>
            <a:ext cx="6508800" cy="324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/>
          <p:nvPr/>
        </p:nvSpPr>
        <p:spPr>
          <a:xfrm>
            <a:off x="0" y="-165240"/>
            <a:ext cx="9143640" cy="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Overall performance</a:t>
            </a:r>
            <a:r>
              <a:rPr b="1" i="0" lang="en-IN" sz="33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800" y="790920"/>
            <a:ext cx="4236120" cy="292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5480" y="790920"/>
            <a:ext cx="2733120" cy="292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320" y="3948120"/>
            <a:ext cx="4077000" cy="2777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52680" y="4166280"/>
            <a:ext cx="2545920" cy="255924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5"/>
          <p:cNvSpPr/>
          <p:nvPr/>
        </p:nvSpPr>
        <p:spPr>
          <a:xfrm>
            <a:off x="0" y="3821400"/>
            <a:ext cx="9143640" cy="12672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3350" lIns="91425" spcFirstLastPara="1" rIns="91425" wrap="square" tIns="63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"/>
          <p:cNvSpPr txBox="1"/>
          <p:nvPr>
            <p:ph idx="4294967295" type="title"/>
          </p:nvPr>
        </p:nvSpPr>
        <p:spPr>
          <a:xfrm>
            <a:off x="457200" y="64440"/>
            <a:ext cx="8229240" cy="35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000"/>
              <a:buFont typeface="Arial"/>
              <a:buNone/>
            </a:pPr>
            <a:r>
              <a:rPr b="1" i="0" lang="en-IN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Error Analysis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4" name="Google Shape;214;p6"/>
          <p:cNvGraphicFramePr/>
          <p:nvPr/>
        </p:nvGraphicFramePr>
        <p:xfrm>
          <a:off x="1413000" y="721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{0B78A62E-B5E8-4215-BD93-FAE69AF8ACAC}</a:tableStyleId>
              </a:tblPr>
              <a:tblGrid>
                <a:gridCol w="1182250"/>
                <a:gridCol w="552600"/>
                <a:gridCol w="784800"/>
                <a:gridCol w="924475"/>
                <a:gridCol w="814325"/>
                <a:gridCol w="892450"/>
                <a:gridCol w="621350"/>
                <a:gridCol w="786250"/>
              </a:tblGrid>
              <a:tr h="20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tokens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was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mostly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short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points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pos_tags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 (JJ)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(NN)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chunk_tags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( 0)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5" name="Google Shape;215;p6"/>
          <p:cNvGraphicFramePr/>
          <p:nvPr/>
        </p:nvGraphicFramePr>
        <p:xfrm>
          <a:off x="59400" y="199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{0B78A62E-B5E8-4215-BD93-FAE69AF8ACAC}</a:tableStyleId>
              </a:tblPr>
              <a:tblGrid>
                <a:gridCol w="1127875"/>
                <a:gridCol w="1127875"/>
                <a:gridCol w="1426325"/>
                <a:gridCol w="829450"/>
              </a:tblGrid>
              <a:tr h="24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…………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frame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……….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…………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(DT)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(NN)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……….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…………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(correct =0)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……….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6" name="Google Shape;216;p6"/>
          <p:cNvSpPr txBox="1"/>
          <p:nvPr>
            <p:ph idx="4294967295" type="body"/>
          </p:nvPr>
        </p:nvSpPr>
        <p:spPr>
          <a:xfrm>
            <a:off x="457200" y="3610800"/>
            <a:ext cx="4574160" cy="1793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['AL-AIN', ',', 'United', 'Arab', 'Emirates', '</a:t>
            </a:r>
            <a:r>
              <a:rPr b="0" i="0" lang="en-IN" sz="11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1996-12-06</a:t>
            </a:r>
            <a:r>
              <a:rPr b="0" i="0" lang="en-I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********************************************************************************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 [1 4 1 1 1 </a:t>
            </a:r>
            <a:r>
              <a:rPr b="1" i="0" lang="en-IN" sz="11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I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********************************************************************************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 [1 1 1 0 0 </a:t>
            </a:r>
            <a:r>
              <a:rPr b="1" i="0" lang="en-IN" sz="11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I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********************************************************************************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Pred [1 1 1 0 0 </a:t>
            </a:r>
            <a:r>
              <a:rPr b="1" i="0" lang="en-IN" sz="11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I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 txBox="1"/>
          <p:nvPr>
            <p:ph idx="4294967295" type="body"/>
          </p:nvPr>
        </p:nvSpPr>
        <p:spPr>
          <a:xfrm>
            <a:off x="405000" y="5316480"/>
            <a:ext cx="8883720" cy="183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1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Error is due to the ambiguity in the remaining conditions other than given conditions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120" lvl="0" marL="4572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also dataset did not satisfy the given conditions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120" lvl="0" marL="4572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Prediction for OT is 1, but given test case is 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120" lvl="0" marL="4572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 Previous DT and Current DT, many predict 0 and 1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4934520" y="3558600"/>
            <a:ext cx="4209120" cy="14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['Bitar', 'pulled', 'off', 'fine', '</a:t>
            </a:r>
            <a:r>
              <a:rPr b="0" i="0" lang="en-IN" sz="12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saves</a:t>
            </a:r>
            <a:r>
              <a:rPr b="0" i="0" lang="en-I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', 'whenever', 'they', 'did', '.']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*******************************************************************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 [1 4 4 3 </a:t>
            </a:r>
            <a:r>
              <a:rPr b="1" i="0" lang="en-IN" sz="12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I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4 4 4 4]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*******************************************************************True [1 1 1 1 </a:t>
            </a:r>
            <a:r>
              <a:rPr b="1" i="0" lang="en-IN" sz="12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I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 1 1 1]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*******************************************************************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Pred [1 1 1 1 </a:t>
            </a:r>
            <a:r>
              <a:rPr b="1" i="0" lang="en-IN" sz="12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I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 1 1 1]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992600"/>
            <a:ext cx="4440960" cy="133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000"/>
              <a:buFont typeface="Arial"/>
              <a:buNone/>
            </a:pPr>
            <a:r>
              <a:rPr b="1" i="0" lang="en-IN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Learnings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7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08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BPTT performed better for step activation compared to sigmoid activation.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given data did not satisfy all the given conditions.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Even when the data satisfied all the given inequalities the model performance was not 100% (~82%). This is because of the ambiguity in the remaining rules.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Finally, when all conditions were imposed and the data was filtered the ML model converged to a rule based model giving an accuracy of 100%.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000"/>
              <a:buFont typeface="Arial"/>
              <a:buNone/>
            </a:pPr>
            <a:r>
              <a:rPr b="1" i="0" lang="en-IN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Evaluation Scheme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8"/>
          <p:cNvSpPr txBox="1"/>
          <p:nvPr>
            <p:ph idx="4294967295"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Correct implementation of BPTT from scratch: 10 marks (show the code parts that implement weight change rules)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Overall Performance: accuracy &gt;=90: 10 marks; 80-89: 9; 70-79: 8; 60-69: 7; 50-59: 40-49: 5; 30-39: 4. And so on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Error Analysis: 10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Inequality Table: 10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Demo: 10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Appendix (BPTT)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840" y="1341360"/>
            <a:ext cx="7102440" cy="543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Pushpak</dc:creator>
</cp:coreProperties>
</file>