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46E7A"/>
    <a:srgbClr val="000066"/>
    <a:srgbClr val="90A4AE"/>
    <a:srgbClr val="7CB342"/>
    <a:srgbClr val="1E88E5"/>
    <a:srgbClr val="566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8C17-0810-45A6-8F0B-67042BFF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4ECC-7ACF-4149-B61B-CC8CC345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0CC1-51F2-4EAB-9F4D-C1223A28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5A24-8101-4E46-BF73-2496B1FD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D030-28C3-41FE-8CA9-72FBCC2B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F244-EF14-4A5A-B9EE-05F82AE4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6A986-1F3F-432D-B8DB-BADF8DDFD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88DB-ECF7-4652-8429-826F011A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50D1-DE8E-4B42-A7AD-C9027CA5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D217-0D4D-4B0D-B593-1ADEFBC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31E1D-8DE7-42C8-934C-FE0F9A0F1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3B45E-C68A-4D01-8673-88190A48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D0CF-84C9-4C14-A7B2-6E71F699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7114-413E-40D7-B50E-91133C3F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FBA87-34E1-4631-BD95-620C8B5E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CB14-F1AB-42DE-932C-30C54946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3C3C-7F09-4264-877B-08C0C201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286F-F992-490D-A64C-30636E33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8B1B-5BA8-4BA5-A878-3C25C200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2431-70D8-4932-9649-8CB4B954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492-BD84-4DD7-B4DF-D638F649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4E59-E830-4935-B32F-3FBB1C6E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099-1054-4F25-B2F9-D6E414D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E83-5B83-4E95-B8FE-5DD3CE3C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720E-D234-4DE7-85D6-E9AE2C2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E62-819E-4A2E-A1F7-795DF100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5AC2-914A-4469-81CE-A6E707257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AE69-B188-4F2E-A587-4BBDB139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5872-3A5A-4BEA-B3CF-FE2A1062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78C0-7B3B-4712-8C4C-B3F50C58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5174-8B02-4D4A-BA13-FDB07BEB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02BD-E747-4574-AEA2-A00B8E11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348F-BD51-4C52-B036-27DBCD0D5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5250-17F1-406E-8DBA-750D9CF1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9DA9-8BC1-45EC-B186-D8A560C2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DBD6E-DD30-4E4B-B520-6F6D67E6F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3AB22-AC62-46F8-A84E-3AEEBA3F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E833-22A8-469B-BCC5-617BD5E5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52DA7-FF4B-4DC9-B698-6536FDA1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E8C6-33B9-4D2F-90F0-65C59D06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79116-E06D-47DF-B0FB-771EFC4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12B54-2610-40C1-827B-B80EEED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1E3C0-5B18-4B50-859E-F98AD79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1CBEC-A263-44E6-97AE-22CF1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4DF93-8FA9-48EF-A062-C46A7451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E2C-D996-476C-9BC3-BE001F34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9D9F-685A-475B-A8AA-82A622C1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577F-BD77-476B-9ADD-D1B4EC0F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82FA-9ECE-46BA-9675-7D825E10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AECAF-028D-4CC0-AD94-07FEBF0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7A26-B0CB-40E6-B361-8C3524DB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2722-A607-4D41-BE4A-AE51CE09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FBD7-E24F-4AD5-ADC6-89E33668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D4282-0115-4232-BC61-5D221EA1C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C6399-6B58-4CE7-8C3E-E0D6D3E4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59A1-0FF2-461B-B55C-A1C80122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2B70-2369-472C-A434-07A37207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56264-AAB8-4970-A25C-45DD983B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60D5D-8156-4124-86BC-6A231238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17949-912B-4B8A-B9E8-AB79045B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65F3-8E3E-4508-BDD1-28CDD5A4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22E5-10C3-4DD2-A51E-9C199D72819B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732B-C130-4D67-86A0-B16E0CA8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DB22-498C-4F3B-9E8C-35BDDB131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4B42-1370-4E10-963B-59BD83B0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6E477876-37C9-403D-B555-3EEDD6708579}"/>
              </a:ext>
            </a:extLst>
          </p:cNvPr>
          <p:cNvSpPr/>
          <p:nvPr/>
        </p:nvSpPr>
        <p:spPr>
          <a:xfrm>
            <a:off x="866281" y="1330542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1</a:t>
            </a:r>
            <a:endParaRPr lang="en-US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D9CEA9-F737-43B7-9DBC-452771682795}"/>
              </a:ext>
            </a:extLst>
          </p:cNvPr>
          <p:cNvSpPr/>
          <p:nvPr/>
        </p:nvSpPr>
        <p:spPr>
          <a:xfrm>
            <a:off x="866281" y="2421730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2</a:t>
            </a:r>
            <a:endParaRPr lang="en-US" sz="11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DEC330-8E88-4966-A556-5B734E2907EA}"/>
              </a:ext>
            </a:extLst>
          </p:cNvPr>
          <p:cNvSpPr/>
          <p:nvPr/>
        </p:nvSpPr>
        <p:spPr>
          <a:xfrm>
            <a:off x="837776" y="3512918"/>
            <a:ext cx="846387" cy="744114"/>
          </a:xfrm>
          <a:prstGeom prst="ellipse">
            <a:avLst/>
          </a:prstGeom>
          <a:solidFill>
            <a:srgbClr val="FF5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3</a:t>
            </a:r>
            <a:endParaRPr lang="en-US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178981-265D-4F35-8CF7-27D637C05573}"/>
              </a:ext>
            </a:extLst>
          </p:cNvPr>
          <p:cNvSpPr/>
          <p:nvPr/>
        </p:nvSpPr>
        <p:spPr>
          <a:xfrm>
            <a:off x="837775" y="4671095"/>
            <a:ext cx="846387" cy="74411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Client 4</a:t>
            </a:r>
            <a:endParaRPr lang="en-US" sz="11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C375A-28E9-4238-9245-84B3432B1F5E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1712668" y="1702599"/>
            <a:ext cx="2826545" cy="1091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1365DA-5439-45F8-9EF0-185CC2DC787E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712668" y="2793787"/>
            <a:ext cx="2820085" cy="527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41E7DF-ADA4-474B-ADBC-D4DDD630C81B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684163" y="3884975"/>
            <a:ext cx="2872721" cy="124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4189CD-FA5D-4109-9330-5C7A4759E78F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684162" y="4435117"/>
            <a:ext cx="2848591" cy="608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3AF4FB38-CB9A-46B2-9DC6-F13F640DD700}"/>
              </a:ext>
            </a:extLst>
          </p:cNvPr>
          <p:cNvSpPr/>
          <p:nvPr/>
        </p:nvSpPr>
        <p:spPr>
          <a:xfrm>
            <a:off x="2320168" y="2580576"/>
            <a:ext cx="679314" cy="650075"/>
          </a:xfrm>
          <a:prstGeom prst="foldedCorner">
            <a:avLst>
              <a:gd name="adj" fmla="val 352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54CB9AC-399B-4F23-8237-1D3CF83CD977}"/>
              </a:ext>
            </a:extLst>
          </p:cNvPr>
          <p:cNvSpPr/>
          <p:nvPr/>
        </p:nvSpPr>
        <p:spPr>
          <a:xfrm>
            <a:off x="2388064" y="1657496"/>
            <a:ext cx="630791" cy="685098"/>
          </a:xfrm>
          <a:prstGeom prst="foldedCorner">
            <a:avLst>
              <a:gd name="adj" fmla="val 340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88A6E52D-64FA-4C61-A682-F93ADB878A01}"/>
              </a:ext>
            </a:extLst>
          </p:cNvPr>
          <p:cNvSpPr/>
          <p:nvPr/>
        </p:nvSpPr>
        <p:spPr>
          <a:xfrm>
            <a:off x="2351217" y="3469125"/>
            <a:ext cx="635552" cy="718022"/>
          </a:xfrm>
          <a:prstGeom prst="foldedCorner">
            <a:avLst>
              <a:gd name="adj" fmla="val 3767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BBB3A399-9EE5-45CD-BC55-4166386F363E}"/>
              </a:ext>
            </a:extLst>
          </p:cNvPr>
          <p:cNvSpPr/>
          <p:nvPr/>
        </p:nvSpPr>
        <p:spPr>
          <a:xfrm>
            <a:off x="2306777" y="4435117"/>
            <a:ext cx="635552" cy="744115"/>
          </a:xfrm>
          <a:prstGeom prst="foldedCorner">
            <a:avLst>
              <a:gd name="adj" fmla="val 44809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Invoice</a:t>
            </a:r>
          </a:p>
          <a:p>
            <a:pPr algn="ctr"/>
            <a:r>
              <a:rPr lang="en-AU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B60255-4F1F-4A6C-85FC-87FA5959DC4D}"/>
              </a:ext>
            </a:extLst>
          </p:cNvPr>
          <p:cNvGrpSpPr/>
          <p:nvPr/>
        </p:nvGrpSpPr>
        <p:grpSpPr>
          <a:xfrm>
            <a:off x="3802014" y="298159"/>
            <a:ext cx="7995475" cy="6045619"/>
            <a:chOff x="3812900" y="-18104"/>
            <a:chExt cx="7995475" cy="604561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4AAB06-B505-4D82-8E3F-6B27F886DEE3}"/>
                </a:ext>
              </a:extLst>
            </p:cNvPr>
            <p:cNvGrpSpPr/>
            <p:nvPr/>
          </p:nvGrpSpPr>
          <p:grpSpPr>
            <a:xfrm>
              <a:off x="3812900" y="-18104"/>
              <a:ext cx="7995475" cy="6045619"/>
              <a:chOff x="3812900" y="-18104"/>
              <a:chExt cx="7995475" cy="604561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E89A188-063E-44CA-B38D-4840912E4C4F}"/>
                  </a:ext>
                </a:extLst>
              </p:cNvPr>
              <p:cNvGrpSpPr/>
              <p:nvPr/>
            </p:nvGrpSpPr>
            <p:grpSpPr>
              <a:xfrm>
                <a:off x="3812900" y="-18104"/>
                <a:ext cx="7995475" cy="6045619"/>
                <a:chOff x="3291467" y="-18104"/>
                <a:chExt cx="7995475" cy="6045619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935E273C-103B-4B62-BBB8-66ABF53E2403}"/>
                    </a:ext>
                  </a:extLst>
                </p:cNvPr>
                <p:cNvGrpSpPr/>
                <p:nvPr/>
              </p:nvGrpSpPr>
              <p:grpSpPr>
                <a:xfrm>
                  <a:off x="3291467" y="-18104"/>
                  <a:ext cx="7995475" cy="6045619"/>
                  <a:chOff x="3291467" y="-18104"/>
                  <a:chExt cx="7995475" cy="6045619"/>
                </a:xfrm>
              </p:grpSpPr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05731C3A-C35F-4091-B1E7-AB2F18882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85388" y="1309195"/>
                    <a:ext cx="11770" cy="912718"/>
                  </a:xfrm>
                  <a:prstGeom prst="straightConnector1">
                    <a:avLst/>
                  </a:prstGeom>
                  <a:ln w="127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A3E9E1F3-BB06-4001-8922-4F3BA69CAB45}"/>
                      </a:ext>
                    </a:extLst>
                  </p:cNvPr>
                  <p:cNvCxnSpPr>
                    <a:cxnSpLocks/>
                    <a:stCxn id="23" idx="3"/>
                  </p:cNvCxnSpPr>
                  <p:nvPr/>
                </p:nvCxnSpPr>
                <p:spPr>
                  <a:xfrm>
                    <a:off x="6136679" y="613286"/>
                    <a:ext cx="755329" cy="271072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CAD4BBE7-64FD-40C6-96E5-704D34E8C21A}"/>
                      </a:ext>
                    </a:extLst>
                  </p:cNvPr>
                  <p:cNvCxnSpPr>
                    <a:cxnSpLocks/>
                    <a:stCxn id="24" idx="3"/>
                    <a:endCxn id="12" idx="1"/>
                  </p:cNvCxnSpPr>
                  <p:nvPr/>
                </p:nvCxnSpPr>
                <p:spPr>
                  <a:xfrm flipV="1">
                    <a:off x="5366378" y="1092108"/>
                    <a:ext cx="975922" cy="191505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6ACF4FDA-EC4D-41FB-9E5F-8DA2EE1D4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677420" y="1210482"/>
                    <a:ext cx="1455841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CD977983-DDBD-40D4-8784-A5ACE6648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677420" y="1076411"/>
                    <a:ext cx="1646027" cy="1105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Cloud 5">
                    <a:extLst>
                      <a:ext uri="{FF2B5EF4-FFF2-40B4-BE49-F238E27FC236}">
                        <a16:creationId xmlns:a16="http://schemas.microsoft.com/office/drawing/2014/main" id="{DE6F2BC3-F0C3-4E48-AE32-A4F5AAE53526}"/>
                      </a:ext>
                    </a:extLst>
                  </p:cNvPr>
                  <p:cNvSpPr/>
                  <p:nvPr/>
                </p:nvSpPr>
                <p:spPr>
                  <a:xfrm rot="781631">
                    <a:off x="3291467" y="-18104"/>
                    <a:ext cx="7995475" cy="6045619"/>
                  </a:xfrm>
                  <a:prstGeom prst="cloud">
                    <a:avLst/>
                  </a:prstGeom>
                  <a:noFill/>
                  <a:ln w="19050">
                    <a:solidFill>
                      <a:schemeClr val="accent5"/>
                    </a:solidFill>
                    <a:prstDash val="dash"/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886BEA3-100E-4044-A966-0CA7529BF959}"/>
                      </a:ext>
                    </a:extLst>
                  </p:cNvPr>
                  <p:cNvSpPr/>
                  <p:nvPr/>
                </p:nvSpPr>
                <p:spPr>
                  <a:xfrm>
                    <a:off x="8460602" y="1432069"/>
                    <a:ext cx="1443391" cy="54144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/>
                      <a:t>Gateway A1 (Microservice)</a:t>
                    </a:r>
                    <a:endParaRPr lang="en-US" sz="1400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B95BD75-8B2D-4D5D-BF8D-5F8DCBD2E19B}"/>
                      </a:ext>
                    </a:extLst>
                  </p:cNvPr>
                  <p:cNvSpPr/>
                  <p:nvPr/>
                </p:nvSpPr>
                <p:spPr>
                  <a:xfrm>
                    <a:off x="8460601" y="2183274"/>
                    <a:ext cx="1443391" cy="54517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/>
                      <a:t>Gateway A2 (Microservice)</a:t>
                    </a:r>
                    <a:endParaRPr lang="en-US" sz="1400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8AD15D3-69C6-46A2-BA01-313F0AE04704}"/>
                      </a:ext>
                    </a:extLst>
                  </p:cNvPr>
                  <p:cNvSpPr/>
                  <p:nvPr/>
                </p:nvSpPr>
                <p:spPr>
                  <a:xfrm>
                    <a:off x="8460601" y="2966598"/>
                    <a:ext cx="1443391" cy="53243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Gateway B1 (Microservice)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D99B0C8-9ADD-4FA7-A807-7A74C013A9C2}"/>
                      </a:ext>
                    </a:extLst>
                  </p:cNvPr>
                  <p:cNvSpPr/>
                  <p:nvPr/>
                </p:nvSpPr>
                <p:spPr>
                  <a:xfrm>
                    <a:off x="8485014" y="3642669"/>
                    <a:ext cx="1443391" cy="61400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Gateway B2 (Microservice)</a:t>
                    </a:r>
                    <a:endParaRPr 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8903D547-00FD-490C-B7F9-0AA9C2CD2D78}"/>
                      </a:ext>
                    </a:extLst>
                  </p:cNvPr>
                  <p:cNvSpPr/>
                  <p:nvPr/>
                </p:nvSpPr>
                <p:spPr>
                  <a:xfrm>
                    <a:off x="6482733" y="396640"/>
                    <a:ext cx="16129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1400" b="1" cap="none" spc="0" dirty="0">
                        <a:ln w="0">
                          <a:noFill/>
                        </a:ln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Cloud Environment</a:t>
                    </a: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5BA16E2-5C25-44AF-B0D7-4D4449002C25}"/>
                      </a:ext>
                    </a:extLst>
                  </p:cNvPr>
                  <p:cNvSpPr/>
                  <p:nvPr/>
                </p:nvSpPr>
                <p:spPr>
                  <a:xfrm>
                    <a:off x="6342300" y="873865"/>
                    <a:ext cx="2335120" cy="436485"/>
                  </a:xfrm>
                  <a:prstGeom prst="rect">
                    <a:avLst/>
                  </a:prstGeom>
                  <a:solidFill>
                    <a:srgbClr val="7CB342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AU" sz="1400" dirty="0"/>
                      <a:t>Service registry and discovery</a:t>
                    </a:r>
                    <a:endParaRPr lang="en-US" sz="1400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F964395-357A-4EEE-BB48-F27DE107B0DE}"/>
                      </a:ext>
                    </a:extLst>
                  </p:cNvPr>
                  <p:cNvSpPr/>
                  <p:nvPr/>
                </p:nvSpPr>
                <p:spPr>
                  <a:xfrm>
                    <a:off x="4910332" y="378160"/>
                    <a:ext cx="1226347" cy="470252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/>
                      <a:t>Audit logging</a:t>
                    </a:r>
                  </a:p>
                  <a:p>
                    <a:pPr algn="ctr"/>
                    <a:r>
                      <a:rPr lang="en-AU" sz="1100" dirty="0"/>
                      <a:t>(Microservice)</a:t>
                    </a:r>
                    <a:endParaRPr lang="en-US" sz="1100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0D48EAA-BF2C-4369-9FE4-7B8EB22ADEE6}"/>
                      </a:ext>
                    </a:extLst>
                  </p:cNvPr>
                  <p:cNvSpPr/>
                  <p:nvPr/>
                </p:nvSpPr>
                <p:spPr>
                  <a:xfrm>
                    <a:off x="4572430" y="1160779"/>
                    <a:ext cx="793948" cy="245668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50" dirty="0"/>
                      <a:t>RabbitMQ</a:t>
                    </a:r>
                    <a:endParaRPr lang="en-US" sz="1050" dirty="0"/>
                  </a:p>
                </p:txBody>
              </p:sp>
              <p:sp>
                <p:nvSpPr>
                  <p:cNvPr id="21" name="Flowchart: Process 20">
                    <a:extLst>
                      <a:ext uri="{FF2B5EF4-FFF2-40B4-BE49-F238E27FC236}">
                        <a16:creationId xmlns:a16="http://schemas.microsoft.com/office/drawing/2014/main" id="{D30865A6-FD83-4BFA-9AF6-F93ADDD37DC1}"/>
                      </a:ext>
                    </a:extLst>
                  </p:cNvPr>
                  <p:cNvSpPr/>
                  <p:nvPr/>
                </p:nvSpPr>
                <p:spPr>
                  <a:xfrm>
                    <a:off x="6388482" y="4993175"/>
                    <a:ext cx="1176065" cy="581891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Drools rules engine 1</a:t>
                    </a:r>
                  </a:p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(Microservice)</a:t>
                    </a:r>
                    <a:endPara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Flowchart: Process 21">
                    <a:extLst>
                      <a:ext uri="{FF2B5EF4-FFF2-40B4-BE49-F238E27FC236}">
                        <a16:creationId xmlns:a16="http://schemas.microsoft.com/office/drawing/2014/main" id="{C00AD47F-CDE7-49A1-891C-96B8C4E8061E}"/>
                      </a:ext>
                    </a:extLst>
                  </p:cNvPr>
                  <p:cNvSpPr/>
                  <p:nvPr/>
                </p:nvSpPr>
                <p:spPr>
                  <a:xfrm>
                    <a:off x="5095083" y="4593196"/>
                    <a:ext cx="1105535" cy="581891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Drools rules engine 2</a:t>
                    </a:r>
                  </a:p>
                  <a:p>
                    <a:pPr algn="ctr"/>
                    <a:r>
                      <a:rPr lang="en-AU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(Microservice)</a:t>
                    </a:r>
                    <a:endPara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B2E4D8DA-BB5E-4AD7-875E-0424F5774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3447" y="1076411"/>
                    <a:ext cx="0" cy="287326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A842A660-09A8-4592-BEBC-57697BA93CD0}"/>
                      </a:ext>
                    </a:extLst>
                  </p:cNvPr>
                  <p:cNvCxnSpPr>
                    <a:cxnSpLocks/>
                    <a:stCxn id="10" idx="3"/>
                  </p:cNvCxnSpPr>
                  <p:nvPr/>
                </p:nvCxnSpPr>
                <p:spPr>
                  <a:xfrm>
                    <a:off x="9928405" y="3949674"/>
                    <a:ext cx="3950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20B4145-DAFB-4961-9B3B-BE332B7D1F15}"/>
                      </a:ext>
                    </a:extLst>
                  </p:cNvPr>
                  <p:cNvCxnSpPr>
                    <a:cxnSpLocks/>
                    <a:stCxn id="9" idx="3"/>
                  </p:cNvCxnSpPr>
                  <p:nvPr/>
                </p:nvCxnSpPr>
                <p:spPr>
                  <a:xfrm flipV="1">
                    <a:off x="9903992" y="3229816"/>
                    <a:ext cx="419455" cy="299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C8D06845-5040-4059-A6D8-44B6647B7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33261" y="1195486"/>
                    <a:ext cx="0" cy="13095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AE921B61-E800-417E-BC5F-97DF723F5C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03992" y="2505053"/>
                    <a:ext cx="22926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D5DAAAD3-3847-467A-BFAF-0F19CC600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66930" y="1763258"/>
                    <a:ext cx="26633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1ECA7C32-A001-40F8-8324-3A66A2472A3B}"/>
                      </a:ext>
                    </a:extLst>
                  </p:cNvPr>
                  <p:cNvCxnSpPr>
                    <a:cxnSpLocks/>
                    <a:endCxn id="24" idx="2"/>
                  </p:cNvCxnSpPr>
                  <p:nvPr/>
                </p:nvCxnSpPr>
                <p:spPr>
                  <a:xfrm flipV="1">
                    <a:off x="4964768" y="1406447"/>
                    <a:ext cx="4636" cy="81431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F77A7FCD-3D6D-46CD-914D-E5836920365C}"/>
                      </a:ext>
                    </a:extLst>
                  </p:cNvPr>
                  <p:cNvCxnSpPr>
                    <a:cxnSpLocks/>
                    <a:endCxn id="24" idx="0"/>
                  </p:cNvCxnSpPr>
                  <p:nvPr/>
                </p:nvCxnSpPr>
                <p:spPr>
                  <a:xfrm flipH="1">
                    <a:off x="4969404" y="843332"/>
                    <a:ext cx="7348" cy="31744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3952EEF5-F2BD-431B-87EA-44B0DEF29C54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 flipH="1">
                    <a:off x="5647851" y="4221468"/>
                    <a:ext cx="8533" cy="37172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51037F09-5663-4AAD-8591-9F2C6D3DC2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84218" y="4221468"/>
                    <a:ext cx="200065" cy="76939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Process 159">
                    <a:extLst>
                      <a:ext uri="{FF2B5EF4-FFF2-40B4-BE49-F238E27FC236}">
                        <a16:creationId xmlns:a16="http://schemas.microsoft.com/office/drawing/2014/main" id="{1D8BD647-4C7D-40CF-BD37-FF4D98BC4D33}"/>
                      </a:ext>
                    </a:extLst>
                  </p:cNvPr>
                  <p:cNvSpPr/>
                  <p:nvPr/>
                </p:nvSpPr>
                <p:spPr>
                  <a:xfrm>
                    <a:off x="4035452" y="2220758"/>
                    <a:ext cx="2681308" cy="2003020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6CF776DD-1275-4968-B265-061E8BF15599}"/>
                      </a:ext>
                    </a:extLst>
                  </p:cNvPr>
                  <p:cNvGrpSpPr/>
                  <p:nvPr/>
                </p:nvGrpSpPr>
                <p:grpSpPr>
                  <a:xfrm>
                    <a:off x="4247048" y="2223068"/>
                    <a:ext cx="2469711" cy="1998400"/>
                    <a:chOff x="4247048" y="1678964"/>
                    <a:chExt cx="2469711" cy="1998400"/>
                  </a:xfrm>
                </p:grpSpPr>
                <p:sp>
                  <p:nvSpPr>
                    <p:cNvPr id="4" name="Flowchart: Process 3">
                      <a:extLst>
                        <a:ext uri="{FF2B5EF4-FFF2-40B4-BE49-F238E27FC236}">
                          <a16:creationId xmlns:a16="http://schemas.microsoft.com/office/drawing/2014/main" id="{496F753B-4567-4477-8CEB-A9945510E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048" y="1678964"/>
                      <a:ext cx="2469711" cy="1998400"/>
                    </a:xfrm>
                    <a:prstGeom prst="flowChartProcess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4BC4425A-501C-4A58-8F61-4BFB13D2E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1181" y="1866742"/>
                      <a:ext cx="122819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r>
                        <a:rPr lang="en-US" sz="1200" b="1" cap="none" spc="0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Gateway Router</a:t>
                      </a:r>
                    </a:p>
                    <a:p>
                      <a:r>
                        <a:rPr lang="en-AU" sz="1200" b="1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(M</a:t>
                      </a:r>
                      <a:r>
                        <a:rPr lang="en-US" sz="1200" b="1" dirty="0" err="1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icroservice</a:t>
                      </a:r>
                      <a:r>
                        <a:rPr lang="en-US" sz="1200" b="1" dirty="0">
                          <a:ln w="0"/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1200" b="1" cap="none" spc="0" dirty="0">
                        <a:ln w="0"/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FD795FD2-6BE3-4BDE-B7FF-5728DBB50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506" y="1752601"/>
                      <a:ext cx="1144988" cy="620305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100" dirty="0"/>
                        <a:t>Gateway A </a:t>
                      </a:r>
                    </a:p>
                    <a:p>
                      <a:pPr algn="ctr"/>
                      <a:r>
                        <a:rPr lang="en-AU" sz="1100" dirty="0"/>
                        <a:t>Feign Client</a:t>
                      </a:r>
                    </a:p>
                    <a:p>
                      <a:pPr algn="ctr"/>
                      <a:r>
                        <a:rPr lang="en-AU" sz="1100" dirty="0"/>
                        <a:t>(Load balanced)</a:t>
                      </a:r>
                      <a:endParaRPr lang="en-US" sz="1100" dirty="0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0246B7CF-E53A-454A-868F-06C20D74C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9654" y="2586807"/>
                      <a:ext cx="1092691" cy="620305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3">
                      <a:schemeClr val="lt1"/>
                    </a:lnRef>
                    <a:fillRef idx="1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Gateway B </a:t>
                      </a:r>
                    </a:p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Feign Client</a:t>
                      </a:r>
                    </a:p>
                    <a:p>
                      <a:pPr algn="ctr"/>
                      <a:r>
                        <a:rPr lang="en-AU" sz="10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(Load balanced)</a:t>
                      </a:r>
                      <a:endParaRPr 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D9FFE744-F4A7-4D2B-A9A6-12A158340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7640" y="2546297"/>
                      <a:ext cx="1092691" cy="50011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AU" sz="1000" dirty="0" err="1"/>
                        <a:t>Fallback</a:t>
                      </a:r>
                      <a:r>
                        <a:rPr lang="en-AU" sz="1000" dirty="0"/>
                        <a:t> Circuit breaker (</a:t>
                      </a:r>
                      <a:r>
                        <a:rPr lang="en-AU" sz="1000" dirty="0" err="1"/>
                        <a:t>Hystrix</a:t>
                      </a:r>
                      <a:r>
                        <a:rPr lang="en-AU" sz="1000" dirty="0"/>
                        <a:t>)</a:t>
                      </a:r>
                      <a:endParaRPr lang="en-US" sz="1000" dirty="0"/>
                    </a:p>
                  </p:txBody>
                </p:sp>
              </p:grp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989FFB50-9F48-49ED-9DA0-F5C9F62C550C}"/>
                      </a:ext>
                    </a:extLst>
                  </p:cNvPr>
                  <p:cNvCxnSpPr>
                    <a:cxnSpLocks/>
                    <a:endCxn id="10" idx="1"/>
                  </p:cNvCxnSpPr>
                  <p:nvPr/>
                </p:nvCxnSpPr>
                <p:spPr>
                  <a:xfrm>
                    <a:off x="6668494" y="3657344"/>
                    <a:ext cx="1816520" cy="29233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A596CF8C-6708-4581-AD92-84C597382695}"/>
                      </a:ext>
                    </a:extLst>
                  </p:cNvPr>
                  <p:cNvCxnSpPr>
                    <a:cxnSpLocks/>
                    <a:stCxn id="18" idx="3"/>
                    <a:endCxn id="9" idx="1"/>
                  </p:cNvCxnSpPr>
                  <p:nvPr/>
                </p:nvCxnSpPr>
                <p:spPr>
                  <a:xfrm flipV="1">
                    <a:off x="6642345" y="3232814"/>
                    <a:ext cx="1818256" cy="20825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6C72649-747A-4597-9450-5F9A22FEBB34}"/>
                      </a:ext>
                    </a:extLst>
                  </p:cNvPr>
                  <p:cNvCxnSpPr>
                    <a:cxnSpLocks/>
                    <a:stCxn id="17" idx="3"/>
                    <a:endCxn id="8" idx="1"/>
                  </p:cNvCxnSpPr>
                  <p:nvPr/>
                </p:nvCxnSpPr>
                <p:spPr>
                  <a:xfrm flipV="1">
                    <a:off x="6668494" y="2455861"/>
                    <a:ext cx="1792107" cy="15099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E3532D30-5D02-43BE-870E-AD1AC8A4DE1D}"/>
                      </a:ext>
                    </a:extLst>
                  </p:cNvPr>
                  <p:cNvCxnSpPr>
                    <a:cxnSpLocks/>
                    <a:endCxn id="7" idx="1"/>
                  </p:cNvCxnSpPr>
                  <p:nvPr/>
                </p:nvCxnSpPr>
                <p:spPr>
                  <a:xfrm flipV="1">
                    <a:off x="6642345" y="1702789"/>
                    <a:ext cx="1818257" cy="70484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E35ACB0-5E85-4122-B66A-A1CBF0B1E513}"/>
                    </a:ext>
                  </a:extLst>
                </p:cNvPr>
                <p:cNvSpPr/>
                <p:nvPr/>
              </p:nvSpPr>
              <p:spPr>
                <a:xfrm rot="16200000">
                  <a:off x="3256959" y="3099011"/>
                  <a:ext cx="1757212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b="0" cap="none" spc="0" dirty="0">
                      <a:ln w="0"/>
                      <a:solidFill>
                        <a:srgbClr val="C0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Authentication and Identity</a:t>
                  </a:r>
                </a:p>
              </p:txBody>
            </p:sp>
          </p:grpSp>
          <p:sp>
            <p:nvSpPr>
              <p:cNvPr id="158" name="Flowchart: Magnetic Disk 157">
                <a:extLst>
                  <a:ext uri="{FF2B5EF4-FFF2-40B4-BE49-F238E27FC236}">
                    <a16:creationId xmlns:a16="http://schemas.microsoft.com/office/drawing/2014/main" id="{F7C1D882-9EAC-49D2-82C7-633C4BE426F7}"/>
                  </a:ext>
                </a:extLst>
              </p:cNvPr>
              <p:cNvSpPr/>
              <p:nvPr/>
            </p:nvSpPr>
            <p:spPr>
              <a:xfrm>
                <a:off x="5024842" y="3823855"/>
                <a:ext cx="781151" cy="336889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RDBMS</a:t>
                </a:r>
                <a:endPara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58729D-F1EB-4754-969B-CF8B073F0477}"/>
                </a:ext>
              </a:extLst>
            </p:cNvPr>
            <p:cNvSpPr/>
            <p:nvPr/>
          </p:nvSpPr>
          <p:spPr>
            <a:xfrm>
              <a:off x="5887811" y="1586976"/>
              <a:ext cx="856247" cy="4127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Fraud detection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F9D4F28-467D-4421-BF7C-D070CB5A53CC}"/>
              </a:ext>
            </a:extLst>
          </p:cNvPr>
          <p:cNvCxnSpPr>
            <a:cxnSpLocks/>
          </p:cNvCxnSpPr>
          <p:nvPr/>
        </p:nvCxnSpPr>
        <p:spPr>
          <a:xfrm flipV="1">
            <a:off x="6294065" y="2315979"/>
            <a:ext cx="0" cy="22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D4370DC-2EF6-48DF-8257-90A2D02A4EDD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6305049" y="1627768"/>
            <a:ext cx="557959" cy="2754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855CD3-F6AA-46A3-B52C-DFDADC12A360}"/>
              </a:ext>
            </a:extLst>
          </p:cNvPr>
          <p:cNvGrpSpPr/>
          <p:nvPr/>
        </p:nvGrpSpPr>
        <p:grpSpPr>
          <a:xfrm>
            <a:off x="991229" y="1551871"/>
            <a:ext cx="9741005" cy="3385733"/>
            <a:chOff x="838829" y="586671"/>
            <a:chExt cx="9741005" cy="338573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A6884B-C031-48DF-818E-C7F1700C8903}"/>
                </a:ext>
              </a:extLst>
            </p:cNvPr>
            <p:cNvCxnSpPr>
              <a:stCxn id="3" idx="6"/>
              <a:endCxn id="5" idx="1"/>
            </p:cNvCxnSpPr>
            <p:nvPr/>
          </p:nvCxnSpPr>
          <p:spPr>
            <a:xfrm flipV="1">
              <a:off x="1602088" y="1856544"/>
              <a:ext cx="1141110" cy="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058DAB04-60DB-418C-9B86-37D69BCD332B}"/>
                </a:ext>
              </a:extLst>
            </p:cNvPr>
            <p:cNvSpPr/>
            <p:nvPr/>
          </p:nvSpPr>
          <p:spPr>
            <a:xfrm>
              <a:off x="5025420" y="1385525"/>
              <a:ext cx="1481177" cy="942037"/>
            </a:xfrm>
            <a:prstGeom prst="flowChartProcess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Gateway </a:t>
              </a:r>
            </a:p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Router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92CB335-DECD-49DD-8703-79DA46D2F84E}"/>
                </a:ext>
              </a:extLst>
            </p:cNvPr>
            <p:cNvSpPr/>
            <p:nvPr/>
          </p:nvSpPr>
          <p:spPr>
            <a:xfrm>
              <a:off x="838829" y="1513995"/>
              <a:ext cx="763259" cy="69524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</a:rPr>
                <a:t>Client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0922F6C-680A-46FE-985F-862689E80A5D}"/>
                </a:ext>
              </a:extLst>
            </p:cNvPr>
            <p:cNvSpPr/>
            <p:nvPr/>
          </p:nvSpPr>
          <p:spPr>
            <a:xfrm>
              <a:off x="1780418" y="1385525"/>
              <a:ext cx="630791" cy="685098"/>
            </a:xfrm>
            <a:prstGeom prst="foldedCorner">
              <a:avLst>
                <a:gd name="adj" fmla="val 34027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Invoice</a:t>
              </a:r>
            </a:p>
            <a:p>
              <a:pPr algn="ctr"/>
              <a:r>
                <a:rPr lang="en-AU" sz="11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input</a:t>
              </a:r>
              <a:endPara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DC5C5360-A7EF-4703-91CE-567A2F88EC1B}"/>
                </a:ext>
              </a:extLst>
            </p:cNvPr>
            <p:cNvSpPr/>
            <p:nvPr/>
          </p:nvSpPr>
          <p:spPr>
            <a:xfrm>
              <a:off x="2743198" y="1513995"/>
              <a:ext cx="1866587" cy="685098"/>
            </a:xfrm>
            <a:prstGeom prst="flowChartDecision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dirty="0">
                  <a:solidFill>
                    <a:schemeClr val="bg1"/>
                  </a:solidFill>
                </a:rPr>
                <a:t>Authenticated?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" name="Flowchart: Predefined Process 5">
              <a:extLst>
                <a:ext uri="{FF2B5EF4-FFF2-40B4-BE49-F238E27FC236}">
                  <a16:creationId xmlns:a16="http://schemas.microsoft.com/office/drawing/2014/main" id="{2C99CFD9-1B63-4D58-8E3E-B02EE85BDF85}"/>
                </a:ext>
              </a:extLst>
            </p:cNvPr>
            <p:cNvSpPr/>
            <p:nvPr/>
          </p:nvSpPr>
          <p:spPr>
            <a:xfrm>
              <a:off x="5127439" y="3287306"/>
              <a:ext cx="1277137" cy="685098"/>
            </a:xfrm>
            <a:prstGeom prst="flowChartPredefinedProcess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Rules 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77E46E74-AEDB-4F91-9248-545B7398EFF2}"/>
                </a:ext>
              </a:extLst>
            </p:cNvPr>
            <p:cNvSpPr/>
            <p:nvPr/>
          </p:nvSpPr>
          <p:spPr>
            <a:xfrm>
              <a:off x="7164057" y="1367821"/>
              <a:ext cx="1481177" cy="544106"/>
            </a:xfrm>
            <a:prstGeom prst="flowChartProcess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REST Client 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04035560-E207-483E-969F-08DD3B1AFD3C}"/>
                </a:ext>
              </a:extLst>
            </p:cNvPr>
            <p:cNvSpPr/>
            <p:nvPr/>
          </p:nvSpPr>
          <p:spPr>
            <a:xfrm>
              <a:off x="9514294" y="1322479"/>
              <a:ext cx="1065540" cy="642347"/>
            </a:xfrm>
            <a:prstGeom prst="flowChartProcess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Gateway 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870C1EF6-3862-472E-8D60-24BC68788A20}"/>
                </a:ext>
              </a:extLst>
            </p:cNvPr>
            <p:cNvSpPr/>
            <p:nvPr/>
          </p:nvSpPr>
          <p:spPr>
            <a:xfrm>
              <a:off x="9514294" y="2510227"/>
              <a:ext cx="1065540" cy="642347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Gateway B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418FB826-8FF4-4819-9A7D-C35EAD24FD25}"/>
                </a:ext>
              </a:extLst>
            </p:cNvPr>
            <p:cNvSpPr/>
            <p:nvPr/>
          </p:nvSpPr>
          <p:spPr>
            <a:xfrm>
              <a:off x="7164056" y="2559348"/>
              <a:ext cx="1481177" cy="544106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bg1"/>
                  </a:solidFill>
                </a:rPr>
                <a:t>REST Client B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29D89EE-5DE0-46CB-8546-2162DFD393B5}"/>
                </a:ext>
              </a:extLst>
            </p:cNvPr>
            <p:cNvCxnSpPr>
              <a:stCxn id="5" idx="3"/>
              <a:endCxn id="2" idx="1"/>
            </p:cNvCxnSpPr>
            <p:nvPr/>
          </p:nvCxnSpPr>
          <p:spPr>
            <a:xfrm>
              <a:off x="4609785" y="1856544"/>
              <a:ext cx="415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036D9D-0EBA-4AF2-8774-913FAB4B7EDB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3676491" y="2199093"/>
              <a:ext cx="1" cy="6323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ED8497-4C4D-4034-AFE0-E0E58BC66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4141" y="2831400"/>
              <a:ext cx="18023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C9B693-C271-449F-A185-02074038F9BB}"/>
                </a:ext>
              </a:extLst>
            </p:cNvPr>
            <p:cNvSpPr txBox="1"/>
            <p:nvPr/>
          </p:nvSpPr>
          <p:spPr>
            <a:xfrm>
              <a:off x="4520726" y="15006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58242C-4E0F-47EF-88A2-A5A93B9B4D81}"/>
                </a:ext>
              </a:extLst>
            </p:cNvPr>
            <p:cNvSpPr txBox="1"/>
            <p:nvPr/>
          </p:nvSpPr>
          <p:spPr>
            <a:xfrm>
              <a:off x="3335087" y="220512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N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9FA2DE-CF7F-4572-8FAD-29081F4624B4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766008" y="2327562"/>
              <a:ext cx="1" cy="95974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E4428A-A613-4C27-9117-FACF84D5AAEF}"/>
                </a:ext>
              </a:extLst>
            </p:cNvPr>
            <p:cNvCxnSpPr>
              <a:cxnSpLocks/>
            </p:cNvCxnSpPr>
            <p:nvPr/>
          </p:nvCxnSpPr>
          <p:spPr>
            <a:xfrm>
              <a:off x="6506597" y="1626484"/>
              <a:ext cx="657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735EBBD-A5E1-4239-88F1-ED28A6DE7583}"/>
                </a:ext>
              </a:extLst>
            </p:cNvPr>
            <p:cNvCxnSpPr>
              <a:cxnSpLocks/>
            </p:cNvCxnSpPr>
            <p:nvPr/>
          </p:nvCxnSpPr>
          <p:spPr>
            <a:xfrm>
              <a:off x="6279887" y="2824704"/>
              <a:ext cx="8841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7B54D1-4BC5-42C6-88AF-E6F018D0CCD9}"/>
                </a:ext>
              </a:extLst>
            </p:cNvPr>
            <p:cNvCxnSpPr/>
            <p:nvPr/>
          </p:nvCxnSpPr>
          <p:spPr>
            <a:xfrm>
              <a:off x="6279887" y="2327562"/>
              <a:ext cx="0" cy="5105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A4F332-8C95-4778-AD02-7AEBDF970C1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45234" y="1639874"/>
              <a:ext cx="869060" cy="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81131E-9B9A-449B-8AAD-F86DE38AAB99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645233" y="2831401"/>
              <a:ext cx="86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F50601-E74F-43A5-A18D-C7305B4C0A2E}"/>
                </a:ext>
              </a:extLst>
            </p:cNvPr>
            <p:cNvSpPr txBox="1"/>
            <p:nvPr/>
          </p:nvSpPr>
          <p:spPr>
            <a:xfrm>
              <a:off x="2256404" y="2556864"/>
              <a:ext cx="14406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Return</a:t>
              </a:r>
            </a:p>
            <a:p>
              <a:r>
                <a:rPr lang="en-AU" sz="1600" dirty="0"/>
                <a:t>Invalid or</a:t>
              </a:r>
            </a:p>
            <a:p>
              <a:r>
                <a:rPr lang="en-AU" sz="1600" dirty="0"/>
                <a:t>Failed/rejected</a:t>
              </a:r>
              <a:endParaRPr lang="en-US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BE694-2AB0-4D2D-9E97-749A914296F7}"/>
                </a:ext>
              </a:extLst>
            </p:cNvPr>
            <p:cNvSpPr txBox="1"/>
            <p:nvPr/>
          </p:nvSpPr>
          <p:spPr>
            <a:xfrm>
              <a:off x="5015352" y="2523901"/>
              <a:ext cx="826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Check </a:t>
              </a:r>
            </a:p>
            <a:p>
              <a:r>
                <a:rPr lang="en-AU" sz="1600" dirty="0"/>
                <a:t>country</a:t>
              </a:r>
              <a:endParaRPr lang="en-US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D568A7-EB92-4A1C-9BC5-3252CA281191}"/>
                </a:ext>
              </a:extLst>
            </p:cNvPr>
            <p:cNvSpPr txBox="1"/>
            <p:nvPr/>
          </p:nvSpPr>
          <p:spPr>
            <a:xfrm>
              <a:off x="6551196" y="1974679"/>
              <a:ext cx="1225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Invoke REST </a:t>
              </a:r>
            </a:p>
            <a:p>
              <a:r>
                <a:rPr lang="en-AU" sz="1600" dirty="0"/>
                <a:t>Client</a:t>
              </a:r>
              <a:endParaRPr lang="en-US" sz="16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C57E18D-4ACC-4C6F-9213-4F4FC33E18C8}"/>
                </a:ext>
              </a:extLst>
            </p:cNvPr>
            <p:cNvCxnSpPr/>
            <p:nvPr/>
          </p:nvCxnSpPr>
          <p:spPr>
            <a:xfrm flipV="1">
              <a:off x="5478843" y="884172"/>
              <a:ext cx="0" cy="483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F5F8304-CA4E-4527-9B48-777ED682E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3392" y="884172"/>
              <a:ext cx="40354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2819ED-801D-4291-8D75-CD908DBC28BE}"/>
                </a:ext>
              </a:extLst>
            </p:cNvPr>
            <p:cNvSpPr txBox="1"/>
            <p:nvPr/>
          </p:nvSpPr>
          <p:spPr>
            <a:xfrm>
              <a:off x="3501960" y="586671"/>
              <a:ext cx="808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Return</a:t>
              </a:r>
            </a:p>
            <a:p>
              <a:r>
                <a:rPr lang="en-AU" sz="1600" dirty="0"/>
                <a:t>success</a:t>
              </a:r>
              <a:endParaRPr lang="en-US" sz="1600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248EA1-406F-4782-8E8F-60BCD951FEAF}"/>
              </a:ext>
            </a:extLst>
          </p:cNvPr>
          <p:cNvSpPr/>
          <p:nvPr/>
        </p:nvSpPr>
        <p:spPr>
          <a:xfrm>
            <a:off x="7316455" y="508408"/>
            <a:ext cx="1201357" cy="76235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Audit </a:t>
            </a:r>
          </a:p>
          <a:p>
            <a:pPr algn="ctr"/>
            <a:r>
              <a:rPr lang="en-AU" sz="1400" dirty="0"/>
              <a:t>logging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3424D54-9F51-4991-A2E0-6FF2083A7A1A}"/>
              </a:ext>
            </a:extLst>
          </p:cNvPr>
          <p:cNvSpPr/>
          <p:nvPr/>
        </p:nvSpPr>
        <p:spPr>
          <a:xfrm>
            <a:off x="5730579" y="773719"/>
            <a:ext cx="1072353" cy="778152"/>
          </a:xfrm>
          <a:prstGeom prst="flowChartMulti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9890D4-E6D3-427D-91FE-E989B0A8AF7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92187" y="1522402"/>
            <a:ext cx="0" cy="82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2187E-B9A2-4504-9D13-6D0DFF687C2E}"/>
              </a:ext>
            </a:extLst>
          </p:cNvPr>
          <p:cNvCxnSpPr/>
          <p:nvPr/>
        </p:nvCxnSpPr>
        <p:spPr>
          <a:xfrm>
            <a:off x="6802932" y="990600"/>
            <a:ext cx="513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1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B0D0D8-2C8E-46F3-9891-F42D2A454979}"/>
              </a:ext>
            </a:extLst>
          </p:cNvPr>
          <p:cNvSpPr/>
          <p:nvPr/>
        </p:nvSpPr>
        <p:spPr>
          <a:xfrm>
            <a:off x="8323089" y="88108"/>
            <a:ext cx="17879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>
                  <a:noFill/>
                </a:ln>
              </a:rPr>
              <a:t>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8F3E5C-33EC-4D22-8997-A75F58DA6475}"/>
              </a:ext>
            </a:extLst>
          </p:cNvPr>
          <p:cNvSpPr/>
          <p:nvPr/>
        </p:nvSpPr>
        <p:spPr>
          <a:xfrm>
            <a:off x="114300" y="239935"/>
            <a:ext cx="670969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cap="none" spc="0" dirty="0">
                <a:ln w="0">
                  <a:noFill/>
                </a:ln>
              </a:rPr>
              <a:t>Technology stack: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J</a:t>
            </a:r>
            <a:r>
              <a:rPr lang="en-US" sz="1400" dirty="0">
                <a:ln w="0">
                  <a:noFill/>
                </a:ln>
              </a:rPr>
              <a:t>ava 8 or later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D</a:t>
            </a:r>
            <a:r>
              <a:rPr lang="en-US" sz="1400" dirty="0" err="1">
                <a:ln w="0">
                  <a:noFill/>
                </a:ln>
              </a:rPr>
              <a:t>esign</a:t>
            </a:r>
            <a:r>
              <a:rPr lang="en-US" sz="1400" dirty="0">
                <a:ln w="0">
                  <a:noFill/>
                </a:ln>
              </a:rPr>
              <a:t> patterns, SOLID and KISS principles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err="1">
                <a:ln w="0">
                  <a:noFill/>
                </a:ln>
              </a:rPr>
              <a:t>Springboot</a:t>
            </a:r>
            <a:r>
              <a:rPr lang="en-US" sz="1400" dirty="0">
                <a:ln w="0">
                  <a:noFill/>
                </a:ln>
              </a:rPr>
              <a:t> – for controller, service, and DAO layer</a:t>
            </a:r>
          </a:p>
          <a:p>
            <a:pPr marL="342900" indent="-342900">
              <a:buAutoNum type="arabicPeriod"/>
            </a:pPr>
            <a:r>
              <a:rPr lang="en-US" sz="1400" dirty="0">
                <a:ln w="0">
                  <a:noFill/>
                </a:ln>
              </a:rPr>
              <a:t>Spring –cloud for cloud services integration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S</a:t>
            </a:r>
            <a:r>
              <a:rPr lang="en-US" sz="1400" dirty="0" err="1">
                <a:ln w="0">
                  <a:noFill/>
                </a:ln>
              </a:rPr>
              <a:t>pring</a:t>
            </a:r>
            <a:r>
              <a:rPr lang="en-US" sz="1400" dirty="0">
                <a:ln w="0">
                  <a:noFill/>
                </a:ln>
              </a:rPr>
              <a:t> data, security, AES encryption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D</a:t>
            </a:r>
            <a:r>
              <a:rPr lang="en-US" sz="1400" dirty="0" err="1">
                <a:ln w="0">
                  <a:noFill/>
                </a:ln>
              </a:rPr>
              <a:t>rools</a:t>
            </a:r>
            <a:r>
              <a:rPr lang="en-US" sz="1400" dirty="0">
                <a:ln w="0">
                  <a:noFill/>
                </a:ln>
              </a:rPr>
              <a:t> for rules engine. Configure country rule and invoke respective gateway service client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>
                  <a:noFill/>
                </a:ln>
              </a:rPr>
              <a:t>R</a:t>
            </a:r>
            <a:r>
              <a:rPr lang="en-US" sz="1400" b="0" cap="none" spc="0" dirty="0">
                <a:ln w="0">
                  <a:noFill/>
                </a:ln>
              </a:rPr>
              <a:t>DBM</a:t>
            </a:r>
            <a:r>
              <a:rPr lang="en-US" sz="1400" dirty="0">
                <a:ln w="0">
                  <a:noFill/>
                </a:ln>
              </a:rPr>
              <a:t>S – PostgreSQL, MySQL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Feign REST client – declarative approach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>
                  <a:noFill/>
                </a:ln>
              </a:rPr>
              <a:t>RabbitMQ - for Async audit log capturing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>
                  <a:noFill/>
                </a:ln>
              </a:rPr>
              <a:t>Either embedded tomcat server per microservice or isolated containers (e.g. Docker)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Junit, Spring Test, Spring validations, </a:t>
            </a:r>
            <a:r>
              <a:rPr lang="en-AU" sz="1400" dirty="0" err="1">
                <a:ln w="0">
                  <a:noFill/>
                </a:ln>
              </a:rPr>
              <a:t>Mokito</a:t>
            </a:r>
            <a:r>
              <a:rPr lang="en-AU" sz="1400" dirty="0">
                <a:ln w="0">
                  <a:noFill/>
                </a:ln>
              </a:rPr>
              <a:t>, Git repository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>
                  <a:noFill/>
                </a:ln>
              </a:rPr>
              <a:t>Maven for build and Jenkins for CI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Eclipse or IntelliJ</a:t>
            </a:r>
          </a:p>
          <a:p>
            <a:pPr marL="342900" indent="-342900">
              <a:buAutoNum type="arabicPeriod"/>
            </a:pPr>
            <a:r>
              <a:rPr lang="en-AU" sz="1400" b="0" cap="none" spc="0" dirty="0">
                <a:ln w="0">
                  <a:noFill/>
                </a:ln>
              </a:rPr>
              <a:t>Third party (</a:t>
            </a:r>
            <a:r>
              <a:rPr lang="en-AU" sz="1400" b="0" cap="none" spc="0" dirty="0" err="1">
                <a:ln w="0">
                  <a:noFill/>
                </a:ln>
              </a:rPr>
              <a:t>Gson</a:t>
            </a:r>
            <a:r>
              <a:rPr lang="en-AU" sz="1400" b="0" cap="none" spc="0" dirty="0">
                <a:ln w="0">
                  <a:noFill/>
                </a:ln>
              </a:rPr>
              <a:t>, Apache commons, Jackson)</a:t>
            </a:r>
            <a:endParaRPr lang="en-US" sz="1400" b="0" cap="none" spc="0" dirty="0">
              <a:ln w="0">
                <a:noFill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8B3A2-0C32-4781-A722-5F38D23B97E0}"/>
              </a:ext>
            </a:extLst>
          </p:cNvPr>
          <p:cNvSpPr/>
          <p:nvPr/>
        </p:nvSpPr>
        <p:spPr>
          <a:xfrm>
            <a:off x="6997804" y="549773"/>
            <a:ext cx="503297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The routing service is only responsible to delegate requests to a particular gateway, therefore just initial authentication require.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Authorization will be part of gateway which is beyond the scope of router service.</a:t>
            </a:r>
          </a:p>
          <a:p>
            <a:pPr marL="342900" indent="-342900">
              <a:buAutoNum type="arabicPeriod"/>
            </a:pPr>
            <a:r>
              <a:rPr lang="en-AU" sz="1400" dirty="0">
                <a:ln w="0">
                  <a:noFill/>
                </a:ln>
              </a:rPr>
              <a:t>Caching ignored due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F6804-649B-4721-B2AE-FC3F42C2D7B6}"/>
              </a:ext>
            </a:extLst>
          </p:cNvPr>
          <p:cNvSpPr/>
          <p:nvPr/>
        </p:nvSpPr>
        <p:spPr>
          <a:xfrm>
            <a:off x="114300" y="4037235"/>
            <a:ext cx="670969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cap="none" spc="0" dirty="0">
                <a:ln w="0">
                  <a:noFill/>
                </a:ln>
              </a:rPr>
              <a:t>Summary:</a:t>
            </a:r>
          </a:p>
          <a:p>
            <a:r>
              <a:rPr lang="en-US" sz="1400" cap="none" spc="0" dirty="0">
                <a:ln w="0">
                  <a:noFill/>
                </a:ln>
              </a:rPr>
              <a:t>The current design is focused on microservice pattern deployed on cloud platform. This can be deployed on any cloud platform, but AWS is recommended due to seamless integration with Spring-cloud module and declarative approach to use features.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39561-14EA-4A66-A5F6-715E35846F61}"/>
              </a:ext>
            </a:extLst>
          </p:cNvPr>
          <p:cNvSpPr/>
          <p:nvPr/>
        </p:nvSpPr>
        <p:spPr>
          <a:xfrm>
            <a:off x="7237289" y="2396433"/>
            <a:ext cx="3488872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cap="none" spc="0" dirty="0">
                <a:ln w="0">
                  <a:noFill/>
                </a:ln>
              </a:rPr>
              <a:t>Alternatives:</a:t>
            </a:r>
          </a:p>
          <a:p>
            <a:r>
              <a:rPr lang="en-US" sz="1400" cap="none" spc="0" dirty="0">
                <a:ln w="0">
                  <a:noFill/>
                </a:ln>
              </a:rPr>
              <a:t>This design</a:t>
            </a:r>
            <a:r>
              <a:rPr lang="en-US" sz="1400" dirty="0">
                <a:ln w="0">
                  <a:noFill/>
                </a:ln>
              </a:rPr>
              <a:t> can be</a:t>
            </a:r>
            <a:r>
              <a:rPr lang="en-US" sz="1400" cap="none" spc="0" dirty="0">
                <a:ln w="0">
                  <a:noFill/>
                </a:ln>
              </a:rPr>
              <a:t> generalize with use of Strategy design pattern, by writing an interface and creating multiple implementations of gateway invocation through a rules engine.</a:t>
            </a:r>
          </a:p>
          <a:p>
            <a:endParaRPr lang="en-US" sz="1400" cap="none" spc="0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738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368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pant</dc:creator>
  <cp:lastModifiedBy>Aditya Pant</cp:lastModifiedBy>
  <cp:revision>146</cp:revision>
  <dcterms:created xsi:type="dcterms:W3CDTF">2018-06-19T12:56:31Z</dcterms:created>
  <dcterms:modified xsi:type="dcterms:W3CDTF">2018-06-20T02:14:33Z</dcterms:modified>
</cp:coreProperties>
</file>