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035" autoAdjust="0"/>
  </p:normalViewPr>
  <p:slideViewPr>
    <p:cSldViewPr>
      <p:cViewPr varScale="1">
        <p:scale>
          <a:sx n="79" d="100"/>
          <a:sy n="79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19B35-17C9-4E94-B693-C0179522F4A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3E3E6-2AF7-4A2E-80BC-BFF56A54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6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9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0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2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E719-7291-4422-9B7D-A60A2224343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4659-5DD9-4B3D-A6B0-77255CD92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81" name="intervalshape"/>
          <p:cNvCxnSpPr/>
          <p:nvPr/>
        </p:nvCxnSpPr>
        <p:spPr>
          <a:xfrm>
            <a:off x="7376368" y="2548479"/>
            <a:ext cx="0" cy="3656923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0" name="intervalshape"/>
          <p:cNvCxnSpPr/>
          <p:nvPr/>
        </p:nvCxnSpPr>
        <p:spPr>
          <a:xfrm>
            <a:off x="6506366" y="2548479"/>
            <a:ext cx="0" cy="3656923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6" name="intervalshape"/>
          <p:cNvSpPr/>
          <p:nvPr>
            <p:custDataLst>
              <p:tags r:id="rId2"/>
            </p:custDataLst>
          </p:nvPr>
        </p:nvSpPr>
        <p:spPr>
          <a:xfrm>
            <a:off x="6506366" y="6069935"/>
            <a:ext cx="870002" cy="270933"/>
          </a:xfrm>
          <a:prstGeom prst="homePlat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71" name="intervalshape"/>
          <p:cNvCxnSpPr/>
          <p:nvPr/>
        </p:nvCxnSpPr>
        <p:spPr>
          <a:xfrm>
            <a:off x="6802537" y="2548479"/>
            <a:ext cx="0" cy="3081189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0" name="intervalshape"/>
          <p:cNvCxnSpPr/>
          <p:nvPr/>
        </p:nvCxnSpPr>
        <p:spPr>
          <a:xfrm>
            <a:off x="4525723" y="2548479"/>
            <a:ext cx="0" cy="3081189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7" name="intervalshape"/>
          <p:cNvSpPr/>
          <p:nvPr>
            <p:custDataLst>
              <p:tags r:id="rId3"/>
            </p:custDataLst>
          </p:nvPr>
        </p:nvSpPr>
        <p:spPr>
          <a:xfrm>
            <a:off x="4525723" y="5494202"/>
            <a:ext cx="2276814" cy="270933"/>
          </a:xfrm>
          <a:prstGeom prst="round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4450" tIns="19050" rIns="44450" bIns="6350" rtlCol="0" anchor="ctr"/>
          <a:lstStyle/>
          <a:p>
            <a:pPr algn="ctr">
              <a:lnSpc>
                <a:spcPts val="1000"/>
              </a:lnSpc>
            </a:pPr>
            <a:r>
              <a:rPr lang="en-US" sz="1100" dirty="0" smtClean="0">
                <a:solidFill>
                  <a:srgbClr val="FFFFFF"/>
                </a:solidFill>
                <a:latin typeface=""/>
              </a:rPr>
              <a:t>On-going Partner Development</a:t>
            </a:r>
            <a:endParaRPr lang="en-US" sz="1100" dirty="0">
              <a:solidFill>
                <a:srgbClr val="FFFFFF"/>
              </a:solidFill>
              <a:latin typeface=""/>
            </a:endParaRPr>
          </a:p>
        </p:txBody>
      </p:sp>
      <p:cxnSp>
        <p:nvCxnSpPr>
          <p:cNvPr id="10862" name="intervalshape"/>
          <p:cNvCxnSpPr/>
          <p:nvPr/>
        </p:nvCxnSpPr>
        <p:spPr>
          <a:xfrm>
            <a:off x="4525723" y="2548479"/>
            <a:ext cx="0" cy="2618063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1" name="intervalshape"/>
          <p:cNvCxnSpPr/>
          <p:nvPr/>
        </p:nvCxnSpPr>
        <p:spPr>
          <a:xfrm>
            <a:off x="3118911" y="2548479"/>
            <a:ext cx="0" cy="2618063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8" name="intervalshape"/>
          <p:cNvSpPr/>
          <p:nvPr>
            <p:custDataLst>
              <p:tags r:id="rId4"/>
            </p:custDataLst>
          </p:nvPr>
        </p:nvSpPr>
        <p:spPr>
          <a:xfrm>
            <a:off x="3118911" y="5031075"/>
            <a:ext cx="1406812" cy="270933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4450" tIns="19050" rIns="44450" bIns="6350" rtlCol="0" anchor="ctr"/>
          <a:lstStyle/>
          <a:p>
            <a:pPr algn="ctr">
              <a:lnSpc>
                <a:spcPts val="1000"/>
              </a:lnSpc>
            </a:pPr>
            <a:r>
              <a:rPr lang="en-US" sz="1100" dirty="0" smtClean="0">
                <a:solidFill>
                  <a:srgbClr val="FFFFFF"/>
                </a:solidFill>
                <a:latin typeface=""/>
              </a:rPr>
              <a:t>Kickoff Calls</a:t>
            </a:r>
            <a:endParaRPr lang="en-US" sz="1100" dirty="0">
              <a:solidFill>
                <a:srgbClr val="FFFFFF"/>
              </a:solidFill>
              <a:latin typeface=""/>
            </a:endParaRPr>
          </a:p>
        </p:txBody>
      </p:sp>
      <p:cxnSp>
        <p:nvCxnSpPr>
          <p:cNvPr id="10853" name="intervalshape"/>
          <p:cNvCxnSpPr/>
          <p:nvPr/>
        </p:nvCxnSpPr>
        <p:spPr>
          <a:xfrm>
            <a:off x="4525723" y="2548479"/>
            <a:ext cx="0" cy="2154936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2" name="intervalshape"/>
          <p:cNvCxnSpPr/>
          <p:nvPr/>
        </p:nvCxnSpPr>
        <p:spPr>
          <a:xfrm>
            <a:off x="3118911" y="2548479"/>
            <a:ext cx="0" cy="2154936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9" name="intervalshape"/>
          <p:cNvSpPr/>
          <p:nvPr>
            <p:custDataLst>
              <p:tags r:id="rId5"/>
            </p:custDataLst>
          </p:nvPr>
        </p:nvSpPr>
        <p:spPr>
          <a:xfrm>
            <a:off x="3118911" y="4567948"/>
            <a:ext cx="1406812" cy="270933"/>
          </a:xfrm>
          <a:prstGeom prst="round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4450" tIns="19050" rIns="44450" bIns="6350" rtlCol="0" anchor="ctr"/>
          <a:lstStyle/>
          <a:p>
            <a:pPr algn="ctr">
              <a:lnSpc>
                <a:spcPts val="1000"/>
              </a:lnSpc>
            </a:pPr>
            <a:r>
              <a:rPr lang="en-US" sz="1100" dirty="0" smtClean="0">
                <a:solidFill>
                  <a:srgbClr val="FFFFFF"/>
                </a:solidFill>
                <a:latin typeface=""/>
              </a:rPr>
              <a:t>Architecture Review</a:t>
            </a:r>
            <a:endParaRPr lang="en-US" sz="1100" dirty="0">
              <a:solidFill>
                <a:srgbClr val="FFFFFF"/>
              </a:solidFill>
              <a:latin typeface=""/>
            </a:endParaRPr>
          </a:p>
        </p:txBody>
      </p:sp>
      <p:cxnSp>
        <p:nvCxnSpPr>
          <p:cNvPr id="10844" name="intervalshape"/>
          <p:cNvCxnSpPr/>
          <p:nvPr/>
        </p:nvCxnSpPr>
        <p:spPr>
          <a:xfrm>
            <a:off x="3396571" y="2548480"/>
            <a:ext cx="0" cy="1691809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3" name="intervalshape"/>
          <p:cNvCxnSpPr/>
          <p:nvPr/>
        </p:nvCxnSpPr>
        <p:spPr>
          <a:xfrm>
            <a:off x="2822740" y="2548480"/>
            <a:ext cx="0" cy="1691809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9" name="intervalshape"/>
          <p:cNvSpPr/>
          <p:nvPr>
            <p:custDataLst>
              <p:tags r:id="rId6"/>
            </p:custDataLst>
          </p:nvPr>
        </p:nvSpPr>
        <p:spPr>
          <a:xfrm>
            <a:off x="2822741" y="4104822"/>
            <a:ext cx="573831" cy="270933"/>
          </a:xfrm>
          <a:prstGeom prst="roundRect">
            <a:avLst/>
          </a:prstGeom>
          <a:solidFill>
            <a:srgbClr val="737373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34" name="intervalshape"/>
          <p:cNvCxnSpPr/>
          <p:nvPr/>
        </p:nvCxnSpPr>
        <p:spPr>
          <a:xfrm>
            <a:off x="3396571" y="2548479"/>
            <a:ext cx="0" cy="1116076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3" name="intervalshape"/>
          <p:cNvCxnSpPr/>
          <p:nvPr/>
        </p:nvCxnSpPr>
        <p:spPr>
          <a:xfrm>
            <a:off x="1452950" y="2548479"/>
            <a:ext cx="0" cy="1116076"/>
          </a:xfrm>
          <a:prstGeom prst="line">
            <a:avLst/>
          </a:prstGeom>
          <a:ln w="127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0" name="intervalshape"/>
          <p:cNvSpPr/>
          <p:nvPr>
            <p:custDataLst>
              <p:tags r:id="rId7"/>
            </p:custDataLst>
          </p:nvPr>
        </p:nvSpPr>
        <p:spPr>
          <a:xfrm>
            <a:off x="1452951" y="3529088"/>
            <a:ext cx="1943621" cy="270933"/>
          </a:xfrm>
          <a:prstGeom prst="roundRect">
            <a:avLst/>
          </a:prstGeom>
          <a:solidFill>
            <a:srgbClr val="FEBA0A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4450" tIns="19050" rIns="44450" bIns="6350" rtlCol="0" anchor="ctr"/>
          <a:lstStyle/>
          <a:p>
            <a:pPr algn="ctr">
              <a:lnSpc>
                <a:spcPts val="1000"/>
              </a:lnSpc>
            </a:pPr>
            <a:r>
              <a:rPr lang="en-US" sz="1100" dirty="0" smtClean="0">
                <a:solidFill>
                  <a:srgbClr val="FFFFFF"/>
                </a:solidFill>
                <a:latin typeface=""/>
              </a:rPr>
              <a:t>Partner Recruit</a:t>
            </a:r>
            <a:endParaRPr lang="en-US" sz="1100" dirty="0">
              <a:solidFill>
                <a:srgbClr val="FFFFFF"/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177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Development Timeline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73" name="pgshape"/>
          <p:cNvSpPr/>
          <p:nvPr>
            <p:custDataLst>
              <p:tags r:id="rId8"/>
            </p:custDataLst>
          </p:nvPr>
        </p:nvSpPr>
        <p:spPr>
          <a:xfrm>
            <a:off x="1193800" y="2209812"/>
            <a:ext cx="6756400" cy="338667"/>
          </a:xfrm>
          <a:prstGeom prst="roundRect">
            <a:avLst/>
          </a:prstGeom>
          <a:gradFill flip="none" rotWithShape="1">
            <a:gsLst>
              <a:gs pos="0">
                <a:srgbClr val="2F3699"/>
              </a:gs>
              <a:gs pos="100000">
                <a:srgbClr val="272D7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74" name="pgshape"/>
          <p:cNvSpPr txBox="1"/>
          <p:nvPr>
            <p:custDataLst>
              <p:tags r:id="rId9"/>
            </p:custDataLst>
          </p:nvPr>
        </p:nvSpPr>
        <p:spPr>
          <a:xfrm>
            <a:off x="431800" y="2209812"/>
            <a:ext cx="635000" cy="338667"/>
          </a:xfrm>
          <a:prstGeom prst="rect">
            <a:avLst/>
          </a:prstGeom>
          <a:noFill/>
        </p:spPr>
        <p:txBody>
          <a:bodyPr vert="horz" wrap="none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alibri"/>
              </a:rPr>
              <a:t>2013</a:t>
            </a:r>
            <a:endParaRPr lang="en-US" sz="2400" b="1" dirty="0">
              <a:solidFill>
                <a:schemeClr val="accent2"/>
              </a:solidFill>
              <a:latin typeface="Calibri"/>
            </a:endParaRPr>
          </a:p>
        </p:txBody>
      </p:sp>
      <p:cxnSp>
        <p:nvCxnSpPr>
          <p:cNvPr id="10775" name="pgshape"/>
          <p:cNvCxnSpPr/>
          <p:nvPr/>
        </p:nvCxnSpPr>
        <p:spPr>
          <a:xfrm flipV="1">
            <a:off x="1193800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6" name="pgshape"/>
          <p:cNvSpPr txBox="1"/>
          <p:nvPr>
            <p:custDataLst>
              <p:tags r:id="rId10"/>
            </p:custDataLst>
          </p:nvPr>
        </p:nvSpPr>
        <p:spPr>
          <a:xfrm>
            <a:off x="1193801" y="1871146"/>
            <a:ext cx="563033" cy="410369"/>
          </a:xfrm>
          <a:prstGeom prst="rect">
            <a:avLst/>
          </a:prstGeom>
          <a:noFill/>
        </p:spPr>
        <p:txBody>
          <a:bodyPr vert="horz" wrap="square" rtlCol="0" anchor="b" anchorCtr="0">
            <a:no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2013</a:t>
            </a:r>
            <a:endParaRPr lang="en-US" sz="14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0777" name="pgshape"/>
          <p:cNvSpPr txBox="1"/>
          <p:nvPr>
            <p:custDataLst>
              <p:tags r:id="rId11"/>
            </p:custDataLst>
          </p:nvPr>
        </p:nvSpPr>
        <p:spPr>
          <a:xfrm>
            <a:off x="1193801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Jan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778" name="pgshape"/>
          <p:cNvCxnSpPr/>
          <p:nvPr/>
        </p:nvCxnSpPr>
        <p:spPr>
          <a:xfrm flipV="1">
            <a:off x="1767631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9" name="pgshape"/>
          <p:cNvSpPr txBox="1"/>
          <p:nvPr>
            <p:custDataLst>
              <p:tags r:id="rId12"/>
            </p:custDataLst>
          </p:nvPr>
        </p:nvSpPr>
        <p:spPr>
          <a:xfrm>
            <a:off x="1767632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Feb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780" name="pgshape"/>
          <p:cNvCxnSpPr/>
          <p:nvPr/>
        </p:nvCxnSpPr>
        <p:spPr>
          <a:xfrm flipV="1">
            <a:off x="2285930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1" name="pgshape"/>
          <p:cNvSpPr txBox="1"/>
          <p:nvPr>
            <p:custDataLst>
              <p:tags r:id="rId13"/>
            </p:custDataLst>
          </p:nvPr>
        </p:nvSpPr>
        <p:spPr>
          <a:xfrm>
            <a:off x="2285931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Mar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782" name="pgshape"/>
          <p:cNvCxnSpPr/>
          <p:nvPr/>
        </p:nvCxnSpPr>
        <p:spPr>
          <a:xfrm flipV="1">
            <a:off x="2859762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3" name="pgshape"/>
          <p:cNvSpPr txBox="1"/>
          <p:nvPr>
            <p:custDataLst>
              <p:tags r:id="rId14"/>
            </p:custDataLst>
          </p:nvPr>
        </p:nvSpPr>
        <p:spPr>
          <a:xfrm>
            <a:off x="2859763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Apr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784" name="pgshape"/>
          <p:cNvCxnSpPr/>
          <p:nvPr/>
        </p:nvCxnSpPr>
        <p:spPr>
          <a:xfrm flipV="1">
            <a:off x="3415082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5" name="pgshape"/>
          <p:cNvSpPr txBox="1"/>
          <p:nvPr>
            <p:custDataLst>
              <p:tags r:id="rId15"/>
            </p:custDataLst>
          </p:nvPr>
        </p:nvSpPr>
        <p:spPr>
          <a:xfrm>
            <a:off x="3415083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May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786" name="pgshape"/>
          <p:cNvCxnSpPr/>
          <p:nvPr/>
        </p:nvCxnSpPr>
        <p:spPr>
          <a:xfrm flipV="1">
            <a:off x="3988913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7" name="pgshape"/>
          <p:cNvSpPr txBox="1"/>
          <p:nvPr>
            <p:custDataLst>
              <p:tags r:id="rId16"/>
            </p:custDataLst>
          </p:nvPr>
        </p:nvSpPr>
        <p:spPr>
          <a:xfrm>
            <a:off x="3988914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Jun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788" name="pgshape"/>
          <p:cNvCxnSpPr/>
          <p:nvPr/>
        </p:nvCxnSpPr>
        <p:spPr>
          <a:xfrm flipV="1">
            <a:off x="4544234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9" name="pgshape"/>
          <p:cNvSpPr txBox="1"/>
          <p:nvPr>
            <p:custDataLst>
              <p:tags r:id="rId17"/>
            </p:custDataLst>
          </p:nvPr>
        </p:nvSpPr>
        <p:spPr>
          <a:xfrm>
            <a:off x="4544235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Jul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790" name="pgshape"/>
          <p:cNvCxnSpPr/>
          <p:nvPr/>
        </p:nvCxnSpPr>
        <p:spPr>
          <a:xfrm flipV="1">
            <a:off x="5118065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1" name="pgshape"/>
          <p:cNvSpPr txBox="1"/>
          <p:nvPr>
            <p:custDataLst>
              <p:tags r:id="rId18"/>
            </p:custDataLst>
          </p:nvPr>
        </p:nvSpPr>
        <p:spPr>
          <a:xfrm>
            <a:off x="5118066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Aug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792" name="pgshape"/>
          <p:cNvCxnSpPr/>
          <p:nvPr/>
        </p:nvCxnSpPr>
        <p:spPr>
          <a:xfrm flipV="1">
            <a:off x="5691896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3" name="pgshape"/>
          <p:cNvSpPr txBox="1"/>
          <p:nvPr>
            <p:custDataLst>
              <p:tags r:id="rId19"/>
            </p:custDataLst>
          </p:nvPr>
        </p:nvSpPr>
        <p:spPr>
          <a:xfrm>
            <a:off x="5691897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Sep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794" name="pgshape"/>
          <p:cNvCxnSpPr/>
          <p:nvPr/>
        </p:nvCxnSpPr>
        <p:spPr>
          <a:xfrm flipV="1">
            <a:off x="6247217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5" name="pgshape"/>
          <p:cNvSpPr txBox="1"/>
          <p:nvPr>
            <p:custDataLst>
              <p:tags r:id="rId20"/>
            </p:custDataLst>
          </p:nvPr>
        </p:nvSpPr>
        <p:spPr>
          <a:xfrm>
            <a:off x="6247218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Oct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796" name="pgshape"/>
          <p:cNvCxnSpPr/>
          <p:nvPr/>
        </p:nvCxnSpPr>
        <p:spPr>
          <a:xfrm flipV="1">
            <a:off x="6821048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7" name="pgshape"/>
          <p:cNvSpPr txBox="1"/>
          <p:nvPr>
            <p:custDataLst>
              <p:tags r:id="rId21"/>
            </p:custDataLst>
          </p:nvPr>
        </p:nvSpPr>
        <p:spPr>
          <a:xfrm>
            <a:off x="6821049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Nov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798" name="pgshape"/>
          <p:cNvCxnSpPr/>
          <p:nvPr/>
        </p:nvCxnSpPr>
        <p:spPr>
          <a:xfrm flipV="1">
            <a:off x="7376368" y="2040479"/>
            <a:ext cx="0" cy="169333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9" name="pgshape"/>
          <p:cNvSpPr txBox="1"/>
          <p:nvPr>
            <p:custDataLst>
              <p:tags r:id="rId22"/>
            </p:custDataLst>
          </p:nvPr>
        </p:nvSpPr>
        <p:spPr>
          <a:xfrm>
            <a:off x="7376369" y="2209812"/>
            <a:ext cx="563033" cy="3386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/>
              </a:rPr>
              <a:t>Dec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800" name="pgshape"/>
          <p:cNvCxnSpPr/>
          <p:nvPr/>
        </p:nvCxnSpPr>
        <p:spPr>
          <a:xfrm flipV="1">
            <a:off x="7950200" y="2040479"/>
            <a:ext cx="0" cy="169333"/>
          </a:xfrm>
          <a:prstGeom prst="line">
            <a:avLst/>
          </a:prstGeom>
          <a:ln w="2540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1" name="pgshape"/>
          <p:cNvSpPr txBox="1"/>
          <p:nvPr>
            <p:custDataLst>
              <p:tags r:id="rId23"/>
            </p:custDataLst>
          </p:nvPr>
        </p:nvSpPr>
        <p:spPr>
          <a:xfrm>
            <a:off x="8077200" y="2209812"/>
            <a:ext cx="635000" cy="338667"/>
          </a:xfrm>
          <a:prstGeom prst="rect">
            <a:avLst/>
          </a:prstGeom>
          <a:noFill/>
        </p:spPr>
        <p:txBody>
          <a:bodyPr vert="horz" wrap="none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alibri"/>
              </a:rPr>
              <a:t>2013</a:t>
            </a:r>
            <a:endParaRPr lang="en-US" sz="24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0803" name="milestoneshape"/>
          <p:cNvSpPr/>
          <p:nvPr/>
        </p:nvSpPr>
        <p:spPr>
          <a:xfrm rot="10800000">
            <a:off x="7243558" y="2429946"/>
            <a:ext cx="254000" cy="372533"/>
          </a:xfrm>
          <a:prstGeom prst="flowChartMerg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05" name="milestoneshape"/>
          <p:cNvSpPr txBox="1"/>
          <p:nvPr>
            <p:custDataLst>
              <p:tags r:id="rId24"/>
            </p:custDataLst>
          </p:nvPr>
        </p:nvSpPr>
        <p:spPr>
          <a:xfrm>
            <a:off x="6672058" y="3048012"/>
            <a:ext cx="1397000" cy="22519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="t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 smtClean="0">
                <a:latin typeface=""/>
              </a:rPr>
              <a:t>Project End</a:t>
            </a:r>
            <a:endParaRPr lang="en-US" sz="1100" dirty="0">
              <a:latin typeface=""/>
            </a:endParaRPr>
          </a:p>
        </p:txBody>
      </p:sp>
      <p:sp>
        <p:nvSpPr>
          <p:cNvPr id="10807" name="milestoneshape"/>
          <p:cNvSpPr txBox="1"/>
          <p:nvPr>
            <p:custDataLst>
              <p:tags r:id="rId25"/>
            </p:custDataLst>
          </p:nvPr>
        </p:nvSpPr>
        <p:spPr>
          <a:xfrm>
            <a:off x="6672058" y="2827879"/>
            <a:ext cx="1397000" cy="304800"/>
          </a:xfrm>
          <a:prstGeom prst="rect">
            <a:avLst/>
          </a:prstGeom>
          <a:noFill/>
        </p:spPr>
        <p:txBody>
          <a:bodyPr vert="horz" wrap="none" lIns="88900" tIns="44450" rIns="88900" bIns="44450" rtlCol="0" anchor="ctr" anchorCtr="1">
            <a:noAutofit/>
          </a:bodyPr>
          <a:lstStyle/>
          <a:p>
            <a:r>
              <a:rPr lang="en-US" sz="1000" dirty="0" smtClean="0">
                <a:latin typeface=""/>
              </a:rPr>
              <a:t>11/30/13</a:t>
            </a:r>
            <a:endParaRPr lang="en-US" sz="1000" dirty="0">
              <a:latin typeface=""/>
            </a:endParaRPr>
          </a:p>
        </p:txBody>
      </p:sp>
      <p:sp>
        <p:nvSpPr>
          <p:cNvPr id="10809" name="milestoneshape"/>
          <p:cNvSpPr/>
          <p:nvPr/>
        </p:nvSpPr>
        <p:spPr>
          <a:xfrm>
            <a:off x="6688237" y="1955812"/>
            <a:ext cx="254000" cy="372533"/>
          </a:xfrm>
          <a:prstGeom prst="flowChartMerge">
            <a:avLst/>
          </a:prstGeom>
          <a:solidFill>
            <a:srgbClr val="FF4B21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10" name="milestoneshape"/>
          <p:cNvSpPr txBox="1"/>
          <p:nvPr>
            <p:custDataLst>
              <p:tags r:id="rId26"/>
            </p:custDataLst>
          </p:nvPr>
        </p:nvSpPr>
        <p:spPr>
          <a:xfrm>
            <a:off x="6116737" y="1510489"/>
            <a:ext cx="1397000" cy="22519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 smtClean="0">
                <a:latin typeface=""/>
              </a:rPr>
              <a:t>Milestone 3</a:t>
            </a:r>
            <a:endParaRPr lang="en-US" sz="1100" dirty="0">
              <a:latin typeface=""/>
            </a:endParaRPr>
          </a:p>
        </p:txBody>
      </p:sp>
      <p:sp>
        <p:nvSpPr>
          <p:cNvPr id="10812" name="milestoneshape"/>
          <p:cNvSpPr txBox="1"/>
          <p:nvPr>
            <p:custDataLst>
              <p:tags r:id="rId27"/>
            </p:custDataLst>
          </p:nvPr>
        </p:nvSpPr>
        <p:spPr>
          <a:xfrm>
            <a:off x="6116737" y="1689112"/>
            <a:ext cx="1397000" cy="3048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1">
            <a:noAutofit/>
          </a:bodyPr>
          <a:lstStyle/>
          <a:p>
            <a:r>
              <a:rPr lang="en-US" sz="1000" dirty="0" smtClean="0">
                <a:latin typeface=""/>
              </a:rPr>
              <a:t>10/31/13</a:t>
            </a:r>
            <a:endParaRPr lang="en-US" sz="1000" dirty="0">
              <a:latin typeface=""/>
            </a:endParaRPr>
          </a:p>
        </p:txBody>
      </p:sp>
      <p:sp>
        <p:nvSpPr>
          <p:cNvPr id="10814" name="milestoneshape"/>
          <p:cNvSpPr/>
          <p:nvPr/>
        </p:nvSpPr>
        <p:spPr>
          <a:xfrm>
            <a:off x="5262915" y="1955812"/>
            <a:ext cx="254000" cy="372533"/>
          </a:xfrm>
          <a:prstGeom prst="flowChartMerg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15" name="milestoneshape"/>
          <p:cNvSpPr txBox="1"/>
          <p:nvPr>
            <p:custDataLst>
              <p:tags r:id="rId28"/>
            </p:custDataLst>
          </p:nvPr>
        </p:nvSpPr>
        <p:spPr>
          <a:xfrm>
            <a:off x="4691415" y="1510489"/>
            <a:ext cx="1397000" cy="22519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 smtClean="0">
                <a:latin typeface=""/>
              </a:rPr>
              <a:t>Milestone 2</a:t>
            </a:r>
            <a:endParaRPr lang="en-US" sz="1100" dirty="0">
              <a:latin typeface=""/>
            </a:endParaRPr>
          </a:p>
        </p:txBody>
      </p:sp>
      <p:sp>
        <p:nvSpPr>
          <p:cNvPr id="10817" name="milestoneshape"/>
          <p:cNvSpPr txBox="1"/>
          <p:nvPr>
            <p:custDataLst>
              <p:tags r:id="rId29"/>
            </p:custDataLst>
          </p:nvPr>
        </p:nvSpPr>
        <p:spPr>
          <a:xfrm>
            <a:off x="4691415" y="1689112"/>
            <a:ext cx="1397000" cy="3048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1">
            <a:noAutofit/>
          </a:bodyPr>
          <a:lstStyle/>
          <a:p>
            <a:r>
              <a:rPr lang="en-US" sz="1000" dirty="0" smtClean="0">
                <a:latin typeface=""/>
              </a:rPr>
              <a:t>8/15/13</a:t>
            </a:r>
            <a:endParaRPr lang="en-US" sz="1000" dirty="0">
              <a:latin typeface=""/>
            </a:endParaRPr>
          </a:p>
        </p:txBody>
      </p:sp>
      <p:sp>
        <p:nvSpPr>
          <p:cNvPr id="10819" name="milestoneshape"/>
          <p:cNvSpPr/>
          <p:nvPr/>
        </p:nvSpPr>
        <p:spPr>
          <a:xfrm>
            <a:off x="4411423" y="1955812"/>
            <a:ext cx="254000" cy="372533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20" name="milestoneshape"/>
          <p:cNvSpPr txBox="1"/>
          <p:nvPr>
            <p:custDataLst>
              <p:tags r:id="rId30"/>
            </p:custDataLst>
          </p:nvPr>
        </p:nvSpPr>
        <p:spPr>
          <a:xfrm>
            <a:off x="3839923" y="1510489"/>
            <a:ext cx="1397000" cy="22519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 smtClean="0">
                <a:latin typeface=""/>
              </a:rPr>
              <a:t>Milestone 1</a:t>
            </a:r>
            <a:endParaRPr lang="en-US" sz="1100" dirty="0">
              <a:latin typeface=""/>
            </a:endParaRPr>
          </a:p>
        </p:txBody>
      </p:sp>
      <p:sp>
        <p:nvSpPr>
          <p:cNvPr id="10822" name="milestoneshape"/>
          <p:cNvSpPr txBox="1"/>
          <p:nvPr>
            <p:custDataLst>
              <p:tags r:id="rId31"/>
            </p:custDataLst>
          </p:nvPr>
        </p:nvSpPr>
        <p:spPr>
          <a:xfrm>
            <a:off x="3839923" y="1689112"/>
            <a:ext cx="1397000" cy="3048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1">
            <a:noAutofit/>
          </a:bodyPr>
          <a:lstStyle/>
          <a:p>
            <a:r>
              <a:rPr lang="en-US" sz="1000" dirty="0" smtClean="0">
                <a:latin typeface=""/>
              </a:rPr>
              <a:t>6/30/13</a:t>
            </a:r>
            <a:endParaRPr lang="en-US" sz="1000" dirty="0">
              <a:latin typeface=""/>
            </a:endParaRPr>
          </a:p>
        </p:txBody>
      </p:sp>
      <p:sp>
        <p:nvSpPr>
          <p:cNvPr id="10824" name="milestoneshape"/>
          <p:cNvSpPr/>
          <p:nvPr/>
        </p:nvSpPr>
        <p:spPr>
          <a:xfrm rot="10800000">
            <a:off x="1338650" y="2429946"/>
            <a:ext cx="254000" cy="372533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25" name="milestoneshape"/>
          <p:cNvSpPr txBox="1"/>
          <p:nvPr>
            <p:custDataLst>
              <p:tags r:id="rId32"/>
            </p:custDataLst>
          </p:nvPr>
        </p:nvSpPr>
        <p:spPr>
          <a:xfrm>
            <a:off x="767150" y="3048012"/>
            <a:ext cx="1397000" cy="22519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="t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 smtClean="0">
                <a:latin typeface=""/>
              </a:rPr>
              <a:t>Project Start</a:t>
            </a:r>
            <a:endParaRPr lang="en-US" sz="1100" dirty="0">
              <a:latin typeface=""/>
            </a:endParaRPr>
          </a:p>
        </p:txBody>
      </p:sp>
      <p:sp>
        <p:nvSpPr>
          <p:cNvPr id="10827" name="milestoneshape"/>
          <p:cNvSpPr txBox="1"/>
          <p:nvPr>
            <p:custDataLst>
              <p:tags r:id="rId33"/>
            </p:custDataLst>
          </p:nvPr>
        </p:nvSpPr>
        <p:spPr>
          <a:xfrm>
            <a:off x="767150" y="2827879"/>
            <a:ext cx="1397000" cy="304800"/>
          </a:xfrm>
          <a:prstGeom prst="rect">
            <a:avLst/>
          </a:prstGeom>
          <a:noFill/>
        </p:spPr>
        <p:txBody>
          <a:bodyPr vert="horz" wrap="none" lIns="88900" tIns="44450" rIns="88900" bIns="44450" rtlCol="0" anchor="ctr" anchorCtr="1">
            <a:noAutofit/>
          </a:bodyPr>
          <a:lstStyle/>
          <a:p>
            <a:r>
              <a:rPr lang="en-US" sz="1000" dirty="0" smtClean="0">
                <a:latin typeface=""/>
              </a:rPr>
              <a:t>1/15/13</a:t>
            </a:r>
            <a:endParaRPr lang="en-US" sz="1000" dirty="0">
              <a:latin typeface=""/>
            </a:endParaRPr>
          </a:p>
        </p:txBody>
      </p:sp>
      <p:sp>
        <p:nvSpPr>
          <p:cNvPr id="10835" name="intervalshape"/>
          <p:cNvSpPr txBox="1"/>
          <p:nvPr>
            <p:custDataLst>
              <p:tags r:id="rId34"/>
            </p:custDataLst>
          </p:nvPr>
        </p:nvSpPr>
        <p:spPr>
          <a:xfrm>
            <a:off x="871926" y="3500407"/>
            <a:ext cx="58102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pPr algn="r"/>
            <a:r>
              <a:rPr lang="en-US" sz="1000" dirty="0" smtClean="0">
                <a:latin typeface=""/>
              </a:rPr>
              <a:t>1/15/13</a:t>
            </a:r>
            <a:endParaRPr lang="en-US" sz="1000" dirty="0">
              <a:latin typeface=""/>
            </a:endParaRPr>
          </a:p>
        </p:txBody>
      </p:sp>
      <p:sp>
        <p:nvSpPr>
          <p:cNvPr id="10837" name="intervalshape"/>
          <p:cNvSpPr txBox="1"/>
          <p:nvPr>
            <p:custDataLst>
              <p:tags r:id="rId35"/>
            </p:custDataLst>
          </p:nvPr>
        </p:nvSpPr>
        <p:spPr>
          <a:xfrm>
            <a:off x="3396573" y="3500407"/>
            <a:ext cx="58102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r>
              <a:rPr lang="en-US" sz="1000" dirty="0" smtClean="0">
                <a:latin typeface=""/>
              </a:rPr>
              <a:t>4/30/13</a:t>
            </a:r>
            <a:endParaRPr lang="en-US" sz="1000" dirty="0">
              <a:latin typeface=""/>
            </a:endParaRPr>
          </a:p>
        </p:txBody>
      </p:sp>
      <p:sp>
        <p:nvSpPr>
          <p:cNvPr id="10841" name="intervalshape"/>
          <p:cNvSpPr txBox="1"/>
          <p:nvPr>
            <p:custDataLst>
              <p:tags r:id="rId36"/>
            </p:custDataLst>
          </p:nvPr>
        </p:nvSpPr>
        <p:spPr>
          <a:xfrm>
            <a:off x="2822740" y="3963757"/>
            <a:ext cx="2145046" cy="141064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pPr>
              <a:lnSpc>
                <a:spcPts val="1050"/>
              </a:lnSpc>
            </a:pPr>
            <a:r>
              <a:rPr lang="en-US" sz="1100" dirty="0" smtClean="0">
                <a:solidFill>
                  <a:srgbClr val="000001"/>
                </a:solidFill>
                <a:latin typeface=""/>
              </a:rPr>
              <a:t>Legal Agreements Executed</a:t>
            </a:r>
            <a:endParaRPr lang="en-US" sz="1100" dirty="0">
              <a:solidFill>
                <a:srgbClr val="000001"/>
              </a:solidFill>
              <a:latin typeface=""/>
            </a:endParaRPr>
          </a:p>
        </p:txBody>
      </p:sp>
      <p:sp>
        <p:nvSpPr>
          <p:cNvPr id="10845" name="intervalshape"/>
          <p:cNvSpPr txBox="1"/>
          <p:nvPr>
            <p:custDataLst>
              <p:tags r:id="rId37"/>
            </p:custDataLst>
          </p:nvPr>
        </p:nvSpPr>
        <p:spPr>
          <a:xfrm>
            <a:off x="2241716" y="4076141"/>
            <a:ext cx="58102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pPr algn="r"/>
            <a:r>
              <a:rPr lang="en-US" sz="1000" dirty="0" smtClean="0">
                <a:latin typeface=""/>
              </a:rPr>
              <a:t>3/30/13</a:t>
            </a:r>
            <a:endParaRPr lang="en-US" sz="1000" dirty="0">
              <a:latin typeface=""/>
            </a:endParaRPr>
          </a:p>
        </p:txBody>
      </p:sp>
      <p:sp>
        <p:nvSpPr>
          <p:cNvPr id="10847" name="intervalshape"/>
          <p:cNvSpPr txBox="1"/>
          <p:nvPr>
            <p:custDataLst>
              <p:tags r:id="rId38"/>
            </p:custDataLst>
          </p:nvPr>
        </p:nvSpPr>
        <p:spPr>
          <a:xfrm>
            <a:off x="3396573" y="4076141"/>
            <a:ext cx="58102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r>
              <a:rPr lang="en-US" sz="1000" dirty="0" smtClean="0">
                <a:latin typeface=""/>
              </a:rPr>
              <a:t>4/30/13</a:t>
            </a:r>
            <a:endParaRPr lang="en-US" sz="1000" dirty="0">
              <a:latin typeface=""/>
            </a:endParaRPr>
          </a:p>
        </p:txBody>
      </p:sp>
      <p:sp>
        <p:nvSpPr>
          <p:cNvPr id="10854" name="intervalshape"/>
          <p:cNvSpPr txBox="1"/>
          <p:nvPr>
            <p:custDataLst>
              <p:tags r:id="rId39"/>
            </p:custDataLst>
          </p:nvPr>
        </p:nvSpPr>
        <p:spPr>
          <a:xfrm>
            <a:off x="2537887" y="4539269"/>
            <a:ext cx="58102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pPr algn="r"/>
            <a:r>
              <a:rPr lang="en-US" sz="1000" dirty="0" smtClean="0">
                <a:latin typeface=""/>
              </a:rPr>
              <a:t>4/15/13</a:t>
            </a:r>
            <a:endParaRPr lang="en-US" sz="1000" dirty="0">
              <a:latin typeface=""/>
            </a:endParaRPr>
          </a:p>
        </p:txBody>
      </p:sp>
      <p:sp>
        <p:nvSpPr>
          <p:cNvPr id="10856" name="intervalshape"/>
          <p:cNvSpPr txBox="1"/>
          <p:nvPr>
            <p:custDataLst>
              <p:tags r:id="rId40"/>
            </p:custDataLst>
          </p:nvPr>
        </p:nvSpPr>
        <p:spPr>
          <a:xfrm>
            <a:off x="4525725" y="4539269"/>
            <a:ext cx="58102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r>
              <a:rPr lang="en-US" sz="1000" dirty="0" smtClean="0">
                <a:latin typeface=""/>
              </a:rPr>
              <a:t>6/30/13</a:t>
            </a:r>
            <a:endParaRPr lang="en-US" sz="1000" dirty="0">
              <a:latin typeface=""/>
            </a:endParaRPr>
          </a:p>
        </p:txBody>
      </p:sp>
      <p:sp>
        <p:nvSpPr>
          <p:cNvPr id="10863" name="intervalshape"/>
          <p:cNvSpPr txBox="1"/>
          <p:nvPr>
            <p:custDataLst>
              <p:tags r:id="rId41"/>
            </p:custDataLst>
          </p:nvPr>
        </p:nvSpPr>
        <p:spPr>
          <a:xfrm>
            <a:off x="2537887" y="5002395"/>
            <a:ext cx="58102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pPr algn="r"/>
            <a:r>
              <a:rPr lang="en-US" sz="1000" dirty="0" smtClean="0">
                <a:latin typeface=""/>
              </a:rPr>
              <a:t>4/15/13</a:t>
            </a:r>
            <a:endParaRPr lang="en-US" sz="1000" dirty="0">
              <a:latin typeface=""/>
            </a:endParaRPr>
          </a:p>
        </p:txBody>
      </p:sp>
      <p:sp>
        <p:nvSpPr>
          <p:cNvPr id="10865" name="intervalshape"/>
          <p:cNvSpPr txBox="1"/>
          <p:nvPr>
            <p:custDataLst>
              <p:tags r:id="rId42"/>
            </p:custDataLst>
          </p:nvPr>
        </p:nvSpPr>
        <p:spPr>
          <a:xfrm>
            <a:off x="4525725" y="5002395"/>
            <a:ext cx="58102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r>
              <a:rPr lang="en-US" sz="1000" dirty="0" smtClean="0">
                <a:latin typeface=""/>
              </a:rPr>
              <a:t>6/30/13</a:t>
            </a:r>
            <a:endParaRPr lang="en-US" sz="1000" dirty="0">
              <a:latin typeface=""/>
            </a:endParaRPr>
          </a:p>
        </p:txBody>
      </p:sp>
      <p:sp>
        <p:nvSpPr>
          <p:cNvPr id="10872" name="intervalshape"/>
          <p:cNvSpPr txBox="1"/>
          <p:nvPr>
            <p:custDataLst>
              <p:tags r:id="rId43"/>
            </p:custDataLst>
          </p:nvPr>
        </p:nvSpPr>
        <p:spPr>
          <a:xfrm>
            <a:off x="3944699" y="5465522"/>
            <a:ext cx="58102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pPr algn="r"/>
            <a:r>
              <a:rPr lang="en-US" sz="1000" dirty="0" smtClean="0">
                <a:latin typeface=""/>
              </a:rPr>
              <a:t>6/30/13</a:t>
            </a:r>
            <a:endParaRPr lang="en-US" sz="1000" dirty="0">
              <a:latin typeface=""/>
            </a:endParaRPr>
          </a:p>
        </p:txBody>
      </p:sp>
      <p:sp>
        <p:nvSpPr>
          <p:cNvPr id="10874" name="intervalshape"/>
          <p:cNvSpPr txBox="1"/>
          <p:nvPr>
            <p:custDataLst>
              <p:tags r:id="rId44"/>
            </p:custDataLst>
          </p:nvPr>
        </p:nvSpPr>
        <p:spPr>
          <a:xfrm>
            <a:off x="6802539" y="5465522"/>
            <a:ext cx="65087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r>
              <a:rPr lang="en-US" sz="1000" dirty="0" smtClean="0">
                <a:latin typeface=""/>
              </a:rPr>
              <a:t>10/31/13</a:t>
            </a:r>
            <a:endParaRPr lang="en-US" sz="1000" dirty="0">
              <a:latin typeface=""/>
            </a:endParaRPr>
          </a:p>
        </p:txBody>
      </p:sp>
      <p:sp>
        <p:nvSpPr>
          <p:cNvPr id="10878" name="intervalshape"/>
          <p:cNvSpPr txBox="1"/>
          <p:nvPr>
            <p:custDataLst>
              <p:tags r:id="rId45"/>
            </p:custDataLst>
          </p:nvPr>
        </p:nvSpPr>
        <p:spPr>
          <a:xfrm>
            <a:off x="6506366" y="5928871"/>
            <a:ext cx="2180434" cy="141064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pPr>
              <a:lnSpc>
                <a:spcPts val="1050"/>
              </a:lnSpc>
            </a:pPr>
            <a:r>
              <a:rPr lang="en-US" sz="1100" dirty="0" smtClean="0">
                <a:solidFill>
                  <a:srgbClr val="000001"/>
                </a:solidFill>
                <a:latin typeface=""/>
              </a:rPr>
              <a:t>Partner Marketing</a:t>
            </a:r>
            <a:endParaRPr lang="en-US" sz="1100" dirty="0">
              <a:solidFill>
                <a:srgbClr val="000001"/>
              </a:solidFill>
              <a:latin typeface=""/>
            </a:endParaRPr>
          </a:p>
        </p:txBody>
      </p:sp>
      <p:sp>
        <p:nvSpPr>
          <p:cNvPr id="10882" name="intervalshape"/>
          <p:cNvSpPr txBox="1"/>
          <p:nvPr>
            <p:custDataLst>
              <p:tags r:id="rId46"/>
            </p:custDataLst>
          </p:nvPr>
        </p:nvSpPr>
        <p:spPr>
          <a:xfrm>
            <a:off x="5855491" y="6041255"/>
            <a:ext cx="65087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pPr algn="r"/>
            <a:r>
              <a:rPr lang="en-US" sz="1000" dirty="0" smtClean="0">
                <a:latin typeface=""/>
              </a:rPr>
              <a:t>10/15/13</a:t>
            </a:r>
            <a:endParaRPr lang="en-US" sz="1000" dirty="0">
              <a:latin typeface=""/>
            </a:endParaRPr>
          </a:p>
        </p:txBody>
      </p:sp>
      <p:sp>
        <p:nvSpPr>
          <p:cNvPr id="10884" name="intervalshape"/>
          <p:cNvSpPr txBox="1"/>
          <p:nvPr>
            <p:custDataLst>
              <p:tags r:id="rId47"/>
            </p:custDataLst>
          </p:nvPr>
        </p:nvSpPr>
        <p:spPr>
          <a:xfrm>
            <a:off x="7376370" y="6041255"/>
            <a:ext cx="581025" cy="328295"/>
          </a:xfrm>
          <a:prstGeom prst="rect">
            <a:avLst/>
          </a:prstGeom>
          <a:noFill/>
        </p:spPr>
        <p:txBody>
          <a:bodyPr vert="horz" wrap="none" lIns="88900" tIns="44450" rIns="88900" bIns="44450" rtlCol="0">
            <a:noAutofit/>
          </a:bodyPr>
          <a:lstStyle/>
          <a:p>
            <a:r>
              <a:rPr lang="en-US" sz="1000" dirty="0" smtClean="0">
                <a:latin typeface=""/>
              </a:rPr>
              <a:t>12/1/13</a:t>
            </a:r>
            <a:endParaRPr lang="en-US" sz="1000" dirty="0">
              <a:latin typeface="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83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8.0&quot;&gt;&lt;object type=&quot;1&quot; unique_id=&quot;10001&quot;&gt;&lt;object type=&quot;2&quot; unique_id=&quot;27329&quot;&gt;&lt;object type=&quot;3&quot; unique_id=&quot;27331&quot;&gt;&lt;property id=&quot;20148&quot; value=&quot;5&quot;/&gt;&lt;property id=&quot;20300&quot; value=&quot;Slide 2&quot;/&gt;&lt;property id=&quot;20307&quot; value=&quot;265&quot;/&gt;&lt;/object&gt;&lt;object type=&quot;3&quot; unique_id=&quot;27332&quot;&gt;&lt;property id=&quot;20148&quot; value=&quot;5&quot;/&gt;&lt;property id=&quot;20300&quot; value=&quot;Slide 3&quot;/&gt;&lt;property id=&quot;20307&quot; value=&quot;266&quot;/&gt;&lt;/object&gt;&lt;object type=&quot;3&quot; unique_id=&quot;27396&quot;&gt;&lt;property id=&quot;20148&quot; value=&quot;5&quot;/&gt;&lt;property id=&quot;20300&quot; value=&quot;Slide 1 - &amp;quot;Partner Development&amp;quot;&quot;/&gt;&lt;property id=&quot;20307&quot; value=&quot;268&quot;/&gt;&lt;/object&gt;&lt;/object&gt;&lt;object type=&quot;8&quot; unique_id=&quot;27337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LINETYPE" val="Rounded"/>
  <p:tag name="CONFIGUREAUTOMATICFLAG" val="True"/>
  <p:tag name="TIMESCALEPOINT" val="Months"/>
  <p:tag name="MILESTONEDATEFORMAT" val="M/d/yy"/>
  <p:tag name="INTERVALDATEFORMAT" val="M/d/yy"/>
  <p:tag name="TIMESCALEDATEFORMAT" val="MMM"/>
  <p:tag name="ELAPSEDSTYLE" val="wide"/>
  <p:tag name="INTERVALTHICKBAND" val="false"/>
  <p:tag name="INTERVALVERTCONNECTOR" val="true"/>
  <p:tag name="AUTOFIT" val="1"/>
  <p:tag name="TIMEBANDROUNDED" val="true"/>
  <p:tag name="3DEFFECT" val="true"/>
  <p:tag name="TIMEBANDTHIN" val="true"/>
  <p:tag name="TODAYMARKERFONTCHANGES" val="Calibri;11"/>
  <p:tag name="SHOWFLAGDIALOG" val="Finish"/>
  <p:tag name="INTERVALHORIZCONNECTOR" val="false"/>
  <p:tag name="INTERVALTEXT" val="center"/>
  <p:tag name="INTERVALDATE" val="split"/>
  <p:tag name="INTERVALABOVE" val="false"/>
  <p:tag name="WORDWRAPMILESTONE" val="true"/>
  <p:tag name="WORDWRAPINTERVAL" val="false"/>
  <p:tag name="ADJUSTINTERVALTITLETEXT_TOP" val="true"/>
  <p:tag name="MARKERCOLOR" val="255,0,0,false"/>
  <p:tag name="FLAGCONNECTORCOLOR" val="79,129,189,true"/>
  <p:tag name="CUSTOMETIMEBANDPOSITION" val="212.4011"/>
  <p:tag name="TIMEBANDPOS" val="custom"/>
  <p:tag name="CUSTOMTIMEBANDPOSITION" val="130.5007"/>
  <p:tag name="TIMESCALEFONT" val="Calibri;14;False;-1"/>
  <p:tag name="INTERVALDURATIONPOSITION" val="Hide"/>
  <p:tag name="MILESTONEDEFAULTFONT" val="Calibri;11;False;-16777216;False;False"/>
  <p:tag name="MILESTONEDATEDEFAULTFONT" val="Calibri;10;False;-14726787;False;False"/>
  <p:tag name="TASKDEFAULTFONT" val="Calibri;11;False;-16777216;False;False"/>
  <p:tag name="TASKDATEDEFAULTFONT" val="Calibri;10;False;-14726787;False;False"/>
  <p:tag name="VERSION" val="1.76"/>
  <p:tag name="TIMELINECULTURE" val="en-US"/>
  <p:tag name="TIMEBANDPOSCUSTOM" val="10"/>
  <p:tag name="LEFTBANDDATE" val="Calibri;24"/>
  <p:tag name="RIGHTBANDDATE" val="Calibri;24"/>
  <p:tag name="TODAYMARKER" val="false"/>
  <p:tag name="TODAYMARKERABOVE" val="false"/>
  <p:tag name="ELAPSED" val="false"/>
  <p:tag name="TIMEBANDDATES" val="both"/>
  <p:tag name="MILESTONETIMESCALESTARTDATE" val="01/15/2013 00:00:00"/>
  <p:tag name="MILESTONETIMESCALEENDDATE" val="11/30/2013 00:00:00"/>
  <p:tag name="INTERVALTIMESCALEENDDATE" val="12/01/2013 00:00:00"/>
  <p:tag name="INTERVALTIMESCALESTARTDATE" val="01/15/2013 00:00:00"/>
  <p:tag name="CONFIGURETIMESCALESTARTDATE" val="1/15/2013 12:00:00 AM"/>
  <p:tag name="CONFIGURETIMESCALEENDDATE" val="12/1/2013 12:00:00 AM"/>
  <p:tag name="TIMEBANDPOSVALUE" val="130.5007"/>
  <p:tag name="TIMEBANDCOLOR" val="47,54,153,False"/>
  <p:tag name="ACTUALTIMESCALEENDDATE" val="12/31/2013 12:00:00 AM"/>
  <p:tag name="ACTUALTIMESCALESTARTDATE" val="1/1/2013 12:00:00 AM"/>
  <p:tag name="PREVIOUSTIMEBANDPOSITION" val="130.5007"/>
  <p:tag name="ADJUSTINTERVALTITLETEXT" val="true"/>
  <p:tag name="SLIDEHEIGHT" val="4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0,0,0,-16777216,True;11/30/2013 00:00:00;Project End;False;False;True;False;True;tbName;0;;11;;10;0;-16777216;-16777216;False;110;False;False;False;False;False;180.0007;525.3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0,0,0,-16777216,True;11/30/2013 00:00:00;Project End;False;False;True;False;True;tbDate;0;;11;;10;0;-16777216;-16777216;False;110;False;False;False;False;False;180.0007;525.35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255,75,33,-46303,False;10/31/2013 00:00:00;Milestone 3;False;False;True;False;False;tbName;1;;11;;10;1;-16777216;-16777216;False;110;False;False;False;False;False;84.50071;481.63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255,75,33,-46303,False;10/31/2013 00:00:00;Milestone 3;False;False;True;False;False;tbDate;1;;11;;10;1;-16777216;-16777216;False;110;False;False;False;False;False;84.50071;481.63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255,192,0,-16384,False;08/15/2013 00:00:00;Milestone 2;False;False;True;False;False;tbName;2;;11;;10;2;-16777216;-16777216;False;110;False;False;False;False;False;84.50071;369.40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234,22,30,-1436130,False;;10/15/2013 00:00:00;12/01/2013 00:00:00;Partner Marketing;3;Shape;0;;11;;10;;10;5;-16777215;-16777216;-16777216;False;171.6877;False;False;False;False;False;False;False;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255,192,0,-16384,False;08/15/2013 00:00:00;Milestone 2;False;False;True;False;False;tbDate;2;;11;;10;2;-16777216;-16777216;False;110;False;False;False;False;False;84.50071;369.40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0,114,188,-16747844,False;06/30/2013 00:00:00;Milestone 1;False;False;True;False;False;tbName;3;;11;;10;3;-16777216;-16777216;False;110;False;False;False;False;False;84.50071;302.356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0,114,188,-16747844,False;06/30/2013 00:00:00;Milestone 1;False;False;True;False;False;tbDate;3;;11;;10;3;-16777216;-16777216;False;110;False;False;False;False;False;84.50071;302.356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26,170,66,-15029694,False;01/15/2013 00:00:00;Project Start;False;False;True;False;True;tbName;4;;11;;10;4;-16777216;-16777216;False;110;False;False;False;False;False;180.0007;60.4055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26,170,66,-15029694,False;01/15/2013 00:00:00;Project Start;False;False;True;False;True;tbDate;4;;11;;10;4;-16777216;-16777216;False;110;False;False;False;False;False;180.0007;60.4055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tbStartDate;5;;11;;10;;10;0;-16777215;-16777216;-16777216;False;180;False;False;False;False;False;False;False;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tbFinishDate;5;;11;;10;;10;0;-16777215;-16777216;-16777216;False;0;False;False;False;False;False;False;False;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ShapeRoundedRectangle;tbName;4;;11;;10;;10;1;-16777215;-16777216;-16777216;False;46.64109;False;False;False;False;False;False;False;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tbStartDate;4;;11;;10;;10;1;-16777215;-16777216;-16777216;False;180;False;False;False;False;False;False;False;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tbFinishDate;4;;11;;10;;10;1;-16777215;-16777216;-16777216;False;168.9013;False;False;False;False;False;False;False;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0,114,188,-16747844,False;;06/30/2013 00:00:00;10/31/2013 00:00:00;On-going Partner Development;1;Shape;1;;11;;10;;10;4;-16777215;-16777216;-16777216;False;0;False;False;False;False;False;False;False;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tbStartDate;3;;11;;10;;10;2;-16777215;-16777216;-16777216;False;180;False;False;False;False;False;False;False;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tbFinishDate;3;;11;;10;;10;2;-16777215;-16777216;-16777216;False;0;False;False;False;False;False;False;False;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26,170,66,-15029694,False;;04/15/2013 00:00:00;06/30/2013 00:00:00;Kickoff Calls;1;tbStartDate;2;;11;;10;;10;3;-16777215;-16777216;-16777216;False;180;False;False;False;False;False;False;False;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26,170,66,-15029694,False;;04/15/2013 00:00:00;06/30/2013 00:00:00;Kickoff Calls;1;tbFinishDate;2;;11;;10;;10;3;-16777215;-16777216;-16777216;False;0;False;False;False;False;False;False;False;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0,114,188,-16747844,False;;06/30/2013 00:00:00;10/31/2013 00:00:00;On-going Partner Development;1;tbStartDate;1;;11;;10;;10;4;-16777215;-16777216;-16777216;False;180;False;False;False;False;False;False;False;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0,114,188,-16747844,False;;06/30/2013 00:00:00;10/31/2013 00:00:00;On-going Partner Development;1;tbFinishDate;1;;11;;10;;10;4;-16777215;-16777216;-16777216;False;0;False;False;False;False;False;False;False;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234,22,30,-1436130,False;;10/15/2013 00:00:00;12/01/2013 00:00:00;Partner Marketing;ShapePentagon;tbName;0;;11;;10;;10;5;-16777215;-16777216;-16777216;False;69.96164;False;False;False;False;False;False;False;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234,22,30,-1436130,False;;10/15/2013 00:00:00;12/01/2013 00:00:00;Partner Marketing;3;tbStartDate;0;;11;;10;;10;5;-16777215;-16777216;-16777216;False;180;False;False;False;False;False;False;False;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234,22,30,-1436130,False;;10/15/2013 00:00:00;12/01/2013 00:00:00;Partner Marketing;3;tbFinishDate;0;;11;;10;;10;5;-16777215;-16777216;-16777216;False;171.6877;False;False;False;False;False;False;False;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26,170,66,-15029694,False;;04/15/2013 00:00:00;06/30/2013 00:00:00;Kickoff Calls;1;Shape;2;;11;;10;;10;3;-16777215;-16777216;-16777216;False;0;False;False;False;False;False;False;False;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Shape;4;;11;;10;;10;1;-16777215;-16777216;-16777216;False;168.9013;False;False;False;False;False;False;False;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BAND" val="Timeband"/>
</p:tagLst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58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Development 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Brown</dc:creator>
  <cp:lastModifiedBy>user</cp:lastModifiedBy>
  <cp:revision>43</cp:revision>
  <dcterms:created xsi:type="dcterms:W3CDTF">2012-07-20T04:59:23Z</dcterms:created>
  <dcterms:modified xsi:type="dcterms:W3CDTF">2016-04-11T03:06:51Z</dcterms:modified>
</cp:coreProperties>
</file>