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D8B6A6-2698-4DB8-8526-1368960B639C}" type="datetimeFigureOut">
              <a:rPr lang="en-IN" smtClean="0"/>
              <a:t>30-04-2015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57DA20-F449-410E-AE97-A7868E4331BA}" type="slidenum">
              <a:rPr lang="en-IN" smtClean="0"/>
              <a:t>‹#›</a:t>
            </a:fld>
            <a:endParaRPr lang="en-IN"/>
          </a:p>
        </p:txBody>
      </p:sp>
    </p:spTree>
    <p:extLst>
      <p:ext uri="{BB962C8B-B14F-4D97-AF65-F5344CB8AC3E}">
        <p14:creationId xmlns:p14="http://schemas.microsoft.com/office/powerpoint/2010/main" val="2759375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D8B6A6-2698-4DB8-8526-1368960B639C}" type="datetimeFigureOut">
              <a:rPr lang="en-IN" smtClean="0"/>
              <a:t>30-04-2015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57DA20-F449-410E-AE97-A7868E4331BA}" type="slidenum">
              <a:rPr lang="en-IN" smtClean="0"/>
              <a:t>‹#›</a:t>
            </a:fld>
            <a:endParaRPr lang="en-IN"/>
          </a:p>
        </p:txBody>
      </p:sp>
    </p:spTree>
    <p:extLst>
      <p:ext uri="{BB962C8B-B14F-4D97-AF65-F5344CB8AC3E}">
        <p14:creationId xmlns:p14="http://schemas.microsoft.com/office/powerpoint/2010/main" val="2712571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D8B6A6-2698-4DB8-8526-1368960B639C}" type="datetimeFigureOut">
              <a:rPr lang="en-IN" smtClean="0"/>
              <a:t>30-04-2015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57DA20-F449-410E-AE97-A7868E4331B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59940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D8B6A6-2698-4DB8-8526-1368960B639C}" type="datetimeFigureOut">
              <a:rPr lang="en-IN" smtClean="0"/>
              <a:t>30-04-2015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57DA20-F449-410E-AE97-A7868E4331BA}" type="slidenum">
              <a:rPr lang="en-IN" smtClean="0"/>
              <a:t>‹#›</a:t>
            </a:fld>
            <a:endParaRPr lang="en-IN"/>
          </a:p>
        </p:txBody>
      </p:sp>
    </p:spTree>
    <p:extLst>
      <p:ext uri="{BB962C8B-B14F-4D97-AF65-F5344CB8AC3E}">
        <p14:creationId xmlns:p14="http://schemas.microsoft.com/office/powerpoint/2010/main" val="1162673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D8B6A6-2698-4DB8-8526-1368960B639C}" type="datetimeFigureOut">
              <a:rPr lang="en-IN" smtClean="0"/>
              <a:t>30-04-2015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57DA20-F449-410E-AE97-A7868E4331B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00333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D8B6A6-2698-4DB8-8526-1368960B639C}" type="datetimeFigureOut">
              <a:rPr lang="en-IN" smtClean="0"/>
              <a:t>30-04-2015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57DA20-F449-410E-AE97-A7868E4331BA}" type="slidenum">
              <a:rPr lang="en-IN" smtClean="0"/>
              <a:t>‹#›</a:t>
            </a:fld>
            <a:endParaRPr lang="en-IN"/>
          </a:p>
        </p:txBody>
      </p:sp>
    </p:spTree>
    <p:extLst>
      <p:ext uri="{BB962C8B-B14F-4D97-AF65-F5344CB8AC3E}">
        <p14:creationId xmlns:p14="http://schemas.microsoft.com/office/powerpoint/2010/main" val="4118812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D8B6A6-2698-4DB8-8526-1368960B639C}" type="datetimeFigureOut">
              <a:rPr lang="en-IN" smtClean="0"/>
              <a:t>30-04-2015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57DA20-F449-410E-AE97-A7868E4331BA}" type="slidenum">
              <a:rPr lang="en-IN" smtClean="0"/>
              <a:t>‹#›</a:t>
            </a:fld>
            <a:endParaRPr lang="en-IN"/>
          </a:p>
        </p:txBody>
      </p:sp>
    </p:spTree>
    <p:extLst>
      <p:ext uri="{BB962C8B-B14F-4D97-AF65-F5344CB8AC3E}">
        <p14:creationId xmlns:p14="http://schemas.microsoft.com/office/powerpoint/2010/main" val="1040956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D8B6A6-2698-4DB8-8526-1368960B639C}" type="datetimeFigureOut">
              <a:rPr lang="en-IN" smtClean="0"/>
              <a:t>30-04-2015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57DA20-F449-410E-AE97-A7868E4331BA}" type="slidenum">
              <a:rPr lang="en-IN" smtClean="0"/>
              <a:t>‹#›</a:t>
            </a:fld>
            <a:endParaRPr lang="en-IN"/>
          </a:p>
        </p:txBody>
      </p:sp>
    </p:spTree>
    <p:extLst>
      <p:ext uri="{BB962C8B-B14F-4D97-AF65-F5344CB8AC3E}">
        <p14:creationId xmlns:p14="http://schemas.microsoft.com/office/powerpoint/2010/main" val="500520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D8B6A6-2698-4DB8-8526-1368960B639C}" type="datetimeFigureOut">
              <a:rPr lang="en-IN" smtClean="0"/>
              <a:t>30-04-2015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57DA20-F449-410E-AE97-A7868E4331BA}" type="slidenum">
              <a:rPr lang="en-IN" smtClean="0"/>
              <a:t>‹#›</a:t>
            </a:fld>
            <a:endParaRPr lang="en-IN"/>
          </a:p>
        </p:txBody>
      </p:sp>
    </p:spTree>
    <p:extLst>
      <p:ext uri="{BB962C8B-B14F-4D97-AF65-F5344CB8AC3E}">
        <p14:creationId xmlns:p14="http://schemas.microsoft.com/office/powerpoint/2010/main" val="371830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D8B6A6-2698-4DB8-8526-1368960B639C}" type="datetimeFigureOut">
              <a:rPr lang="en-IN" smtClean="0"/>
              <a:t>30-04-2015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57DA20-F449-410E-AE97-A7868E4331BA}" type="slidenum">
              <a:rPr lang="en-IN" smtClean="0"/>
              <a:t>‹#›</a:t>
            </a:fld>
            <a:endParaRPr lang="en-IN"/>
          </a:p>
        </p:txBody>
      </p:sp>
    </p:spTree>
    <p:extLst>
      <p:ext uri="{BB962C8B-B14F-4D97-AF65-F5344CB8AC3E}">
        <p14:creationId xmlns:p14="http://schemas.microsoft.com/office/powerpoint/2010/main" val="2004845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D8B6A6-2698-4DB8-8526-1368960B639C}" type="datetimeFigureOut">
              <a:rPr lang="en-IN" smtClean="0"/>
              <a:t>30-04-2015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57DA20-F449-410E-AE97-A7868E4331BA}" type="slidenum">
              <a:rPr lang="en-IN" smtClean="0"/>
              <a:t>‹#›</a:t>
            </a:fld>
            <a:endParaRPr lang="en-IN"/>
          </a:p>
        </p:txBody>
      </p:sp>
    </p:spTree>
    <p:extLst>
      <p:ext uri="{BB962C8B-B14F-4D97-AF65-F5344CB8AC3E}">
        <p14:creationId xmlns:p14="http://schemas.microsoft.com/office/powerpoint/2010/main" val="1260212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D8B6A6-2698-4DB8-8526-1368960B639C}" type="datetimeFigureOut">
              <a:rPr lang="en-IN" smtClean="0"/>
              <a:t>30-04-2015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57DA20-F449-410E-AE97-A7868E4331BA}" type="slidenum">
              <a:rPr lang="en-IN" smtClean="0"/>
              <a:t>‹#›</a:t>
            </a:fld>
            <a:endParaRPr lang="en-IN"/>
          </a:p>
        </p:txBody>
      </p:sp>
    </p:spTree>
    <p:extLst>
      <p:ext uri="{BB962C8B-B14F-4D97-AF65-F5344CB8AC3E}">
        <p14:creationId xmlns:p14="http://schemas.microsoft.com/office/powerpoint/2010/main" val="1020630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D8B6A6-2698-4DB8-8526-1368960B639C}" type="datetimeFigureOut">
              <a:rPr lang="en-IN" smtClean="0"/>
              <a:t>30-04-2015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57DA20-F449-410E-AE97-A7868E4331BA}" type="slidenum">
              <a:rPr lang="en-IN" smtClean="0"/>
              <a:t>‹#›</a:t>
            </a:fld>
            <a:endParaRPr lang="en-IN"/>
          </a:p>
        </p:txBody>
      </p:sp>
    </p:spTree>
    <p:extLst>
      <p:ext uri="{BB962C8B-B14F-4D97-AF65-F5344CB8AC3E}">
        <p14:creationId xmlns:p14="http://schemas.microsoft.com/office/powerpoint/2010/main" val="2653951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D8B6A6-2698-4DB8-8526-1368960B639C}" type="datetimeFigureOut">
              <a:rPr lang="en-IN" smtClean="0"/>
              <a:t>30-04-2015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57DA20-F449-410E-AE97-A7868E4331BA}" type="slidenum">
              <a:rPr lang="en-IN" smtClean="0"/>
              <a:t>‹#›</a:t>
            </a:fld>
            <a:endParaRPr lang="en-IN"/>
          </a:p>
        </p:txBody>
      </p:sp>
    </p:spTree>
    <p:extLst>
      <p:ext uri="{BB962C8B-B14F-4D97-AF65-F5344CB8AC3E}">
        <p14:creationId xmlns:p14="http://schemas.microsoft.com/office/powerpoint/2010/main" val="1338157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D8B6A6-2698-4DB8-8526-1368960B639C}" type="datetimeFigureOut">
              <a:rPr lang="en-IN" smtClean="0"/>
              <a:t>30-04-2015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57DA20-F449-410E-AE97-A7868E4331BA}" type="slidenum">
              <a:rPr lang="en-IN" smtClean="0"/>
              <a:t>‹#›</a:t>
            </a:fld>
            <a:endParaRPr lang="en-IN"/>
          </a:p>
        </p:txBody>
      </p:sp>
    </p:spTree>
    <p:extLst>
      <p:ext uri="{BB962C8B-B14F-4D97-AF65-F5344CB8AC3E}">
        <p14:creationId xmlns:p14="http://schemas.microsoft.com/office/powerpoint/2010/main" val="1919992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D8B6A6-2698-4DB8-8526-1368960B639C}" type="datetimeFigureOut">
              <a:rPr lang="en-IN" smtClean="0"/>
              <a:t>30-04-2015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57DA20-F449-410E-AE97-A7868E4331BA}" type="slidenum">
              <a:rPr lang="en-IN" smtClean="0"/>
              <a:t>‹#›</a:t>
            </a:fld>
            <a:endParaRPr lang="en-IN"/>
          </a:p>
        </p:txBody>
      </p:sp>
    </p:spTree>
    <p:extLst>
      <p:ext uri="{BB962C8B-B14F-4D97-AF65-F5344CB8AC3E}">
        <p14:creationId xmlns:p14="http://schemas.microsoft.com/office/powerpoint/2010/main" val="206135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D8B6A6-2698-4DB8-8526-1368960B639C}" type="datetimeFigureOut">
              <a:rPr lang="en-IN" smtClean="0"/>
              <a:t>30-04-2015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57DA20-F449-410E-AE97-A7868E4331BA}" type="slidenum">
              <a:rPr lang="en-IN" smtClean="0"/>
              <a:t>‹#›</a:t>
            </a:fld>
            <a:endParaRPr lang="en-IN"/>
          </a:p>
        </p:txBody>
      </p:sp>
    </p:spTree>
    <p:extLst>
      <p:ext uri="{BB962C8B-B14F-4D97-AF65-F5344CB8AC3E}">
        <p14:creationId xmlns:p14="http://schemas.microsoft.com/office/powerpoint/2010/main" val="374692355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L3_cache" TargetMode="External"/><Relationship Id="rId7" Type="http://schemas.openxmlformats.org/officeDocument/2006/relationships/image" Target="../media/image1.gif"/><Relationship Id="rId2" Type="http://schemas.openxmlformats.org/officeDocument/2006/relationships/hyperlink" Target="http://en.wikipedia.org/wiki/L2_cache" TargetMode="External"/><Relationship Id="rId1" Type="http://schemas.openxmlformats.org/officeDocument/2006/relationships/slideLayout" Target="../slideLayouts/slideLayout2.xml"/><Relationship Id="rId6" Type="http://schemas.openxmlformats.org/officeDocument/2006/relationships/hyperlink" Target="http://en.wikipedia.org/wiki/Graphics_Processing_Unit" TargetMode="External"/><Relationship Id="rId5" Type="http://schemas.openxmlformats.org/officeDocument/2006/relationships/hyperlink" Target="http://en.wikipedia.org/wiki/Multi-core_processor" TargetMode="External"/><Relationship Id="rId4" Type="http://schemas.openxmlformats.org/officeDocument/2006/relationships/hyperlink" Target="http://en.wikipedia.org/wiki/CPU_cach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uk.hardware.info/reviews/850/5/intel-core-micro-architecture-advanced-smart-cache" TargetMode="External"/><Relationship Id="rId3" Type="http://schemas.openxmlformats.org/officeDocument/2006/relationships/hyperlink" Target="http://www.pcper.com/reviews/Processors/Detailed-Look-Intels-New-Core-Architecture/Smart-Memory-Access-and-Smart-Cache" TargetMode="External"/><Relationship Id="rId7" Type="http://schemas.openxmlformats.org/officeDocument/2006/relationships/hyperlink" Target="http://en.wikipedia.org/wiki/Smart_Cache" TargetMode="External"/><Relationship Id="rId2" Type="http://schemas.openxmlformats.org/officeDocument/2006/relationships/hyperlink" Target="http://www.seminarsonly.com/computer%20science/Smart-Memories.php" TargetMode="External"/><Relationship Id="rId1" Type="http://schemas.openxmlformats.org/officeDocument/2006/relationships/slideLayout" Target="../slideLayouts/slideLayout2.xml"/><Relationship Id="rId6" Type="http://schemas.openxmlformats.org/officeDocument/2006/relationships/hyperlink" Target="https://www.google.co.in/url?sa=t&amp;rct=j&amp;q=&amp;esrc=s&amp;source=web&amp;cd=3&amp;cad=rja&amp;uact=8&amp;ved=0CC4QFjAC&amp;url=http%3A%2F%2Fwww.simmtester.com%2Fpage%2Fnews%2Fshowpubnews.asp%3Fnum%3D145&amp;ei=lBNCVf2pEpWUuQTrtYCAAw&amp;usg=AFQjCNGagrif5CYt679Do9ZjWCABMNw0Vg&amp;sig2=gwjgAZy8X3rGmJjJgxTrzg&amp;bvm=bv.92189499,d.c2E" TargetMode="External"/><Relationship Id="rId5" Type="http://schemas.openxmlformats.org/officeDocument/2006/relationships/hyperlink" Target="http://www.simmtester.com/page/news/showpubnews.asp?num=145" TargetMode="External"/><Relationship Id="rId4" Type="http://schemas.openxmlformats.org/officeDocument/2006/relationships/hyperlink" Target="http://www.simmtester.com/page/news/showpubnews.asp?num=14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Smart Memory</a:t>
            </a:r>
            <a:endParaRPr lang="en-IN" dirty="0"/>
          </a:p>
        </p:txBody>
      </p:sp>
      <p:sp>
        <p:nvSpPr>
          <p:cNvPr id="3" name="Subtitle 2"/>
          <p:cNvSpPr>
            <a:spLocks noGrp="1"/>
          </p:cNvSpPr>
          <p:nvPr>
            <p:ph type="subTitle" idx="1"/>
          </p:nvPr>
        </p:nvSpPr>
        <p:spPr/>
        <p:txBody>
          <a:bodyPr>
            <a:normAutofit fontScale="92500" lnSpcReduction="10000"/>
          </a:bodyPr>
          <a:lstStyle/>
          <a:p>
            <a:r>
              <a:rPr lang="en-IN" dirty="0" smtClean="0"/>
              <a:t>Operating System</a:t>
            </a:r>
          </a:p>
          <a:p>
            <a:r>
              <a:rPr lang="en-IN" dirty="0" smtClean="0"/>
              <a:t>Aditya Parikh</a:t>
            </a:r>
          </a:p>
          <a:p>
            <a:r>
              <a:rPr lang="en-IN" dirty="0" smtClean="0"/>
              <a:t>121001</a:t>
            </a:r>
            <a:endParaRPr lang="en-IN" dirty="0"/>
          </a:p>
        </p:txBody>
      </p:sp>
    </p:spTree>
    <p:extLst>
      <p:ext uri="{BB962C8B-B14F-4D97-AF65-F5344CB8AC3E}">
        <p14:creationId xmlns:p14="http://schemas.microsoft.com/office/powerpoint/2010/main" val="2436563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096" y="136980"/>
            <a:ext cx="9601196" cy="1303867"/>
          </a:xfrm>
        </p:spPr>
        <p:txBody>
          <a:bodyPr/>
          <a:lstStyle/>
          <a:p>
            <a:r>
              <a:rPr lang="en-US" b="1" u="sng" dirty="0"/>
              <a:t>Smart Cache</a:t>
            </a:r>
            <a:endParaRPr lang="en-IN" dirty="0"/>
          </a:p>
        </p:txBody>
      </p:sp>
      <p:sp>
        <p:nvSpPr>
          <p:cNvPr id="3" name="Content Placeholder 2"/>
          <p:cNvSpPr>
            <a:spLocks noGrp="1"/>
          </p:cNvSpPr>
          <p:nvPr>
            <p:ph idx="1"/>
          </p:nvPr>
        </p:nvSpPr>
        <p:spPr>
          <a:xfrm>
            <a:off x="417096" y="1534248"/>
            <a:ext cx="9601196" cy="3318936"/>
          </a:xfrm>
        </p:spPr>
        <p:txBody>
          <a:bodyPr/>
          <a:lstStyle/>
          <a:p>
            <a:r>
              <a:rPr lang="en-US" dirty="0"/>
              <a:t>Smart Cache is a </a:t>
            </a:r>
            <a:r>
              <a:rPr lang="en-US" dirty="0">
                <a:hlinkClick r:id="rId2" tooltip="L2 cache"/>
              </a:rPr>
              <a:t>level 2</a:t>
            </a:r>
            <a:r>
              <a:rPr lang="en-US" dirty="0"/>
              <a:t> or </a:t>
            </a:r>
            <a:r>
              <a:rPr lang="en-US" dirty="0">
                <a:hlinkClick r:id="rId3" tooltip="L3 cache"/>
              </a:rPr>
              <a:t>level 3</a:t>
            </a:r>
            <a:r>
              <a:rPr lang="en-US" dirty="0"/>
              <a:t> </a:t>
            </a:r>
            <a:r>
              <a:rPr lang="en-US" dirty="0">
                <a:hlinkClick r:id="rId4" tooltip="CPU cache"/>
              </a:rPr>
              <a:t>caching</a:t>
            </a:r>
            <a:r>
              <a:rPr lang="en-US" dirty="0"/>
              <a:t> method for multiple-execution cores. Smart Cache shares the actual cache memory among cores; both </a:t>
            </a:r>
            <a:r>
              <a:rPr lang="en-US" dirty="0">
                <a:hlinkClick r:id="rId5" tooltip="Multi-core processor"/>
              </a:rPr>
              <a:t>CPU cores</a:t>
            </a:r>
            <a:r>
              <a:rPr lang="en-US" dirty="0"/>
              <a:t> and integrated </a:t>
            </a:r>
            <a:r>
              <a:rPr lang="en-US" dirty="0">
                <a:hlinkClick r:id="rId6" tooltip="Graphics Processing Unit"/>
              </a:rPr>
              <a:t>GPU</a:t>
            </a:r>
            <a:r>
              <a:rPr lang="en-US" dirty="0"/>
              <a:t> are sharing the same cache</a:t>
            </a:r>
            <a:r>
              <a:rPr lang="en-US" dirty="0" smtClean="0"/>
              <a:t>.</a:t>
            </a:r>
          </a:p>
          <a:p>
            <a:r>
              <a:rPr lang="en-US" dirty="0"/>
              <a:t>A</a:t>
            </a:r>
            <a:r>
              <a:rPr lang="en-US" dirty="0" smtClean="0"/>
              <a:t> </a:t>
            </a:r>
            <a:r>
              <a:rPr lang="en-US" dirty="0"/>
              <a:t>single core can use the full level 2 cache or level 3 cache, if the other cores are inactive. </a:t>
            </a:r>
            <a:endParaRPr lang="en-US" dirty="0" smtClean="0"/>
          </a:p>
          <a:p>
            <a:endParaRPr lang="en-IN" dirty="0"/>
          </a:p>
        </p:txBody>
      </p:sp>
      <p:pic>
        <p:nvPicPr>
          <p:cNvPr id="4" name="Picture 3" descr="https://software.intel.com/sites/default/files/m/d/4/1/d/8/286501_286501.gif"/>
          <p:cNvPicPr/>
          <p:nvPr/>
        </p:nvPicPr>
        <p:blipFill>
          <a:blip r:embed="rId7">
            <a:extLst>
              <a:ext uri="{28A0092B-C50C-407E-A947-70E740481C1C}">
                <a14:useLocalDpi xmlns:a14="http://schemas.microsoft.com/office/drawing/2010/main" val="0"/>
              </a:ext>
            </a:extLst>
          </a:blip>
          <a:srcRect/>
          <a:stretch>
            <a:fillRect/>
          </a:stretch>
        </p:blipFill>
        <p:spPr bwMode="auto">
          <a:xfrm>
            <a:off x="2451216" y="3279654"/>
            <a:ext cx="4690745" cy="3147060"/>
          </a:xfrm>
          <a:prstGeom prst="rect">
            <a:avLst/>
          </a:prstGeom>
          <a:noFill/>
          <a:ln>
            <a:noFill/>
          </a:ln>
        </p:spPr>
      </p:pic>
    </p:spTree>
    <p:extLst>
      <p:ext uri="{BB962C8B-B14F-4D97-AF65-F5344CB8AC3E}">
        <p14:creationId xmlns:p14="http://schemas.microsoft.com/office/powerpoint/2010/main" val="1693551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779" y="160588"/>
            <a:ext cx="10515600" cy="1325563"/>
          </a:xfrm>
        </p:spPr>
        <p:txBody>
          <a:bodyPr>
            <a:normAutofit fontScale="90000"/>
          </a:bodyPr>
          <a:lstStyle/>
          <a:p>
            <a:r>
              <a:rPr lang="en-IN" b="1" u="sng" dirty="0"/>
              <a:t>Software techniques for shared-cache multi-core systems</a:t>
            </a:r>
            <a:r>
              <a:rPr lang="en-IN" dirty="0"/>
              <a:t/>
            </a:r>
            <a:br>
              <a:rPr lang="en-IN" dirty="0"/>
            </a:br>
            <a:endParaRPr lang="en-IN" dirty="0"/>
          </a:p>
        </p:txBody>
      </p:sp>
      <p:sp>
        <p:nvSpPr>
          <p:cNvPr id="3" name="Content Placeholder 2"/>
          <p:cNvSpPr>
            <a:spLocks noGrp="1"/>
          </p:cNvSpPr>
          <p:nvPr>
            <p:ph idx="1"/>
          </p:nvPr>
        </p:nvSpPr>
        <p:spPr>
          <a:xfrm>
            <a:off x="296779" y="1224046"/>
            <a:ext cx="5616739" cy="5633954"/>
          </a:xfrm>
        </p:spPr>
        <p:txBody>
          <a:bodyPr>
            <a:normAutofit/>
          </a:bodyPr>
          <a:lstStyle/>
          <a:p>
            <a:pPr lvl="0"/>
            <a:r>
              <a:rPr lang="en-IN" sz="2400" b="1" u="sng" dirty="0"/>
              <a:t>Processor Affinity: </a:t>
            </a:r>
            <a:endParaRPr lang="en-IN" sz="2400" u="sng" dirty="0"/>
          </a:p>
          <a:p>
            <a:pPr lvl="0"/>
            <a:r>
              <a:rPr lang="en-IN" sz="2400" b="1" u="sng" dirty="0"/>
              <a:t>Cache blocking (data tiling): </a:t>
            </a:r>
            <a:r>
              <a:rPr lang="en-IN" sz="2400" dirty="0"/>
              <a:t>The cache blocking technique (also called data tiling) tries to allow data to stay in the cache while being processed by data loops</a:t>
            </a:r>
            <a:r>
              <a:rPr lang="en-IN" sz="2400" dirty="0" smtClean="0"/>
              <a:t>.</a:t>
            </a:r>
            <a:endParaRPr lang="en-IN" sz="2400" u="sng" dirty="0"/>
          </a:p>
        </p:txBody>
      </p:sp>
      <p:pic>
        <p:nvPicPr>
          <p:cNvPr id="4" name="Picture 3" descr="https://software.intel.com/sites/default/files/m/d/4/1/d/8/286502_286502.gif"/>
          <p:cNvPicPr/>
          <p:nvPr/>
        </p:nvPicPr>
        <p:blipFill>
          <a:blip r:embed="rId2">
            <a:extLst>
              <a:ext uri="{28A0092B-C50C-407E-A947-70E740481C1C}">
                <a14:useLocalDpi xmlns:a14="http://schemas.microsoft.com/office/drawing/2010/main" val="0"/>
              </a:ext>
            </a:extLst>
          </a:blip>
          <a:srcRect/>
          <a:stretch>
            <a:fillRect/>
          </a:stretch>
        </p:blipFill>
        <p:spPr bwMode="auto">
          <a:xfrm>
            <a:off x="1172749" y="3816049"/>
            <a:ext cx="3230245" cy="2921635"/>
          </a:xfrm>
          <a:prstGeom prst="rect">
            <a:avLst/>
          </a:prstGeom>
          <a:noFill/>
          <a:ln>
            <a:noFill/>
          </a:ln>
        </p:spPr>
      </p:pic>
      <p:pic>
        <p:nvPicPr>
          <p:cNvPr id="5" name="Picture 4" descr="https://software.intel.com/sites/default/files/m/d/4/1/d/8/286503_286503.gif"/>
          <p:cNvPicPr/>
          <p:nvPr/>
        </p:nvPicPr>
        <p:blipFill>
          <a:blip r:embed="rId3">
            <a:extLst>
              <a:ext uri="{28A0092B-C50C-407E-A947-70E740481C1C}">
                <a14:useLocalDpi xmlns:a14="http://schemas.microsoft.com/office/drawing/2010/main" val="0"/>
              </a:ext>
            </a:extLst>
          </a:blip>
          <a:srcRect/>
          <a:stretch>
            <a:fillRect/>
          </a:stretch>
        </p:blipFill>
        <p:spPr bwMode="auto">
          <a:xfrm>
            <a:off x="6693114" y="3637246"/>
            <a:ext cx="4821555" cy="3004185"/>
          </a:xfrm>
          <a:prstGeom prst="rect">
            <a:avLst/>
          </a:prstGeom>
          <a:noFill/>
          <a:ln>
            <a:noFill/>
          </a:ln>
        </p:spPr>
      </p:pic>
      <p:sp>
        <p:nvSpPr>
          <p:cNvPr id="6" name="Content Placeholder 2"/>
          <p:cNvSpPr txBox="1">
            <a:spLocks/>
          </p:cNvSpPr>
          <p:nvPr/>
        </p:nvSpPr>
        <p:spPr>
          <a:xfrm>
            <a:off x="5913518" y="1208839"/>
            <a:ext cx="6380748" cy="5633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b="1" u="sng" dirty="0" smtClean="0"/>
              <a:t>Hold approach: </a:t>
            </a:r>
            <a:r>
              <a:rPr lang="en-IN" sz="2400" dirty="0" smtClean="0"/>
              <a:t>The hold approach involves reducing the frequency of access to the shared data by letting each thread maintain its own private copy of data, only updating the shared copy when it is necessary.</a:t>
            </a:r>
            <a:endParaRPr lang="en-IN" sz="2400" b="1" u="sng" dirty="0"/>
          </a:p>
        </p:txBody>
      </p:sp>
    </p:spTree>
    <p:extLst>
      <p:ext uri="{BB962C8B-B14F-4D97-AF65-F5344CB8AC3E}">
        <p14:creationId xmlns:p14="http://schemas.microsoft.com/office/powerpoint/2010/main" val="2000392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557" y="196683"/>
            <a:ext cx="10515600" cy="1325563"/>
          </a:xfrm>
        </p:spPr>
        <p:txBody>
          <a:bodyPr>
            <a:normAutofit fontScale="90000"/>
          </a:bodyPr>
          <a:lstStyle/>
          <a:p>
            <a:r>
              <a:rPr lang="en-IN" b="1" u="sng" dirty="0" smtClean="0"/>
              <a:t>Software techniques for shared-cache multi-core systems-cont.</a:t>
            </a:r>
            <a:r>
              <a:rPr lang="en-IN" dirty="0" smtClean="0"/>
              <a:t/>
            </a:r>
            <a:br>
              <a:rPr lang="en-IN" dirty="0" smtClean="0"/>
            </a:br>
            <a:endParaRPr lang="en-IN" dirty="0"/>
          </a:p>
        </p:txBody>
      </p:sp>
      <p:pic>
        <p:nvPicPr>
          <p:cNvPr id="4" name="Content Placeholder 3" descr="https://software.intel.com/sites/default/files/m/d/4/1/d/8/286505_286505.gif"/>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3932" y="3895725"/>
            <a:ext cx="4924425" cy="2962275"/>
          </a:xfrm>
          <a:prstGeom prst="rect">
            <a:avLst/>
          </a:prstGeom>
          <a:noFill/>
          <a:ln>
            <a:noFill/>
          </a:ln>
        </p:spPr>
      </p:pic>
      <p:sp>
        <p:nvSpPr>
          <p:cNvPr id="5" name="Content Placeholder 2"/>
          <p:cNvSpPr txBox="1">
            <a:spLocks/>
          </p:cNvSpPr>
          <p:nvPr/>
        </p:nvSpPr>
        <p:spPr>
          <a:xfrm>
            <a:off x="112412" y="1522246"/>
            <a:ext cx="5947610" cy="5633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b="1" u="sng" dirty="0" smtClean="0"/>
              <a:t>Delayed approach: </a:t>
            </a:r>
            <a:r>
              <a:rPr lang="en-IN" sz="2400" dirty="0" smtClean="0"/>
              <a:t>The delayed approach takes advantage of the natural L1 cache eviction by inserting a wait until data gets pushed to the shared L2 cache  before the other core requests access to it. </a:t>
            </a:r>
            <a:endParaRPr lang="en-IN" sz="2400" u="sng" dirty="0" smtClean="0"/>
          </a:p>
          <a:p>
            <a:endParaRPr lang="en-IN" dirty="0"/>
          </a:p>
        </p:txBody>
      </p:sp>
      <p:pic>
        <p:nvPicPr>
          <p:cNvPr id="6" name="Picture 5" descr="https://software.intel.com/sites/default/files/m/d/4/1/d/8/286506_286506.gif"/>
          <p:cNvPicPr/>
          <p:nvPr/>
        </p:nvPicPr>
        <p:blipFill>
          <a:blip r:embed="rId3">
            <a:extLst>
              <a:ext uri="{28A0092B-C50C-407E-A947-70E740481C1C}">
                <a14:useLocalDpi xmlns:a14="http://schemas.microsoft.com/office/drawing/2010/main" val="0"/>
              </a:ext>
            </a:extLst>
          </a:blip>
          <a:srcRect/>
          <a:stretch>
            <a:fillRect/>
          </a:stretch>
        </p:blipFill>
        <p:spPr bwMode="auto">
          <a:xfrm>
            <a:off x="7269313" y="3003183"/>
            <a:ext cx="3230245" cy="2672080"/>
          </a:xfrm>
          <a:prstGeom prst="rect">
            <a:avLst/>
          </a:prstGeom>
          <a:noFill/>
          <a:ln>
            <a:noFill/>
          </a:ln>
        </p:spPr>
      </p:pic>
      <p:sp>
        <p:nvSpPr>
          <p:cNvPr id="7" name="Content Placeholder 2"/>
          <p:cNvSpPr txBox="1">
            <a:spLocks/>
          </p:cNvSpPr>
          <p:nvPr/>
        </p:nvSpPr>
        <p:spPr>
          <a:xfrm>
            <a:off x="5959877" y="1522246"/>
            <a:ext cx="6380748" cy="5633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b="1" u="sng" dirty="0" smtClean="0"/>
              <a:t>Avoid false sharing: </a:t>
            </a:r>
            <a:r>
              <a:rPr lang="en-IN" sz="2400" u="sng" dirty="0" smtClean="0"/>
              <a:t>Cache coherency problem.</a:t>
            </a:r>
          </a:p>
          <a:p>
            <a:pPr marL="0" indent="0">
              <a:buNone/>
            </a:pPr>
            <a:endParaRPr lang="en-IN" u="sng" dirty="0" smtClean="0"/>
          </a:p>
          <a:p>
            <a:endParaRPr lang="en-IN" dirty="0"/>
          </a:p>
        </p:txBody>
      </p:sp>
    </p:spTree>
    <p:extLst>
      <p:ext uri="{BB962C8B-B14F-4D97-AF65-F5344CB8AC3E}">
        <p14:creationId xmlns:p14="http://schemas.microsoft.com/office/powerpoint/2010/main" val="1114361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DDR3 architectures (Hewlett Packard):</a:t>
            </a:r>
            <a:r>
              <a:rPr lang="en-IN" dirty="0"/>
              <a:t/>
            </a:r>
            <a:br>
              <a:rPr lang="en-IN" dirty="0"/>
            </a:br>
            <a:endParaRPr lang="en-IN" dirty="0"/>
          </a:p>
        </p:txBody>
      </p:sp>
      <p:sp>
        <p:nvSpPr>
          <p:cNvPr id="3" name="Content Placeholder 2"/>
          <p:cNvSpPr>
            <a:spLocks noGrp="1"/>
          </p:cNvSpPr>
          <p:nvPr>
            <p:ph idx="1"/>
          </p:nvPr>
        </p:nvSpPr>
        <p:spPr>
          <a:xfrm>
            <a:off x="360948" y="1270000"/>
            <a:ext cx="12071684" cy="5811253"/>
          </a:xfrm>
        </p:spPr>
        <p:txBody>
          <a:bodyPr>
            <a:normAutofit/>
          </a:bodyPr>
          <a:lstStyle/>
          <a:p>
            <a:r>
              <a:rPr lang="en-US" sz="2400" dirty="0"/>
              <a:t>DDR3 uses the same basic DRAM configuration and architecture as previous DDR implementations. Each DIMM consists of ranks of 9 or 18 DRAMs that deliver 72 bits—64 bits of data and 8 bits of ECC (error correction code)—in parallel to the memory bus to the CPU</a:t>
            </a:r>
            <a:r>
              <a:rPr lang="en-US" sz="2400" dirty="0" smtClean="0"/>
              <a:t>.</a:t>
            </a:r>
          </a:p>
          <a:p>
            <a:r>
              <a:rPr lang="en-US" sz="2400" dirty="0"/>
              <a:t>Fly-by </a:t>
            </a:r>
            <a:r>
              <a:rPr lang="en-US" sz="2400" dirty="0" smtClean="0"/>
              <a:t>topology</a:t>
            </a:r>
          </a:p>
          <a:p>
            <a:r>
              <a:rPr lang="en-US" sz="2400" dirty="0"/>
              <a:t>On-die </a:t>
            </a:r>
            <a:r>
              <a:rPr lang="en-US" sz="2400" dirty="0" smtClean="0"/>
              <a:t>Termination</a:t>
            </a:r>
            <a:endParaRPr lang="en-IN" sz="2400" dirty="0"/>
          </a:p>
          <a:p>
            <a:r>
              <a:rPr lang="en-US" sz="2400" dirty="0"/>
              <a:t>Address parity </a:t>
            </a:r>
            <a:r>
              <a:rPr lang="en-US" sz="2400" dirty="0" smtClean="0"/>
              <a:t>checking</a:t>
            </a:r>
            <a:endParaRPr lang="en-IN" sz="2400" dirty="0"/>
          </a:p>
          <a:p>
            <a:r>
              <a:rPr lang="en-IN" sz="2400" dirty="0"/>
              <a:t>System memory </a:t>
            </a:r>
            <a:r>
              <a:rPr lang="en-IN" sz="2400" dirty="0" smtClean="0"/>
              <a:t>bandwidth</a:t>
            </a:r>
            <a:endParaRPr lang="en-IN" sz="2400" dirty="0"/>
          </a:p>
          <a:p>
            <a:r>
              <a:rPr lang="en-US" sz="2400" dirty="0" smtClean="0"/>
              <a:t> </a:t>
            </a:r>
            <a:r>
              <a:rPr lang="en-IN" sz="2400" dirty="0"/>
              <a:t>DDR3 </a:t>
            </a:r>
            <a:r>
              <a:rPr lang="en-IN" sz="2400" dirty="0" smtClean="0"/>
              <a:t>latency</a:t>
            </a:r>
            <a:endParaRPr lang="en-IN" sz="2400" dirty="0"/>
          </a:p>
          <a:p>
            <a:r>
              <a:rPr lang="en-IN" sz="2400" dirty="0"/>
              <a:t>Maximizing system </a:t>
            </a:r>
            <a:r>
              <a:rPr lang="en-IN" sz="2400" dirty="0" smtClean="0"/>
              <a:t>throughput</a:t>
            </a:r>
            <a:endParaRPr lang="en-IN" sz="2400" dirty="0"/>
          </a:p>
          <a:p>
            <a:r>
              <a:rPr lang="en-IN" sz="2400" dirty="0"/>
              <a:t>Minimizing memory </a:t>
            </a:r>
            <a:r>
              <a:rPr lang="en-IN" sz="2400" dirty="0" smtClean="0"/>
              <a:t>latency</a:t>
            </a:r>
            <a:endParaRPr lang="en-IN" sz="2400" dirty="0"/>
          </a:p>
          <a:p>
            <a:r>
              <a:rPr lang="en-IN" sz="2400" dirty="0"/>
              <a:t>Using balanced memory </a:t>
            </a:r>
            <a:r>
              <a:rPr lang="en-IN" sz="2400" dirty="0" smtClean="0"/>
              <a:t>configurations</a:t>
            </a:r>
            <a:r>
              <a:rPr lang="en-US" sz="2400" dirty="0" smtClean="0"/>
              <a:t>  </a:t>
            </a:r>
            <a:endParaRPr lang="en-IN" sz="2400" dirty="0" smtClean="0"/>
          </a:p>
          <a:p>
            <a:endParaRPr lang="en-IN" dirty="0"/>
          </a:p>
          <a:p>
            <a:endParaRPr lang="en-IN" dirty="0"/>
          </a:p>
        </p:txBody>
      </p:sp>
    </p:spTree>
    <p:extLst>
      <p:ext uri="{BB962C8B-B14F-4D97-AF65-F5344CB8AC3E}">
        <p14:creationId xmlns:p14="http://schemas.microsoft.com/office/powerpoint/2010/main" val="1526333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SmartTrim - The intelligent RAM Optimizer</a:t>
            </a:r>
            <a:r>
              <a:rPr lang="en-IN" dirty="0"/>
              <a:t/>
            </a:r>
            <a:br>
              <a:rPr lang="en-IN" dirty="0"/>
            </a:br>
            <a:endParaRPr lang="en-IN" dirty="0"/>
          </a:p>
        </p:txBody>
      </p:sp>
      <p:sp>
        <p:nvSpPr>
          <p:cNvPr id="3" name="Content Placeholder 2"/>
          <p:cNvSpPr>
            <a:spLocks noGrp="1"/>
          </p:cNvSpPr>
          <p:nvPr>
            <p:ph idx="1"/>
          </p:nvPr>
        </p:nvSpPr>
        <p:spPr>
          <a:xfrm>
            <a:off x="368968" y="1488742"/>
            <a:ext cx="9436769" cy="4351338"/>
          </a:xfrm>
        </p:spPr>
        <p:txBody>
          <a:bodyPr>
            <a:normAutofit lnSpcReduction="10000"/>
          </a:bodyPr>
          <a:lstStyle/>
          <a:p>
            <a:r>
              <a:rPr lang="en-IN" sz="2400" dirty="0"/>
              <a:t>SmartTrim acts conservatively and with sophisticated selectivity. It doesn't force everything out of memory all at once. It politely asks memory hogging background processes to release their working sets. It has many other criteria built in, such as never trimming the application you're actively engaged with. It is the first truly intelligent RAM optimization algorithm ever conceived.</a:t>
            </a:r>
          </a:p>
          <a:p>
            <a:pPr lvl="0"/>
            <a:r>
              <a:rPr lang="en-IN" sz="2400" dirty="0"/>
              <a:t>Conservative</a:t>
            </a:r>
          </a:p>
          <a:p>
            <a:pPr lvl="0"/>
            <a:r>
              <a:rPr lang="en-IN" sz="2400" dirty="0"/>
              <a:t>Selective</a:t>
            </a:r>
          </a:p>
          <a:p>
            <a:pPr lvl="0"/>
            <a:r>
              <a:rPr lang="en-IN" sz="2400" dirty="0"/>
              <a:t>Throttled paging</a:t>
            </a:r>
          </a:p>
          <a:p>
            <a:pPr lvl="0"/>
            <a:r>
              <a:rPr lang="en-IN" sz="2400" dirty="0"/>
              <a:t>User-controlled</a:t>
            </a:r>
          </a:p>
          <a:p>
            <a:endParaRPr lang="en-IN" dirty="0"/>
          </a:p>
        </p:txBody>
      </p:sp>
    </p:spTree>
    <p:extLst>
      <p:ext uri="{BB962C8B-B14F-4D97-AF65-F5344CB8AC3E}">
        <p14:creationId xmlns:p14="http://schemas.microsoft.com/office/powerpoint/2010/main" val="4200104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S.M.A.R.T(</a:t>
            </a:r>
            <a:r>
              <a:rPr lang="en-US" dirty="0"/>
              <a:t>Self-Monitoring, Analysis and Reporting </a:t>
            </a:r>
            <a:r>
              <a:rPr lang="en-US" dirty="0" smtClean="0"/>
              <a:t>Technology)</a:t>
            </a:r>
            <a:endParaRPr lang="en-IN" dirty="0"/>
          </a:p>
        </p:txBody>
      </p:sp>
      <p:sp>
        <p:nvSpPr>
          <p:cNvPr id="3" name="Content Placeholder 2"/>
          <p:cNvSpPr>
            <a:spLocks noGrp="1"/>
          </p:cNvSpPr>
          <p:nvPr>
            <p:ph idx="1"/>
          </p:nvPr>
        </p:nvSpPr>
        <p:spPr/>
        <p:txBody>
          <a:bodyPr>
            <a:normAutofit/>
          </a:bodyPr>
          <a:lstStyle/>
          <a:p>
            <a:r>
              <a:rPr lang="en-US" sz="2400" dirty="0"/>
              <a:t>S.M.A.R.T. (Self-Monitoring, Analysis and Reporting Technology; often written as SMART) is a monitoring system included in </a:t>
            </a:r>
            <a:r>
              <a:rPr lang="en-US" sz="2400" dirty="0" smtClean="0"/>
              <a:t>computer hard disk drives</a:t>
            </a:r>
            <a:r>
              <a:rPr lang="en-US" sz="2400" dirty="0"/>
              <a:t> (HDDs) and </a:t>
            </a:r>
            <a:r>
              <a:rPr lang="en-US" sz="2400" dirty="0" smtClean="0"/>
              <a:t>solid-state drives</a:t>
            </a:r>
            <a:r>
              <a:rPr lang="en-US" sz="2400" dirty="0"/>
              <a:t> (SSDs) that detects and reports on various indicators of drive reliability, with the intent of enabling the anticipation of hardware failures. </a:t>
            </a:r>
            <a:endParaRPr lang="en-US" sz="2400" dirty="0" smtClean="0"/>
          </a:p>
          <a:p>
            <a:r>
              <a:rPr lang="en-US" sz="2400" dirty="0"/>
              <a:t>Many motherboards display a warning message when a disk drive is approaching failure. </a:t>
            </a:r>
            <a:endParaRPr lang="en-IN" sz="2400" dirty="0"/>
          </a:p>
        </p:txBody>
      </p:sp>
    </p:spTree>
    <p:extLst>
      <p:ext uri="{BB962C8B-B14F-4D97-AF65-F5344CB8AC3E}">
        <p14:creationId xmlns:p14="http://schemas.microsoft.com/office/powerpoint/2010/main" val="579059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dirty="0" smtClean="0"/>
              <a:t>Thank You</a:t>
            </a:r>
            <a:endParaRPr lang="en-IN" sz="4400" dirty="0"/>
          </a:p>
        </p:txBody>
      </p:sp>
      <p:sp>
        <p:nvSpPr>
          <p:cNvPr id="3" name="Content Placeholder 2"/>
          <p:cNvSpPr>
            <a:spLocks noGrp="1"/>
          </p:cNvSpPr>
          <p:nvPr>
            <p:ph idx="1"/>
          </p:nvPr>
        </p:nvSpPr>
        <p:spPr/>
        <p:txBody>
          <a:bodyPr>
            <a:normAutofit fontScale="85000" lnSpcReduction="10000"/>
          </a:bodyPr>
          <a:lstStyle/>
          <a:p>
            <a:r>
              <a:rPr lang="en-IN" sz="1900" b="1" u="sng" dirty="0" smtClean="0"/>
              <a:t>References:</a:t>
            </a:r>
          </a:p>
          <a:p>
            <a:pPr lvl="0"/>
            <a:r>
              <a:rPr lang="en-US" sz="1900" dirty="0">
                <a:hlinkClick r:id="rId2"/>
              </a:rPr>
              <a:t>http://www.seminarsonly.com/computer%20science/Smart-Memories.php</a:t>
            </a:r>
            <a:endParaRPr lang="en-IN" sz="1900" dirty="0"/>
          </a:p>
          <a:p>
            <a:pPr lvl="0"/>
            <a:r>
              <a:rPr lang="en-US" sz="1900" dirty="0">
                <a:hlinkClick r:id="rId3"/>
              </a:rPr>
              <a:t>http://www.pcper.com/reviews/Processors/Detailed-Look-Intels-New-Core-Architecture/Smart-Memory-Access-and-Smart-Cache</a:t>
            </a:r>
            <a:endParaRPr lang="en-IN" sz="1900" dirty="0"/>
          </a:p>
          <a:p>
            <a:pPr lvl="0"/>
            <a:r>
              <a:rPr lang="en-US" sz="1900" dirty="0">
                <a:hlinkClick r:id="rId4"/>
              </a:rPr>
              <a:t>http://www.simmtester.com/page/news/showpubnews.asp?num=149</a:t>
            </a:r>
            <a:endParaRPr lang="en-IN" sz="1900" dirty="0"/>
          </a:p>
          <a:p>
            <a:pPr lvl="0"/>
            <a:r>
              <a:rPr lang="en-US" sz="1900" dirty="0">
                <a:hlinkClick r:id="rId5"/>
              </a:rPr>
              <a:t>http://www.simmtester.com/page/news/showpubnews.asp?num=145</a:t>
            </a:r>
            <a:endParaRPr lang="en-IN" sz="1900" dirty="0"/>
          </a:p>
          <a:p>
            <a:pPr lvl="0"/>
            <a:r>
              <a:rPr lang="en-US" sz="1900" u="sng" dirty="0">
                <a:hlinkClick r:id="rId6"/>
              </a:rPr>
              <a:t>https://www.google.co.in/url?sa=t&amp;rct=j&amp;q=&amp;esrc=s&amp;source=web&amp;cd=3&amp;cad=rja&amp;uact=8&amp;ved=0CC4QFjAC&amp;url=http%3A%2F%2Fwww.simmtester.com%2Fpage%2Fnews%2Fshowpubnews.asp%3Fnum%3D145&amp;ei=lBNCVf2pEpWUuQTrtYCAAw&amp;usg=AFQjCNGagrif5CYt679Do9ZjWCABMNw0Vg&amp;sig2=gwjgAZy8X3rGmJjJgxTrzg&amp;bvm=bv.92189499,d.c2E</a:t>
            </a:r>
            <a:endParaRPr lang="en-IN" sz="1900" dirty="0"/>
          </a:p>
          <a:p>
            <a:pPr lvl="0"/>
            <a:r>
              <a:rPr lang="en-US" sz="1900" u="sng" dirty="0">
                <a:hlinkClick r:id="rId7"/>
              </a:rPr>
              <a:t>http://en.wikipedia.org/wiki/Smart_Cache</a:t>
            </a:r>
            <a:endParaRPr lang="en-IN" sz="1900" dirty="0"/>
          </a:p>
          <a:p>
            <a:pPr lvl="0"/>
            <a:r>
              <a:rPr lang="en-US" sz="1900" u="sng" dirty="0">
                <a:hlinkClick r:id="rId8"/>
              </a:rPr>
              <a:t>http://uk.hardware.info/reviews/850/5/intel-core-micro-architecture-advanced-smart-cache</a:t>
            </a:r>
            <a:endParaRPr lang="en-IN" sz="1900" dirty="0"/>
          </a:p>
          <a:p>
            <a:endParaRPr lang="en-IN" sz="2100" dirty="0"/>
          </a:p>
        </p:txBody>
      </p:sp>
    </p:spTree>
    <p:extLst>
      <p:ext uri="{BB962C8B-B14F-4D97-AF65-F5344CB8AC3E}">
        <p14:creationId xmlns:p14="http://schemas.microsoft.com/office/powerpoint/2010/main" val="1728551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TotalTime>
  <Words>265</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Smart Memory</vt:lpstr>
      <vt:lpstr>Smart Cache</vt:lpstr>
      <vt:lpstr>Software techniques for shared-cache multi-core systems </vt:lpstr>
      <vt:lpstr>Software techniques for shared-cache multi-core systems-cont. </vt:lpstr>
      <vt:lpstr>DDR3 architectures (Hewlett Packard): </vt:lpstr>
      <vt:lpstr>SmartTrim - The intelligent RAM Optimizer </vt:lpstr>
      <vt:lpstr>S.M.A.R.T(Self-Monitoring, Analysis and Reporting Technology)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Memory</dc:title>
  <dc:creator>Aditya Parikh</dc:creator>
  <cp:lastModifiedBy>Aditya Parikh</cp:lastModifiedBy>
  <cp:revision>5</cp:revision>
  <dcterms:created xsi:type="dcterms:W3CDTF">2015-04-30T11:43:56Z</dcterms:created>
  <dcterms:modified xsi:type="dcterms:W3CDTF">2015-04-30T12:11:17Z</dcterms:modified>
</cp:coreProperties>
</file>