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249"/>
    <a:srgbClr val="B248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3" d="100"/>
          <a:sy n="83" d="100"/>
        </p:scale>
        <p:origin x="435"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D5BD-E7E1-0408-0F51-E7250669C9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280F48-5DB2-BB3C-87BE-C322FF6E3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204BD3-38FC-AB95-CC72-7016594B37AF}"/>
              </a:ext>
            </a:extLst>
          </p:cNvPr>
          <p:cNvSpPr>
            <a:spLocks noGrp="1"/>
          </p:cNvSpPr>
          <p:nvPr>
            <p:ph type="dt" sz="half" idx="10"/>
          </p:nvPr>
        </p:nvSpPr>
        <p:spPr/>
        <p:txBody>
          <a:bodyPr/>
          <a:lstStyle/>
          <a:p>
            <a:fld id="{4CEA8C0D-AF51-45C5-B2E1-B5F89F9AF0B0}" type="datetimeFigureOut">
              <a:rPr lang="en-IN" smtClean="0"/>
              <a:t>13-11-2024</a:t>
            </a:fld>
            <a:endParaRPr lang="en-IN"/>
          </a:p>
        </p:txBody>
      </p:sp>
      <p:sp>
        <p:nvSpPr>
          <p:cNvPr id="5" name="Footer Placeholder 4">
            <a:extLst>
              <a:ext uri="{FF2B5EF4-FFF2-40B4-BE49-F238E27FC236}">
                <a16:creationId xmlns:a16="http://schemas.microsoft.com/office/drawing/2014/main" id="{44067957-325F-1CD9-8E99-F72A77A6F7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9B31BC-4B03-2A00-543C-F291060DE0C4}"/>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1900184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D119-CB50-5CBF-634A-2AA14D0349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E4D3ED-384D-8FE5-890A-0F853E8360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93A666-6751-1B04-7F97-FA611B94C4DD}"/>
              </a:ext>
            </a:extLst>
          </p:cNvPr>
          <p:cNvSpPr>
            <a:spLocks noGrp="1"/>
          </p:cNvSpPr>
          <p:nvPr>
            <p:ph type="dt" sz="half" idx="10"/>
          </p:nvPr>
        </p:nvSpPr>
        <p:spPr/>
        <p:txBody>
          <a:bodyPr/>
          <a:lstStyle/>
          <a:p>
            <a:fld id="{4CEA8C0D-AF51-45C5-B2E1-B5F89F9AF0B0}" type="datetimeFigureOut">
              <a:rPr lang="en-IN" smtClean="0"/>
              <a:t>13-11-2024</a:t>
            </a:fld>
            <a:endParaRPr lang="en-IN"/>
          </a:p>
        </p:txBody>
      </p:sp>
      <p:sp>
        <p:nvSpPr>
          <p:cNvPr id="5" name="Footer Placeholder 4">
            <a:extLst>
              <a:ext uri="{FF2B5EF4-FFF2-40B4-BE49-F238E27FC236}">
                <a16:creationId xmlns:a16="http://schemas.microsoft.com/office/drawing/2014/main" id="{BF9D869F-62B8-7672-3706-C424CA6ACC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4E692F-5274-F5FB-3FBA-4287AAF609E5}"/>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592149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9FDF59-9096-C892-5368-E2FC0E82C4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AB859D-F160-619A-1909-B74A4BA3B3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243180-ED2F-2B1E-D8E6-182E20B14F82}"/>
              </a:ext>
            </a:extLst>
          </p:cNvPr>
          <p:cNvSpPr>
            <a:spLocks noGrp="1"/>
          </p:cNvSpPr>
          <p:nvPr>
            <p:ph type="dt" sz="half" idx="10"/>
          </p:nvPr>
        </p:nvSpPr>
        <p:spPr/>
        <p:txBody>
          <a:bodyPr/>
          <a:lstStyle/>
          <a:p>
            <a:fld id="{4CEA8C0D-AF51-45C5-B2E1-B5F89F9AF0B0}" type="datetimeFigureOut">
              <a:rPr lang="en-IN" smtClean="0"/>
              <a:t>13-11-2024</a:t>
            </a:fld>
            <a:endParaRPr lang="en-IN"/>
          </a:p>
        </p:txBody>
      </p:sp>
      <p:sp>
        <p:nvSpPr>
          <p:cNvPr id="5" name="Footer Placeholder 4">
            <a:extLst>
              <a:ext uri="{FF2B5EF4-FFF2-40B4-BE49-F238E27FC236}">
                <a16:creationId xmlns:a16="http://schemas.microsoft.com/office/drawing/2014/main" id="{6E9A35F1-1EE5-4333-1C9F-9A8466AFE8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712D23-D528-EA87-2C9B-181C368BDA7F}"/>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50056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26CFB-081A-88C2-3CFF-F99377EA98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091A2B-CAC2-22D4-991A-99E3654CC8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B8EA92-AB75-4A0A-BFDC-D692FAD6F7F9}"/>
              </a:ext>
            </a:extLst>
          </p:cNvPr>
          <p:cNvSpPr>
            <a:spLocks noGrp="1"/>
          </p:cNvSpPr>
          <p:nvPr>
            <p:ph type="dt" sz="half" idx="10"/>
          </p:nvPr>
        </p:nvSpPr>
        <p:spPr/>
        <p:txBody>
          <a:bodyPr/>
          <a:lstStyle/>
          <a:p>
            <a:fld id="{4CEA8C0D-AF51-45C5-B2E1-B5F89F9AF0B0}" type="datetimeFigureOut">
              <a:rPr lang="en-IN" smtClean="0"/>
              <a:t>13-11-2024</a:t>
            </a:fld>
            <a:endParaRPr lang="en-IN"/>
          </a:p>
        </p:txBody>
      </p:sp>
      <p:sp>
        <p:nvSpPr>
          <p:cNvPr id="5" name="Footer Placeholder 4">
            <a:extLst>
              <a:ext uri="{FF2B5EF4-FFF2-40B4-BE49-F238E27FC236}">
                <a16:creationId xmlns:a16="http://schemas.microsoft.com/office/drawing/2014/main" id="{1CA9BB27-4166-B1F5-A516-87212098F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8DC519-1ED9-8F6F-0F7F-82829C7758A6}"/>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91234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DAE07-1DA7-E7F1-0E3D-BD0537D8F0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EC405C-38C7-FF24-EE6F-C6CD979461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9630B1-31E7-3E85-F6D1-9B8125CDC9AB}"/>
              </a:ext>
            </a:extLst>
          </p:cNvPr>
          <p:cNvSpPr>
            <a:spLocks noGrp="1"/>
          </p:cNvSpPr>
          <p:nvPr>
            <p:ph type="dt" sz="half" idx="10"/>
          </p:nvPr>
        </p:nvSpPr>
        <p:spPr/>
        <p:txBody>
          <a:bodyPr/>
          <a:lstStyle/>
          <a:p>
            <a:fld id="{4CEA8C0D-AF51-45C5-B2E1-B5F89F9AF0B0}" type="datetimeFigureOut">
              <a:rPr lang="en-IN" smtClean="0"/>
              <a:t>13-11-2024</a:t>
            </a:fld>
            <a:endParaRPr lang="en-IN"/>
          </a:p>
        </p:txBody>
      </p:sp>
      <p:sp>
        <p:nvSpPr>
          <p:cNvPr id="5" name="Footer Placeholder 4">
            <a:extLst>
              <a:ext uri="{FF2B5EF4-FFF2-40B4-BE49-F238E27FC236}">
                <a16:creationId xmlns:a16="http://schemas.microsoft.com/office/drawing/2014/main" id="{BB0499DE-3154-6ED3-1608-32C2B95C43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445880-6527-ABED-3027-F61F7A40B948}"/>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41754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B847-DC97-2121-289D-2FECD29189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27D686-0005-4486-508D-F9206A321B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6844D3-E3BF-617C-17CC-8A0F6D512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6D1019-5D65-EA1A-D296-236B5FCB590D}"/>
              </a:ext>
            </a:extLst>
          </p:cNvPr>
          <p:cNvSpPr>
            <a:spLocks noGrp="1"/>
          </p:cNvSpPr>
          <p:nvPr>
            <p:ph type="dt" sz="half" idx="10"/>
          </p:nvPr>
        </p:nvSpPr>
        <p:spPr/>
        <p:txBody>
          <a:bodyPr/>
          <a:lstStyle/>
          <a:p>
            <a:fld id="{4CEA8C0D-AF51-45C5-B2E1-B5F89F9AF0B0}" type="datetimeFigureOut">
              <a:rPr lang="en-IN" smtClean="0"/>
              <a:t>13-11-2024</a:t>
            </a:fld>
            <a:endParaRPr lang="en-IN"/>
          </a:p>
        </p:txBody>
      </p:sp>
      <p:sp>
        <p:nvSpPr>
          <p:cNvPr id="6" name="Footer Placeholder 5">
            <a:extLst>
              <a:ext uri="{FF2B5EF4-FFF2-40B4-BE49-F238E27FC236}">
                <a16:creationId xmlns:a16="http://schemas.microsoft.com/office/drawing/2014/main" id="{3DD8A1A1-9141-61B5-7386-36A56D9CFA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868E07-B254-4E8A-BE91-7E6EB9927AA1}"/>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427303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33BB4-936E-DBC2-233F-6A5766C370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01057D-37AE-47E9-A2BA-75E8165B57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E2EC93-4BFE-F74C-4EFC-969DCE4DFE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62EC72-731D-0B08-9D45-D36CA6677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8E5018-881D-5337-1B7D-996D79FFAD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9B99F2-8132-6556-F0C3-1A91FAB20416}"/>
              </a:ext>
            </a:extLst>
          </p:cNvPr>
          <p:cNvSpPr>
            <a:spLocks noGrp="1"/>
          </p:cNvSpPr>
          <p:nvPr>
            <p:ph type="dt" sz="half" idx="10"/>
          </p:nvPr>
        </p:nvSpPr>
        <p:spPr/>
        <p:txBody>
          <a:bodyPr/>
          <a:lstStyle/>
          <a:p>
            <a:fld id="{4CEA8C0D-AF51-45C5-B2E1-B5F89F9AF0B0}" type="datetimeFigureOut">
              <a:rPr lang="en-IN" smtClean="0"/>
              <a:t>13-11-2024</a:t>
            </a:fld>
            <a:endParaRPr lang="en-IN"/>
          </a:p>
        </p:txBody>
      </p:sp>
      <p:sp>
        <p:nvSpPr>
          <p:cNvPr id="8" name="Footer Placeholder 7">
            <a:extLst>
              <a:ext uri="{FF2B5EF4-FFF2-40B4-BE49-F238E27FC236}">
                <a16:creationId xmlns:a16="http://schemas.microsoft.com/office/drawing/2014/main" id="{6F9728EF-804E-165C-7DD2-B7A5D7E031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936CDD-E3B6-78CF-81BD-AF5B4F58D660}"/>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281545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15A-5834-99BA-8593-DBC6D4855D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19A198-325B-FAFC-DCDF-222DDB38B7A2}"/>
              </a:ext>
            </a:extLst>
          </p:cNvPr>
          <p:cNvSpPr>
            <a:spLocks noGrp="1"/>
          </p:cNvSpPr>
          <p:nvPr>
            <p:ph type="dt" sz="half" idx="10"/>
          </p:nvPr>
        </p:nvSpPr>
        <p:spPr/>
        <p:txBody>
          <a:bodyPr/>
          <a:lstStyle/>
          <a:p>
            <a:fld id="{4CEA8C0D-AF51-45C5-B2E1-B5F89F9AF0B0}" type="datetimeFigureOut">
              <a:rPr lang="en-IN" smtClean="0"/>
              <a:t>13-11-2024</a:t>
            </a:fld>
            <a:endParaRPr lang="en-IN"/>
          </a:p>
        </p:txBody>
      </p:sp>
      <p:sp>
        <p:nvSpPr>
          <p:cNvPr id="4" name="Footer Placeholder 3">
            <a:extLst>
              <a:ext uri="{FF2B5EF4-FFF2-40B4-BE49-F238E27FC236}">
                <a16:creationId xmlns:a16="http://schemas.microsoft.com/office/drawing/2014/main" id="{437A9AB4-72E3-874D-B33D-2C15590757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734660-F6FD-7964-1E24-3511966C273F}"/>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24449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9C7836-4569-8E35-6015-7CDC8E871383}"/>
              </a:ext>
            </a:extLst>
          </p:cNvPr>
          <p:cNvSpPr>
            <a:spLocks noGrp="1"/>
          </p:cNvSpPr>
          <p:nvPr>
            <p:ph type="dt" sz="half" idx="10"/>
          </p:nvPr>
        </p:nvSpPr>
        <p:spPr/>
        <p:txBody>
          <a:bodyPr/>
          <a:lstStyle/>
          <a:p>
            <a:fld id="{4CEA8C0D-AF51-45C5-B2E1-B5F89F9AF0B0}" type="datetimeFigureOut">
              <a:rPr lang="en-IN" smtClean="0"/>
              <a:t>13-11-2024</a:t>
            </a:fld>
            <a:endParaRPr lang="en-IN"/>
          </a:p>
        </p:txBody>
      </p:sp>
      <p:sp>
        <p:nvSpPr>
          <p:cNvPr id="3" name="Footer Placeholder 2">
            <a:extLst>
              <a:ext uri="{FF2B5EF4-FFF2-40B4-BE49-F238E27FC236}">
                <a16:creationId xmlns:a16="http://schemas.microsoft.com/office/drawing/2014/main" id="{AFB09884-C254-BB3B-2374-584D325581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7DD664-19BA-665D-9447-2669AF952708}"/>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581883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2F0B-C2EE-4A9A-FF8B-067C617CE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0A1FAC-180B-F572-9400-98D5891315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1EA1C3-3D57-DB1B-690B-0AC77B63C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85FD77-9A24-3266-3ECC-47ED13F90D90}"/>
              </a:ext>
            </a:extLst>
          </p:cNvPr>
          <p:cNvSpPr>
            <a:spLocks noGrp="1"/>
          </p:cNvSpPr>
          <p:nvPr>
            <p:ph type="dt" sz="half" idx="10"/>
          </p:nvPr>
        </p:nvSpPr>
        <p:spPr/>
        <p:txBody>
          <a:bodyPr/>
          <a:lstStyle/>
          <a:p>
            <a:fld id="{4CEA8C0D-AF51-45C5-B2E1-B5F89F9AF0B0}" type="datetimeFigureOut">
              <a:rPr lang="en-IN" smtClean="0"/>
              <a:t>13-11-2024</a:t>
            </a:fld>
            <a:endParaRPr lang="en-IN"/>
          </a:p>
        </p:txBody>
      </p:sp>
      <p:sp>
        <p:nvSpPr>
          <p:cNvPr id="6" name="Footer Placeholder 5">
            <a:extLst>
              <a:ext uri="{FF2B5EF4-FFF2-40B4-BE49-F238E27FC236}">
                <a16:creationId xmlns:a16="http://schemas.microsoft.com/office/drawing/2014/main" id="{27D6E7C0-E497-B353-1A56-2A223122EF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D59F1-CF78-8BF8-1C9C-D32F5B864466}"/>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025636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BCB1-D780-EFE4-4C09-CF7396989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4EDBFA-A222-700A-3BAA-49FC4CE704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C09B3C-293F-A633-2AB4-AC1C2A1DD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9363D0-FFA8-14C1-7AA0-17B352CE5202}"/>
              </a:ext>
            </a:extLst>
          </p:cNvPr>
          <p:cNvSpPr>
            <a:spLocks noGrp="1"/>
          </p:cNvSpPr>
          <p:nvPr>
            <p:ph type="dt" sz="half" idx="10"/>
          </p:nvPr>
        </p:nvSpPr>
        <p:spPr/>
        <p:txBody>
          <a:bodyPr/>
          <a:lstStyle/>
          <a:p>
            <a:fld id="{4CEA8C0D-AF51-45C5-B2E1-B5F89F9AF0B0}" type="datetimeFigureOut">
              <a:rPr lang="en-IN" smtClean="0"/>
              <a:t>13-11-2024</a:t>
            </a:fld>
            <a:endParaRPr lang="en-IN"/>
          </a:p>
        </p:txBody>
      </p:sp>
      <p:sp>
        <p:nvSpPr>
          <p:cNvPr id="6" name="Footer Placeholder 5">
            <a:extLst>
              <a:ext uri="{FF2B5EF4-FFF2-40B4-BE49-F238E27FC236}">
                <a16:creationId xmlns:a16="http://schemas.microsoft.com/office/drawing/2014/main" id="{392A0886-21F6-2035-12EC-0ADDCA7FE4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0463AA-F6A3-4041-2EBE-59A81F06A039}"/>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88906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9E6AA-4C79-3DB3-5F4F-2231A657D8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5795D4-6135-4815-028B-F56DE3235D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6B45D4-D3B8-00A2-5252-D51A85F07B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A8C0D-AF51-45C5-B2E1-B5F89F9AF0B0}" type="datetimeFigureOut">
              <a:rPr lang="en-IN" smtClean="0"/>
              <a:t>13-11-2024</a:t>
            </a:fld>
            <a:endParaRPr lang="en-IN"/>
          </a:p>
        </p:txBody>
      </p:sp>
      <p:sp>
        <p:nvSpPr>
          <p:cNvPr id="5" name="Footer Placeholder 4">
            <a:extLst>
              <a:ext uri="{FF2B5EF4-FFF2-40B4-BE49-F238E27FC236}">
                <a16:creationId xmlns:a16="http://schemas.microsoft.com/office/drawing/2014/main" id="{E3BB5228-C77A-F3E9-9DFE-4328CC1008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B71914-C67D-076F-A154-A85D911213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6D6B9-E484-4926-84F1-54F1E28DF495}" type="slidenum">
              <a:rPr lang="en-IN" smtClean="0"/>
              <a:t>‹#›</a:t>
            </a:fld>
            <a:endParaRPr lang="en-IN"/>
          </a:p>
        </p:txBody>
      </p:sp>
    </p:spTree>
    <p:extLst>
      <p:ext uri="{BB962C8B-B14F-4D97-AF65-F5344CB8AC3E}">
        <p14:creationId xmlns:p14="http://schemas.microsoft.com/office/powerpoint/2010/main" val="3149016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71BECE0-1F05-1854-9298-069316FF6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0115" y="-42336"/>
            <a:ext cx="1247776" cy="1247776"/>
          </a:xfrm>
          <a:prstGeom prst="rect">
            <a:avLst/>
          </a:prstGeom>
        </p:spPr>
      </p:pic>
      <p:sp>
        <p:nvSpPr>
          <p:cNvPr id="6" name="TextBox 2">
            <a:extLst>
              <a:ext uri="{FF2B5EF4-FFF2-40B4-BE49-F238E27FC236}">
                <a16:creationId xmlns:a16="http://schemas.microsoft.com/office/drawing/2014/main" id="{213131C0-50E9-DE88-F8D0-1C31BEF0B547}"/>
              </a:ext>
            </a:extLst>
          </p:cNvPr>
          <p:cNvSpPr txBox="1"/>
          <p:nvPr/>
        </p:nvSpPr>
        <p:spPr>
          <a:xfrm>
            <a:off x="371473" y="92419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STEPS IN PROJECT</a:t>
            </a:r>
          </a:p>
        </p:txBody>
      </p:sp>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0830" y="5966520"/>
            <a:ext cx="2457451" cy="62085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a:extLst>
              <a:ext uri="{FF2B5EF4-FFF2-40B4-BE49-F238E27FC236}">
                <a16:creationId xmlns:a16="http://schemas.microsoft.com/office/drawing/2014/main" id="{49BB8B4C-F9B4-2309-8C03-0CE0B0A44BE5}"/>
              </a:ext>
            </a:extLst>
          </p:cNvPr>
          <p:cNvSpPr>
            <a:spLocks noChangeArrowheads="1"/>
          </p:cNvSpPr>
          <p:nvPr/>
        </p:nvSpPr>
        <p:spPr bwMode="auto">
          <a:xfrm>
            <a:off x="390524" y="1346888"/>
            <a:ext cx="7896227" cy="4752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Requirement Gathering/ Business Requirements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Walkthrough</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Connection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Data Cleaning / Quality Check</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Modeling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Data Processing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DAX Calculations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Dashboard Background</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Dashboard Lay outing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Charts Development and Formatting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Dashboard / Report Development</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Insights Generation</a:t>
            </a:r>
          </a:p>
        </p:txBody>
      </p:sp>
    </p:spTree>
    <p:extLst>
      <p:ext uri="{BB962C8B-B14F-4D97-AF65-F5344CB8AC3E}">
        <p14:creationId xmlns:p14="http://schemas.microsoft.com/office/powerpoint/2010/main" val="355552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71BECE0-1F05-1854-9298-069316FF6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0115" y="-42336"/>
            <a:ext cx="1247776" cy="1247776"/>
          </a:xfrm>
          <a:prstGeom prst="rect">
            <a:avLst/>
          </a:prstGeom>
        </p:spPr>
      </p:pic>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0347" y="6191250"/>
            <a:ext cx="1567934" cy="3961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1" name="TextBox 2">
            <a:extLst>
              <a:ext uri="{FF2B5EF4-FFF2-40B4-BE49-F238E27FC236}">
                <a16:creationId xmlns:a16="http://schemas.microsoft.com/office/drawing/2014/main" id="{2B006178-B7FE-7B88-A9EC-33E14DBB7500}"/>
              </a:ext>
            </a:extLst>
          </p:cNvPr>
          <p:cNvSpPr txBox="1"/>
          <p:nvPr/>
        </p:nvSpPr>
        <p:spPr>
          <a:xfrm>
            <a:off x="223594" y="2283099"/>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KPI’s Requirements</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283526" y="2824495"/>
            <a:ext cx="11570385" cy="3739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Central Region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Create a bar sparkline for monthly data, including an average line for better trend analysis.</a:t>
            </a:r>
          </a:p>
          <a:p>
            <a:pPr marL="0" marR="0" lvl="0" indent="0" algn="l" defTabSz="914400" rtl="0" eaLnBrk="0" fontAlgn="base" latinLnBrk="0" hangingPunct="0">
              <a:lnSpc>
                <a:spcPct val="15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East Region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Display Sales, Profit, and Quantity as per the selected year filter.</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Allow dynamic selection between Sales, Profit, and Quantity.</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Show Sales for the previous year based on the selected year.</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Create a bar sparkline for monthly data, including an average line for better trend analysis.</a:t>
            </a:r>
          </a:p>
        </p:txBody>
      </p:sp>
      <p:sp>
        <p:nvSpPr>
          <p:cNvPr id="6" name="TextBox 5">
            <a:extLst>
              <a:ext uri="{FF2B5EF4-FFF2-40B4-BE49-F238E27FC236}">
                <a16:creationId xmlns:a16="http://schemas.microsoft.com/office/drawing/2014/main" id="{08C4D190-B5E9-8862-30B7-F38C75402C07}"/>
              </a:ext>
            </a:extLst>
          </p:cNvPr>
          <p:cNvSpPr txBox="1"/>
          <p:nvPr/>
        </p:nvSpPr>
        <p:spPr>
          <a:xfrm>
            <a:off x="266269" y="1571643"/>
            <a:ext cx="11353800" cy="830997"/>
          </a:xfrm>
          <a:prstGeom prst="rect">
            <a:avLst/>
          </a:prstGeom>
          <a:noFill/>
        </p:spPr>
        <p:txBody>
          <a:bodyPr wrap="square" rtlCol="0">
            <a:spAutoFit/>
          </a:bodyPr>
          <a:lstStyle/>
          <a:p>
            <a:r>
              <a:rPr lang="en-US" sz="1600" b="1" dirty="0">
                <a:solidFill>
                  <a:schemeClr val="accent6">
                    <a:lumMod val="50000"/>
                  </a:schemeClr>
                </a:solidFill>
              </a:rPr>
              <a:t>Design a dynamic Power BI dashboard that tracks key metrics—Sales, Profit, and Quantity—across four regions: Central, East, South, and West. The dashboard should allow users to filter by year and dynamically switch between the three metrics (Sales, Profit, and Quantity). Additionally, it should include a comparison with the previous year's (PY) sales for the selected year.</a:t>
            </a:r>
            <a:endParaRPr lang="en-IN" sz="1600" b="1" dirty="0">
              <a:solidFill>
                <a:schemeClr val="accent6">
                  <a:lumMod val="50000"/>
                </a:schemeClr>
              </a:solidFill>
            </a:endParaRPr>
          </a:p>
        </p:txBody>
      </p:sp>
    </p:spTree>
    <p:extLst>
      <p:ext uri="{BB962C8B-B14F-4D97-AF65-F5344CB8AC3E}">
        <p14:creationId xmlns:p14="http://schemas.microsoft.com/office/powerpoint/2010/main" val="58712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71BECE0-1F05-1854-9298-069316FF6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0115" y="-42336"/>
            <a:ext cx="1247776" cy="1247776"/>
          </a:xfrm>
          <a:prstGeom prst="rect">
            <a:avLst/>
          </a:prstGeom>
        </p:spPr>
      </p:pic>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9300" y="6039400"/>
            <a:ext cx="2168981" cy="54797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1" name="TextBox 2">
            <a:extLst>
              <a:ext uri="{FF2B5EF4-FFF2-40B4-BE49-F238E27FC236}">
                <a16:creationId xmlns:a16="http://schemas.microsoft.com/office/drawing/2014/main" id="{2B006178-B7FE-7B88-A9EC-33E14DBB7500}"/>
              </a:ext>
            </a:extLst>
          </p:cNvPr>
          <p:cNvSpPr txBox="1"/>
          <p:nvPr/>
        </p:nvSpPr>
        <p:spPr>
          <a:xfrm>
            <a:off x="268132" y="148546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KPI’s Requirements</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310807" y="1980688"/>
            <a:ext cx="11570385" cy="447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en-US" altLang="en-US" sz="1600" b="1" dirty="0">
                <a:latin typeface="Arial" panose="020B0604020202020204" pitchFamily="34" charset="0"/>
              </a:rPr>
              <a:t>South Region:</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Create a bar sparkline for monthly data, including an average line for better trend analysis.</a:t>
            </a:r>
          </a:p>
          <a:p>
            <a:pPr eaLnBrk="0" fontAlgn="base" hangingPunct="0">
              <a:lnSpc>
                <a:spcPct val="150000"/>
              </a:lnSpc>
              <a:spcBef>
                <a:spcPct val="0"/>
              </a:spcBef>
              <a:spcAft>
                <a:spcPct val="0"/>
              </a:spcAft>
            </a:pPr>
            <a:r>
              <a:rPr lang="en-US" altLang="en-US" sz="1600" b="1" dirty="0">
                <a:latin typeface="Arial" panose="020B0604020202020204" pitchFamily="34" charset="0"/>
              </a:rPr>
              <a:t>West Region:</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Create a bar sparkline for monthly data, including an average line for better trend analysis.</a:t>
            </a: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p:txBody>
      </p:sp>
    </p:spTree>
    <p:extLst>
      <p:ext uri="{BB962C8B-B14F-4D97-AF65-F5344CB8AC3E}">
        <p14:creationId xmlns:p14="http://schemas.microsoft.com/office/powerpoint/2010/main" val="2598561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71BECE0-1F05-1854-9298-069316FF6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0115" y="-42336"/>
            <a:ext cx="1247776" cy="1247776"/>
          </a:xfrm>
          <a:prstGeom prst="rect">
            <a:avLst/>
          </a:prstGeom>
        </p:spPr>
      </p:pic>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4051" y="6063338"/>
            <a:ext cx="2074230" cy="52403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310807" y="3827347"/>
            <a:ext cx="11570385" cy="785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endParaRPr lang="en-US" altLang="en-US" sz="1600" b="1" dirty="0">
              <a:latin typeface="Arial" panose="020B0604020202020204" pitchFamily="34" charset="0"/>
            </a:endParaRP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p:txBody>
      </p:sp>
      <p:sp>
        <p:nvSpPr>
          <p:cNvPr id="6" name="TextBox 2">
            <a:extLst>
              <a:ext uri="{FF2B5EF4-FFF2-40B4-BE49-F238E27FC236}">
                <a16:creationId xmlns:a16="http://schemas.microsoft.com/office/drawing/2014/main" id="{6695E2A3-2525-6779-F9AC-9CADEBF630D0}"/>
              </a:ext>
            </a:extLst>
          </p:cNvPr>
          <p:cNvSpPr txBox="1"/>
          <p:nvPr/>
        </p:nvSpPr>
        <p:spPr>
          <a:xfrm>
            <a:off x="264316" y="152356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Chart’s Requirements</a:t>
            </a:r>
          </a:p>
        </p:txBody>
      </p:sp>
      <p:sp>
        <p:nvSpPr>
          <p:cNvPr id="14" name="TextBox 13">
            <a:extLst>
              <a:ext uri="{FF2B5EF4-FFF2-40B4-BE49-F238E27FC236}">
                <a16:creationId xmlns:a16="http://schemas.microsoft.com/office/drawing/2014/main" id="{8554F65D-4968-AD7D-E0C2-AEA6FAE278B4}"/>
              </a:ext>
            </a:extLst>
          </p:cNvPr>
          <p:cNvSpPr txBox="1"/>
          <p:nvPr/>
        </p:nvSpPr>
        <p:spPr>
          <a:xfrm>
            <a:off x="239104" y="2118471"/>
            <a:ext cx="1117125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eaLnBrk="0" fontAlgn="base" hangingPunct="0">
              <a:lnSpc>
                <a:spcPct val="150000"/>
              </a:lnSpc>
              <a:spcBef>
                <a:spcPct val="0"/>
              </a:spcBef>
              <a:spcAft>
                <a:spcPct val="0"/>
              </a:spcAft>
              <a:defRPr sz="1600" b="1">
                <a:latin typeface="Arial" panose="020B0604020202020204" pitchFamily="34" charset="0"/>
              </a:defRPr>
            </a:lvl1pPr>
            <a:lvl2pPr marL="742950" lvl="1" indent="-285750" eaLnBrk="0" fontAlgn="base" hangingPunct="0">
              <a:lnSpc>
                <a:spcPct val="150000"/>
              </a:lnSpc>
              <a:spcBef>
                <a:spcPct val="0"/>
              </a:spcBef>
              <a:spcAft>
                <a:spcPct val="0"/>
              </a:spcAft>
              <a:buFont typeface="Wingdings" panose="05000000000000000000" pitchFamily="2" charset="2"/>
              <a:buChar char="Ø"/>
              <a:defRPr sz="1600">
                <a:latin typeface="Arial" panose="020B0604020202020204" pitchFamily="34" charset="0"/>
              </a:defRPr>
            </a:lvl2pPr>
          </a:lstStyle>
          <a:p>
            <a:r>
              <a:rPr lang="en-US" altLang="en-US" dirty="0"/>
              <a:t>Sales by State:</a:t>
            </a:r>
          </a:p>
          <a:p>
            <a:pPr marL="1028700" lvl="1"/>
            <a:r>
              <a:rPr lang="en-US" altLang="en-US" sz="1400" dirty="0"/>
              <a:t>Bubble Map: Display a bubble map to visualize sales distribution across different states. The size of each bubble should correspond to the sales volume, allowing users to quickly identify states with high or low sales.</a:t>
            </a:r>
          </a:p>
          <a:p>
            <a:pPr marL="1028700" lvl="1"/>
            <a:r>
              <a:rPr lang="en-US" altLang="en-US" sz="1400" dirty="0"/>
              <a:t>Bar Chart: Place a bar chart alongside the bubble map to provide a detailed breakdown of sales by state. This chart should allow for easy comparison between states, with bars sorted either in ascending or descending order of sales.</a:t>
            </a:r>
          </a:p>
          <a:p>
            <a:pPr lvl="1" indent="0">
              <a:lnSpc>
                <a:spcPct val="100000"/>
              </a:lnSpc>
              <a:buNone/>
            </a:pPr>
            <a:endParaRPr lang="en-US" altLang="en-US" dirty="0"/>
          </a:p>
          <a:p>
            <a:pPr>
              <a:lnSpc>
                <a:spcPct val="100000"/>
              </a:lnSpc>
            </a:pPr>
            <a:r>
              <a:rPr lang="en-US" altLang="en-US" dirty="0"/>
              <a:t>Create a table/grid to display key metrics for both current and previous years. The table should include the following columns:</a:t>
            </a:r>
          </a:p>
          <a:p>
            <a:pPr lvl="1">
              <a:lnSpc>
                <a:spcPct val="100000"/>
              </a:lnSpc>
            </a:pPr>
            <a:r>
              <a:rPr lang="en-US" altLang="en-US" sz="1200" dirty="0"/>
              <a:t>CY Sales: Current Year Sales</a:t>
            </a:r>
          </a:p>
          <a:p>
            <a:pPr lvl="1">
              <a:lnSpc>
                <a:spcPct val="100000"/>
              </a:lnSpc>
            </a:pPr>
            <a:r>
              <a:rPr lang="en-US" altLang="en-US" sz="1200" dirty="0"/>
              <a:t>PY Sales: Previous Year Sales</a:t>
            </a:r>
          </a:p>
          <a:p>
            <a:pPr lvl="1">
              <a:lnSpc>
                <a:spcPct val="100000"/>
              </a:lnSpc>
            </a:pPr>
            <a:r>
              <a:rPr lang="en-US" altLang="en-US" sz="1200" dirty="0"/>
              <a:t>YoY Sales: Year-over-Year Sales growth or decline</a:t>
            </a:r>
          </a:p>
          <a:p>
            <a:pPr lvl="1">
              <a:lnSpc>
                <a:spcPct val="100000"/>
              </a:lnSpc>
            </a:pPr>
            <a:r>
              <a:rPr lang="en-US" altLang="en-US" sz="1200" dirty="0"/>
              <a:t>CY Profit: Current Year Profit</a:t>
            </a:r>
          </a:p>
          <a:p>
            <a:pPr lvl="1">
              <a:lnSpc>
                <a:spcPct val="100000"/>
              </a:lnSpc>
            </a:pPr>
            <a:r>
              <a:rPr lang="en-US" altLang="en-US" sz="1200" dirty="0"/>
              <a:t>PY Profit: Previous Year Profit</a:t>
            </a:r>
          </a:p>
          <a:p>
            <a:pPr lvl="1">
              <a:lnSpc>
                <a:spcPct val="100000"/>
              </a:lnSpc>
            </a:pPr>
            <a:r>
              <a:rPr lang="en-US" altLang="en-US" sz="1200" dirty="0"/>
              <a:t>YoY Profit: Year-over-Year Profit growth or decline</a:t>
            </a:r>
          </a:p>
          <a:p>
            <a:pPr lvl="1">
              <a:lnSpc>
                <a:spcPct val="100000"/>
              </a:lnSpc>
            </a:pPr>
            <a:r>
              <a:rPr lang="en-US" altLang="en-US" sz="1200" dirty="0"/>
              <a:t>CY Qty: Current Year Quantity</a:t>
            </a:r>
          </a:p>
          <a:p>
            <a:pPr lvl="1">
              <a:lnSpc>
                <a:spcPct val="100000"/>
              </a:lnSpc>
            </a:pPr>
            <a:r>
              <a:rPr lang="en-US" altLang="en-US" sz="1200" dirty="0"/>
              <a:t>PY Qty: Previous Year Quantity</a:t>
            </a:r>
          </a:p>
          <a:p>
            <a:pPr lvl="1">
              <a:lnSpc>
                <a:spcPct val="100000"/>
              </a:lnSpc>
            </a:pPr>
            <a:r>
              <a:rPr lang="en-US" altLang="en-US" sz="1200" dirty="0"/>
              <a:t>YoY Qty: Year-over-Year Quantity growth or decline</a:t>
            </a:r>
          </a:p>
        </p:txBody>
      </p:sp>
    </p:spTree>
    <p:extLst>
      <p:ext uri="{BB962C8B-B14F-4D97-AF65-F5344CB8AC3E}">
        <p14:creationId xmlns:p14="http://schemas.microsoft.com/office/powerpoint/2010/main" val="1109128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TotalTime>
  <Words>535</Words>
  <Application>Microsoft Office PowerPoint</Application>
  <PresentationFormat>Widescreen</PresentationFormat>
  <Paragraphs>58</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Arial Rounded MT Bold</vt:lpstr>
      <vt:lpstr>Calibri</vt:lpstr>
      <vt:lpstr>Calibri Light</vt:lpstr>
      <vt:lpstr>Segoe UI Black</vt:lpstr>
      <vt:lpstr>Wingdings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Swapnajeet A</dc:creator>
  <cp:lastModifiedBy>Aditya Pathak</cp:lastModifiedBy>
  <cp:revision>8</cp:revision>
  <dcterms:created xsi:type="dcterms:W3CDTF">2024-10-20T07:13:28Z</dcterms:created>
  <dcterms:modified xsi:type="dcterms:W3CDTF">2024-11-13T08:04:49Z</dcterms:modified>
</cp:coreProperties>
</file>