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87" d="100"/>
          <a:sy n="87" d="100"/>
        </p:scale>
        <p:origin x="5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0C028C-E31C-4388-AB4F-27C4A5743C14}" type="doc">
      <dgm:prSet loTypeId="urn:microsoft.com/office/officeart/2005/8/layout/process1" loCatId="process" qsTypeId="urn:microsoft.com/office/officeart/2005/8/quickstyle/simple1" qsCatId="simple" csTypeId="urn:microsoft.com/office/officeart/2005/8/colors/accent1_2" csCatId="accent1" phldr="1"/>
      <dgm:spPr/>
    </dgm:pt>
    <dgm:pt modelId="{3A21609B-0151-4C46-A769-E5BC279AB647}">
      <dgm:prSet phldrT="[Text]" custT="1"/>
      <dgm:spPr>
        <a:ln w="28575">
          <a:solidFill>
            <a:schemeClr val="tx1"/>
          </a:solidFill>
        </a:ln>
      </dgm:spPr>
      <dgm:t>
        <a:bodyPr/>
        <a:lstStyle/>
        <a:p>
          <a:r>
            <a:rPr lang="en-US" sz="2400" dirty="0" smtClean="0">
              <a:solidFill>
                <a:schemeClr val="tx1"/>
              </a:solidFill>
            </a:rPr>
            <a:t>Public Key</a:t>
          </a:r>
          <a:endParaRPr lang="en-US" sz="2400" dirty="0">
            <a:solidFill>
              <a:schemeClr val="tx1"/>
            </a:solidFill>
          </a:endParaRPr>
        </a:p>
      </dgm:t>
    </dgm:pt>
    <dgm:pt modelId="{70F15D9E-911A-4B80-9126-408F8E70EEFA}" type="parTrans" cxnId="{C7317A44-58BF-423D-AE93-208D6C2C9DBE}">
      <dgm:prSet/>
      <dgm:spPr/>
      <dgm:t>
        <a:bodyPr/>
        <a:lstStyle/>
        <a:p>
          <a:endParaRPr lang="en-US"/>
        </a:p>
      </dgm:t>
    </dgm:pt>
    <dgm:pt modelId="{1397976E-D881-4747-A2D5-0604DB616431}" type="sibTrans" cxnId="{C7317A44-58BF-423D-AE93-208D6C2C9DBE}">
      <dgm:prSet/>
      <dgm:spPr/>
      <dgm:t>
        <a:bodyPr/>
        <a:lstStyle/>
        <a:p>
          <a:endParaRPr lang="en-US"/>
        </a:p>
      </dgm:t>
    </dgm:pt>
    <dgm:pt modelId="{D9B6CE1C-6929-4546-92D5-9F62A84D317D}">
      <dgm:prSet phldrT="[Text]" custT="1"/>
      <dgm:spPr>
        <a:solidFill>
          <a:srgbClr val="92D050"/>
        </a:solidFill>
        <a:ln w="28575">
          <a:solidFill>
            <a:schemeClr val="tx1"/>
          </a:solidFill>
        </a:ln>
      </dgm:spPr>
      <dgm:t>
        <a:bodyPr/>
        <a:lstStyle/>
        <a:p>
          <a:r>
            <a:rPr lang="en-US" sz="2400" dirty="0" smtClean="0">
              <a:solidFill>
                <a:schemeClr val="tx1"/>
              </a:solidFill>
            </a:rPr>
            <a:t>SHA-256</a:t>
          </a:r>
          <a:endParaRPr lang="en-US" sz="2400" dirty="0">
            <a:solidFill>
              <a:schemeClr val="tx1"/>
            </a:solidFill>
          </a:endParaRPr>
        </a:p>
      </dgm:t>
    </dgm:pt>
    <dgm:pt modelId="{4585F67C-ABA7-4DE3-83C1-B83E0726144B}" type="parTrans" cxnId="{B32F40E4-CB03-4884-9134-EF6B479DA6AE}">
      <dgm:prSet/>
      <dgm:spPr/>
      <dgm:t>
        <a:bodyPr/>
        <a:lstStyle/>
        <a:p>
          <a:endParaRPr lang="en-US"/>
        </a:p>
      </dgm:t>
    </dgm:pt>
    <dgm:pt modelId="{97F935FD-E071-4A32-816F-CEF995C1397A}" type="sibTrans" cxnId="{B32F40E4-CB03-4884-9134-EF6B479DA6AE}">
      <dgm:prSet/>
      <dgm:spPr/>
      <dgm:t>
        <a:bodyPr/>
        <a:lstStyle/>
        <a:p>
          <a:endParaRPr lang="en-US"/>
        </a:p>
      </dgm:t>
    </dgm:pt>
    <dgm:pt modelId="{68B9EB19-0116-4B69-8FBD-9C64C2C873EA}">
      <dgm:prSet phldrT="[Text]" custT="1"/>
      <dgm:spPr>
        <a:solidFill>
          <a:schemeClr val="accent3">
            <a:lumMod val="40000"/>
            <a:lumOff val="60000"/>
          </a:schemeClr>
        </a:solidFill>
        <a:ln w="28575">
          <a:solidFill>
            <a:schemeClr val="tx1"/>
          </a:solidFill>
        </a:ln>
      </dgm:spPr>
      <dgm:t>
        <a:bodyPr/>
        <a:lstStyle/>
        <a:p>
          <a:r>
            <a:rPr lang="en-US" sz="2400" dirty="0" smtClean="0">
              <a:solidFill>
                <a:schemeClr val="tx1"/>
              </a:solidFill>
            </a:rPr>
            <a:t>RIPEMD-160</a:t>
          </a:r>
          <a:endParaRPr lang="en-US" sz="2400" dirty="0">
            <a:solidFill>
              <a:schemeClr val="tx1"/>
            </a:solidFill>
          </a:endParaRPr>
        </a:p>
      </dgm:t>
    </dgm:pt>
    <dgm:pt modelId="{2C12975A-C91B-4988-B642-68BF9B1D02EC}" type="parTrans" cxnId="{66D71B98-AC30-4034-9220-B315BD9272D3}">
      <dgm:prSet/>
      <dgm:spPr/>
      <dgm:t>
        <a:bodyPr/>
        <a:lstStyle/>
        <a:p>
          <a:endParaRPr lang="en-US"/>
        </a:p>
      </dgm:t>
    </dgm:pt>
    <dgm:pt modelId="{8D6F181A-0A67-46D3-9F83-844B4AA995E5}" type="sibTrans" cxnId="{66D71B98-AC30-4034-9220-B315BD9272D3}">
      <dgm:prSet/>
      <dgm:spPr/>
      <dgm:t>
        <a:bodyPr/>
        <a:lstStyle/>
        <a:p>
          <a:endParaRPr lang="en-US"/>
        </a:p>
      </dgm:t>
    </dgm:pt>
    <dgm:pt modelId="{FF51EA94-677A-4248-956D-E34869C94EF4}">
      <dgm:prSet phldrT="[Text]" custT="1"/>
      <dgm:spPr>
        <a:solidFill>
          <a:schemeClr val="accent4"/>
        </a:solidFill>
        <a:ln w="28575">
          <a:solidFill>
            <a:schemeClr val="tx1"/>
          </a:solidFill>
        </a:ln>
      </dgm:spPr>
      <dgm:t>
        <a:bodyPr/>
        <a:lstStyle/>
        <a:p>
          <a:r>
            <a:rPr lang="en-US" sz="2400" dirty="0" smtClean="0">
              <a:solidFill>
                <a:schemeClr val="tx1"/>
              </a:solidFill>
            </a:rPr>
            <a:t>Base58Check encoding</a:t>
          </a:r>
          <a:endParaRPr lang="en-US" sz="2400" dirty="0">
            <a:solidFill>
              <a:schemeClr val="tx1"/>
            </a:solidFill>
          </a:endParaRPr>
        </a:p>
      </dgm:t>
    </dgm:pt>
    <dgm:pt modelId="{1C2DDA49-A2B7-4A8C-B0B7-C4F581C0D9FE}" type="parTrans" cxnId="{0E9B1D79-5C59-42D8-AB6C-5178D91BA8D0}">
      <dgm:prSet/>
      <dgm:spPr/>
      <dgm:t>
        <a:bodyPr/>
        <a:lstStyle/>
        <a:p>
          <a:endParaRPr lang="en-US"/>
        </a:p>
      </dgm:t>
    </dgm:pt>
    <dgm:pt modelId="{6C64D3BE-E5A4-4A3C-899B-01CCE2BE90DD}" type="sibTrans" cxnId="{0E9B1D79-5C59-42D8-AB6C-5178D91BA8D0}">
      <dgm:prSet/>
      <dgm:spPr/>
      <dgm:t>
        <a:bodyPr/>
        <a:lstStyle/>
        <a:p>
          <a:endParaRPr lang="en-US"/>
        </a:p>
      </dgm:t>
    </dgm:pt>
    <dgm:pt modelId="{780B7A03-3F63-4AB7-8172-E6319D6D5FB9}">
      <dgm:prSet phldrT="[Text]" custT="1"/>
      <dgm:spPr>
        <a:solidFill>
          <a:schemeClr val="bg1"/>
        </a:solidFill>
        <a:ln w="28575">
          <a:solidFill>
            <a:schemeClr val="tx1"/>
          </a:solidFill>
        </a:ln>
      </dgm:spPr>
      <dgm:t>
        <a:bodyPr/>
        <a:lstStyle/>
        <a:p>
          <a:r>
            <a:rPr lang="en-US" sz="2400" dirty="0" smtClean="0">
              <a:solidFill>
                <a:schemeClr val="tx1"/>
              </a:solidFill>
            </a:rPr>
            <a:t>26-35 Characters</a:t>
          </a:r>
          <a:endParaRPr lang="en-US" sz="2400" dirty="0">
            <a:solidFill>
              <a:schemeClr val="tx1"/>
            </a:solidFill>
          </a:endParaRPr>
        </a:p>
      </dgm:t>
    </dgm:pt>
    <dgm:pt modelId="{0CC10744-4BB8-456D-936F-2D48E23D569E}" type="parTrans" cxnId="{2633B255-6727-4D56-8AE0-68EDAA4078A8}">
      <dgm:prSet/>
      <dgm:spPr/>
      <dgm:t>
        <a:bodyPr/>
        <a:lstStyle/>
        <a:p>
          <a:endParaRPr lang="en-US"/>
        </a:p>
      </dgm:t>
    </dgm:pt>
    <dgm:pt modelId="{B9FFBCF1-0CE2-4238-856F-66893FF2FCA1}" type="sibTrans" cxnId="{2633B255-6727-4D56-8AE0-68EDAA4078A8}">
      <dgm:prSet/>
      <dgm:spPr/>
      <dgm:t>
        <a:bodyPr/>
        <a:lstStyle/>
        <a:p>
          <a:endParaRPr lang="en-US"/>
        </a:p>
      </dgm:t>
    </dgm:pt>
    <dgm:pt modelId="{19DAFC8D-2AD1-4DB1-8F5A-2C3A770FB337}" type="pres">
      <dgm:prSet presAssocID="{830C028C-E31C-4388-AB4F-27C4A5743C14}" presName="Name0" presStyleCnt="0">
        <dgm:presLayoutVars>
          <dgm:dir/>
          <dgm:resizeHandles val="exact"/>
        </dgm:presLayoutVars>
      </dgm:prSet>
      <dgm:spPr/>
    </dgm:pt>
    <dgm:pt modelId="{ED4DE83A-5FCA-4E46-99AA-82F29FA1FF90}" type="pres">
      <dgm:prSet presAssocID="{3A21609B-0151-4C46-A769-E5BC279AB647}" presName="node" presStyleLbl="node1" presStyleIdx="0" presStyleCnt="5" custScaleX="154214">
        <dgm:presLayoutVars>
          <dgm:bulletEnabled val="1"/>
        </dgm:presLayoutVars>
      </dgm:prSet>
      <dgm:spPr/>
      <dgm:t>
        <a:bodyPr/>
        <a:lstStyle/>
        <a:p>
          <a:endParaRPr lang="en-US"/>
        </a:p>
      </dgm:t>
    </dgm:pt>
    <dgm:pt modelId="{14C00224-487F-4C64-A24B-CEE5373861FF}" type="pres">
      <dgm:prSet presAssocID="{1397976E-D881-4747-A2D5-0604DB616431}" presName="sibTrans" presStyleLbl="sibTrans2D1" presStyleIdx="0" presStyleCnt="4"/>
      <dgm:spPr/>
      <dgm:t>
        <a:bodyPr/>
        <a:lstStyle/>
        <a:p>
          <a:endParaRPr lang="en-US"/>
        </a:p>
      </dgm:t>
    </dgm:pt>
    <dgm:pt modelId="{1807CF38-B447-43F6-BDAB-D901F1F8DD00}" type="pres">
      <dgm:prSet presAssocID="{1397976E-D881-4747-A2D5-0604DB616431}" presName="connectorText" presStyleLbl="sibTrans2D1" presStyleIdx="0" presStyleCnt="4"/>
      <dgm:spPr/>
      <dgm:t>
        <a:bodyPr/>
        <a:lstStyle/>
        <a:p>
          <a:endParaRPr lang="en-US"/>
        </a:p>
      </dgm:t>
    </dgm:pt>
    <dgm:pt modelId="{957B9176-995B-49C1-9022-C100C112A98F}" type="pres">
      <dgm:prSet presAssocID="{D9B6CE1C-6929-4546-92D5-9F62A84D317D}" presName="node" presStyleLbl="node1" presStyleIdx="1" presStyleCnt="5" custScaleX="160815">
        <dgm:presLayoutVars>
          <dgm:bulletEnabled val="1"/>
        </dgm:presLayoutVars>
      </dgm:prSet>
      <dgm:spPr/>
      <dgm:t>
        <a:bodyPr/>
        <a:lstStyle/>
        <a:p>
          <a:endParaRPr lang="en-US"/>
        </a:p>
      </dgm:t>
    </dgm:pt>
    <dgm:pt modelId="{7774D1A5-4A20-48A9-B970-C7C36952FEE8}" type="pres">
      <dgm:prSet presAssocID="{97F935FD-E071-4A32-816F-CEF995C1397A}" presName="sibTrans" presStyleLbl="sibTrans2D1" presStyleIdx="1" presStyleCnt="4"/>
      <dgm:spPr/>
      <dgm:t>
        <a:bodyPr/>
        <a:lstStyle/>
        <a:p>
          <a:endParaRPr lang="en-US"/>
        </a:p>
      </dgm:t>
    </dgm:pt>
    <dgm:pt modelId="{1B5A478A-7D3B-4C16-958C-16A1836D7021}" type="pres">
      <dgm:prSet presAssocID="{97F935FD-E071-4A32-816F-CEF995C1397A}" presName="connectorText" presStyleLbl="sibTrans2D1" presStyleIdx="1" presStyleCnt="4"/>
      <dgm:spPr/>
      <dgm:t>
        <a:bodyPr/>
        <a:lstStyle/>
        <a:p>
          <a:endParaRPr lang="en-US"/>
        </a:p>
      </dgm:t>
    </dgm:pt>
    <dgm:pt modelId="{291281C6-8418-4B24-987D-C8D1CE1D5A7C}" type="pres">
      <dgm:prSet presAssocID="{68B9EB19-0116-4B69-8FBD-9C64C2C873EA}" presName="node" presStyleLbl="node1" presStyleIdx="2" presStyleCnt="5" custScaleX="150633" custLinFactNeighborX="86872">
        <dgm:presLayoutVars>
          <dgm:bulletEnabled val="1"/>
        </dgm:presLayoutVars>
      </dgm:prSet>
      <dgm:spPr/>
      <dgm:t>
        <a:bodyPr/>
        <a:lstStyle/>
        <a:p>
          <a:endParaRPr lang="en-US"/>
        </a:p>
      </dgm:t>
    </dgm:pt>
    <dgm:pt modelId="{63740D84-0BA8-4F50-B524-EE70EC3758C9}" type="pres">
      <dgm:prSet presAssocID="{8D6F181A-0A67-46D3-9F83-844B4AA995E5}" presName="sibTrans" presStyleLbl="sibTrans2D1" presStyleIdx="2" presStyleCnt="4"/>
      <dgm:spPr/>
      <dgm:t>
        <a:bodyPr/>
        <a:lstStyle/>
        <a:p>
          <a:endParaRPr lang="en-US"/>
        </a:p>
      </dgm:t>
    </dgm:pt>
    <dgm:pt modelId="{D5B592ED-105A-439D-B1DA-AEC0E8D75D53}" type="pres">
      <dgm:prSet presAssocID="{8D6F181A-0A67-46D3-9F83-844B4AA995E5}" presName="connectorText" presStyleLbl="sibTrans2D1" presStyleIdx="2" presStyleCnt="4"/>
      <dgm:spPr/>
      <dgm:t>
        <a:bodyPr/>
        <a:lstStyle/>
        <a:p>
          <a:endParaRPr lang="en-US"/>
        </a:p>
      </dgm:t>
    </dgm:pt>
    <dgm:pt modelId="{F80E6141-34BC-45E5-BC8E-6F4EA648E5B7}" type="pres">
      <dgm:prSet presAssocID="{FF51EA94-677A-4248-956D-E34869C94EF4}" presName="node" presStyleLbl="node1" presStyleIdx="3" presStyleCnt="5" custScaleX="183495" custLinFactX="23382" custLinFactNeighborX="100000" custLinFactNeighborY="2646">
        <dgm:presLayoutVars>
          <dgm:bulletEnabled val="1"/>
        </dgm:presLayoutVars>
      </dgm:prSet>
      <dgm:spPr/>
      <dgm:t>
        <a:bodyPr/>
        <a:lstStyle/>
        <a:p>
          <a:endParaRPr lang="en-US"/>
        </a:p>
      </dgm:t>
    </dgm:pt>
    <dgm:pt modelId="{87D039C0-5CF4-4775-8FE4-2595300ECBF8}" type="pres">
      <dgm:prSet presAssocID="{6C64D3BE-E5A4-4A3C-899B-01CCE2BE90DD}" presName="sibTrans" presStyleLbl="sibTrans2D1" presStyleIdx="3" presStyleCnt="4"/>
      <dgm:spPr/>
      <dgm:t>
        <a:bodyPr/>
        <a:lstStyle/>
        <a:p>
          <a:endParaRPr lang="en-US"/>
        </a:p>
      </dgm:t>
    </dgm:pt>
    <dgm:pt modelId="{47CE7FE6-6614-46BB-A14F-972701FE410D}" type="pres">
      <dgm:prSet presAssocID="{6C64D3BE-E5A4-4A3C-899B-01CCE2BE90DD}" presName="connectorText" presStyleLbl="sibTrans2D1" presStyleIdx="3" presStyleCnt="4"/>
      <dgm:spPr/>
      <dgm:t>
        <a:bodyPr/>
        <a:lstStyle/>
        <a:p>
          <a:endParaRPr lang="en-US"/>
        </a:p>
      </dgm:t>
    </dgm:pt>
    <dgm:pt modelId="{9806C7FF-1749-495E-8E28-F4D6DA55B190}" type="pres">
      <dgm:prSet presAssocID="{780B7A03-3F63-4AB7-8172-E6319D6D5FB9}" presName="node" presStyleLbl="node1" presStyleIdx="4" presStyleCnt="5" custScaleX="173123" custLinFactX="-100000" custLinFactY="65205" custLinFactNeighborX="-107267" custLinFactNeighborY="100000">
        <dgm:presLayoutVars>
          <dgm:bulletEnabled val="1"/>
        </dgm:presLayoutVars>
      </dgm:prSet>
      <dgm:spPr/>
      <dgm:t>
        <a:bodyPr/>
        <a:lstStyle/>
        <a:p>
          <a:endParaRPr lang="en-US"/>
        </a:p>
      </dgm:t>
    </dgm:pt>
  </dgm:ptLst>
  <dgm:cxnLst>
    <dgm:cxn modelId="{115869FC-5EAE-4710-BE32-FB9FC5BB2B32}" type="presOf" srcId="{68B9EB19-0116-4B69-8FBD-9C64C2C873EA}" destId="{291281C6-8418-4B24-987D-C8D1CE1D5A7C}" srcOrd="0" destOrd="0" presId="urn:microsoft.com/office/officeart/2005/8/layout/process1"/>
    <dgm:cxn modelId="{3FC29522-23D1-4306-9042-5A5236CEC434}" type="presOf" srcId="{FF51EA94-677A-4248-956D-E34869C94EF4}" destId="{F80E6141-34BC-45E5-BC8E-6F4EA648E5B7}" srcOrd="0" destOrd="0" presId="urn:microsoft.com/office/officeart/2005/8/layout/process1"/>
    <dgm:cxn modelId="{8FD90754-49B2-47CE-8DC6-5D0FC5998358}" type="presOf" srcId="{D9B6CE1C-6929-4546-92D5-9F62A84D317D}" destId="{957B9176-995B-49C1-9022-C100C112A98F}" srcOrd="0" destOrd="0" presId="urn:microsoft.com/office/officeart/2005/8/layout/process1"/>
    <dgm:cxn modelId="{0E9B1D79-5C59-42D8-AB6C-5178D91BA8D0}" srcId="{830C028C-E31C-4388-AB4F-27C4A5743C14}" destId="{FF51EA94-677A-4248-956D-E34869C94EF4}" srcOrd="3" destOrd="0" parTransId="{1C2DDA49-A2B7-4A8C-B0B7-C4F581C0D9FE}" sibTransId="{6C64D3BE-E5A4-4A3C-899B-01CCE2BE90DD}"/>
    <dgm:cxn modelId="{66D71B98-AC30-4034-9220-B315BD9272D3}" srcId="{830C028C-E31C-4388-AB4F-27C4A5743C14}" destId="{68B9EB19-0116-4B69-8FBD-9C64C2C873EA}" srcOrd="2" destOrd="0" parTransId="{2C12975A-C91B-4988-B642-68BF9B1D02EC}" sibTransId="{8D6F181A-0A67-46D3-9F83-844B4AA995E5}"/>
    <dgm:cxn modelId="{27543992-752A-43F1-9855-07B970B6F66D}" type="presOf" srcId="{8D6F181A-0A67-46D3-9F83-844B4AA995E5}" destId="{63740D84-0BA8-4F50-B524-EE70EC3758C9}" srcOrd="0" destOrd="0" presId="urn:microsoft.com/office/officeart/2005/8/layout/process1"/>
    <dgm:cxn modelId="{934AFBBF-9E43-490B-8C20-F96190F212DA}" type="presOf" srcId="{3A21609B-0151-4C46-A769-E5BC279AB647}" destId="{ED4DE83A-5FCA-4E46-99AA-82F29FA1FF90}" srcOrd="0" destOrd="0" presId="urn:microsoft.com/office/officeart/2005/8/layout/process1"/>
    <dgm:cxn modelId="{2633B255-6727-4D56-8AE0-68EDAA4078A8}" srcId="{830C028C-E31C-4388-AB4F-27C4A5743C14}" destId="{780B7A03-3F63-4AB7-8172-E6319D6D5FB9}" srcOrd="4" destOrd="0" parTransId="{0CC10744-4BB8-456D-936F-2D48E23D569E}" sibTransId="{B9FFBCF1-0CE2-4238-856F-66893FF2FCA1}"/>
    <dgm:cxn modelId="{B32F40E4-CB03-4884-9134-EF6B479DA6AE}" srcId="{830C028C-E31C-4388-AB4F-27C4A5743C14}" destId="{D9B6CE1C-6929-4546-92D5-9F62A84D317D}" srcOrd="1" destOrd="0" parTransId="{4585F67C-ABA7-4DE3-83C1-B83E0726144B}" sibTransId="{97F935FD-E071-4A32-816F-CEF995C1397A}"/>
    <dgm:cxn modelId="{C7317A44-58BF-423D-AE93-208D6C2C9DBE}" srcId="{830C028C-E31C-4388-AB4F-27C4A5743C14}" destId="{3A21609B-0151-4C46-A769-E5BC279AB647}" srcOrd="0" destOrd="0" parTransId="{70F15D9E-911A-4B80-9126-408F8E70EEFA}" sibTransId="{1397976E-D881-4747-A2D5-0604DB616431}"/>
    <dgm:cxn modelId="{3CEB22EB-9016-4033-B954-DE96B33D9061}" type="presOf" srcId="{6C64D3BE-E5A4-4A3C-899B-01CCE2BE90DD}" destId="{47CE7FE6-6614-46BB-A14F-972701FE410D}" srcOrd="1" destOrd="0" presId="urn:microsoft.com/office/officeart/2005/8/layout/process1"/>
    <dgm:cxn modelId="{65607804-6104-4203-8CE1-C26A280DA5B5}" type="presOf" srcId="{97F935FD-E071-4A32-816F-CEF995C1397A}" destId="{1B5A478A-7D3B-4C16-958C-16A1836D7021}" srcOrd="1" destOrd="0" presId="urn:microsoft.com/office/officeart/2005/8/layout/process1"/>
    <dgm:cxn modelId="{C7C5A93A-4DC6-4136-9BE1-315AB17FDE75}" type="presOf" srcId="{97F935FD-E071-4A32-816F-CEF995C1397A}" destId="{7774D1A5-4A20-48A9-B970-C7C36952FEE8}" srcOrd="0" destOrd="0" presId="urn:microsoft.com/office/officeart/2005/8/layout/process1"/>
    <dgm:cxn modelId="{B4F07716-2417-4B75-BC06-0806379F7818}" type="presOf" srcId="{6C64D3BE-E5A4-4A3C-899B-01CCE2BE90DD}" destId="{87D039C0-5CF4-4775-8FE4-2595300ECBF8}" srcOrd="0" destOrd="0" presId="urn:microsoft.com/office/officeart/2005/8/layout/process1"/>
    <dgm:cxn modelId="{18585889-41EE-4E24-88AC-AB57B3415B64}" type="presOf" srcId="{1397976E-D881-4747-A2D5-0604DB616431}" destId="{1807CF38-B447-43F6-BDAB-D901F1F8DD00}" srcOrd="1" destOrd="0" presId="urn:microsoft.com/office/officeart/2005/8/layout/process1"/>
    <dgm:cxn modelId="{B9803F37-F9A4-417E-B523-DC53A9F5C466}" type="presOf" srcId="{8D6F181A-0A67-46D3-9F83-844B4AA995E5}" destId="{D5B592ED-105A-439D-B1DA-AEC0E8D75D53}" srcOrd="1" destOrd="0" presId="urn:microsoft.com/office/officeart/2005/8/layout/process1"/>
    <dgm:cxn modelId="{37F6FD2C-2773-4773-BBA4-BE54080FF8E1}" type="presOf" srcId="{830C028C-E31C-4388-AB4F-27C4A5743C14}" destId="{19DAFC8D-2AD1-4DB1-8F5A-2C3A770FB337}" srcOrd="0" destOrd="0" presId="urn:microsoft.com/office/officeart/2005/8/layout/process1"/>
    <dgm:cxn modelId="{F5F76810-65B3-476F-8C5D-17D7A4B8591C}" type="presOf" srcId="{780B7A03-3F63-4AB7-8172-E6319D6D5FB9}" destId="{9806C7FF-1749-495E-8E28-F4D6DA55B190}" srcOrd="0" destOrd="0" presId="urn:microsoft.com/office/officeart/2005/8/layout/process1"/>
    <dgm:cxn modelId="{4091F577-C52F-489E-8899-2B9DEF5025B4}" type="presOf" srcId="{1397976E-D881-4747-A2D5-0604DB616431}" destId="{14C00224-487F-4C64-A24B-CEE5373861FF}" srcOrd="0" destOrd="0" presId="urn:microsoft.com/office/officeart/2005/8/layout/process1"/>
    <dgm:cxn modelId="{87CCF10A-C86D-4389-BB63-7E2299B3C855}" type="presParOf" srcId="{19DAFC8D-2AD1-4DB1-8F5A-2C3A770FB337}" destId="{ED4DE83A-5FCA-4E46-99AA-82F29FA1FF90}" srcOrd="0" destOrd="0" presId="urn:microsoft.com/office/officeart/2005/8/layout/process1"/>
    <dgm:cxn modelId="{1DF652C0-4225-4147-9FD4-A7203858CA8A}" type="presParOf" srcId="{19DAFC8D-2AD1-4DB1-8F5A-2C3A770FB337}" destId="{14C00224-487F-4C64-A24B-CEE5373861FF}" srcOrd="1" destOrd="0" presId="urn:microsoft.com/office/officeart/2005/8/layout/process1"/>
    <dgm:cxn modelId="{05D9288E-4A70-41C1-8CE6-222712F552FA}" type="presParOf" srcId="{14C00224-487F-4C64-A24B-CEE5373861FF}" destId="{1807CF38-B447-43F6-BDAB-D901F1F8DD00}" srcOrd="0" destOrd="0" presId="urn:microsoft.com/office/officeart/2005/8/layout/process1"/>
    <dgm:cxn modelId="{443348E5-B2FA-46F4-8FC6-DC2573A9D5F8}" type="presParOf" srcId="{19DAFC8D-2AD1-4DB1-8F5A-2C3A770FB337}" destId="{957B9176-995B-49C1-9022-C100C112A98F}" srcOrd="2" destOrd="0" presId="urn:microsoft.com/office/officeart/2005/8/layout/process1"/>
    <dgm:cxn modelId="{40892BB0-71A7-49F3-B3BD-3E157093445E}" type="presParOf" srcId="{19DAFC8D-2AD1-4DB1-8F5A-2C3A770FB337}" destId="{7774D1A5-4A20-48A9-B970-C7C36952FEE8}" srcOrd="3" destOrd="0" presId="urn:microsoft.com/office/officeart/2005/8/layout/process1"/>
    <dgm:cxn modelId="{E878F25B-F575-4716-8691-03CF98A4C550}" type="presParOf" srcId="{7774D1A5-4A20-48A9-B970-C7C36952FEE8}" destId="{1B5A478A-7D3B-4C16-958C-16A1836D7021}" srcOrd="0" destOrd="0" presId="urn:microsoft.com/office/officeart/2005/8/layout/process1"/>
    <dgm:cxn modelId="{4BF855BE-84AC-4716-8475-364CB167B59F}" type="presParOf" srcId="{19DAFC8D-2AD1-4DB1-8F5A-2C3A770FB337}" destId="{291281C6-8418-4B24-987D-C8D1CE1D5A7C}" srcOrd="4" destOrd="0" presId="urn:microsoft.com/office/officeart/2005/8/layout/process1"/>
    <dgm:cxn modelId="{6BF44E04-B18A-43C7-B56D-357C6A641C6B}" type="presParOf" srcId="{19DAFC8D-2AD1-4DB1-8F5A-2C3A770FB337}" destId="{63740D84-0BA8-4F50-B524-EE70EC3758C9}" srcOrd="5" destOrd="0" presId="urn:microsoft.com/office/officeart/2005/8/layout/process1"/>
    <dgm:cxn modelId="{63600F91-30BA-4D32-9B8B-F92C2A681744}" type="presParOf" srcId="{63740D84-0BA8-4F50-B524-EE70EC3758C9}" destId="{D5B592ED-105A-439D-B1DA-AEC0E8D75D53}" srcOrd="0" destOrd="0" presId="urn:microsoft.com/office/officeart/2005/8/layout/process1"/>
    <dgm:cxn modelId="{84F410CE-6D45-499E-81AE-433B2FAA810C}" type="presParOf" srcId="{19DAFC8D-2AD1-4DB1-8F5A-2C3A770FB337}" destId="{F80E6141-34BC-45E5-BC8E-6F4EA648E5B7}" srcOrd="6" destOrd="0" presId="urn:microsoft.com/office/officeart/2005/8/layout/process1"/>
    <dgm:cxn modelId="{B2C1CD13-2594-4649-8C80-E09C2ABA6C88}" type="presParOf" srcId="{19DAFC8D-2AD1-4DB1-8F5A-2C3A770FB337}" destId="{87D039C0-5CF4-4775-8FE4-2595300ECBF8}" srcOrd="7" destOrd="0" presId="urn:microsoft.com/office/officeart/2005/8/layout/process1"/>
    <dgm:cxn modelId="{FD536DFE-C514-45E5-B38C-5CDEC5167C5C}" type="presParOf" srcId="{87D039C0-5CF4-4775-8FE4-2595300ECBF8}" destId="{47CE7FE6-6614-46BB-A14F-972701FE410D}" srcOrd="0" destOrd="0" presId="urn:microsoft.com/office/officeart/2005/8/layout/process1"/>
    <dgm:cxn modelId="{7EBD1B70-74A9-4520-800F-27B2C5FEA9D9}" type="presParOf" srcId="{19DAFC8D-2AD1-4DB1-8F5A-2C3A770FB337}" destId="{9806C7FF-1749-495E-8E28-F4D6DA55B190}"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DE83A-5FCA-4E46-99AA-82F29FA1FF90}">
      <dsp:nvSpPr>
        <dsp:cNvPr id="0" name=""/>
        <dsp:cNvSpPr/>
      </dsp:nvSpPr>
      <dsp:spPr>
        <a:xfrm>
          <a:off x="11294" y="1667364"/>
          <a:ext cx="1647360" cy="1016609"/>
        </a:xfrm>
        <a:prstGeom prst="roundRect">
          <a:avLst>
            <a:gd name="adj" fmla="val 10000"/>
          </a:avLst>
        </a:prstGeom>
        <a:solidFill>
          <a:schemeClr val="accent1">
            <a:hueOff val="0"/>
            <a:satOff val="0"/>
            <a:lumOff val="0"/>
            <a:alphaOff val="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Public Key</a:t>
          </a:r>
          <a:endParaRPr lang="en-US" sz="2400" kern="1200" dirty="0">
            <a:solidFill>
              <a:schemeClr val="tx1"/>
            </a:solidFill>
          </a:endParaRPr>
        </a:p>
      </dsp:txBody>
      <dsp:txXfrm>
        <a:off x="41069" y="1697139"/>
        <a:ext cx="1587810" cy="957059"/>
      </dsp:txXfrm>
    </dsp:sp>
    <dsp:sp modelId="{14C00224-487F-4C64-A24B-CEE5373861FF}">
      <dsp:nvSpPr>
        <dsp:cNvPr id="0" name=""/>
        <dsp:cNvSpPr/>
      </dsp:nvSpPr>
      <dsp:spPr>
        <a:xfrm>
          <a:off x="1765478" y="2043208"/>
          <a:ext cx="226464" cy="2649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765478" y="2096192"/>
        <a:ext cx="158525" cy="158953"/>
      </dsp:txXfrm>
    </dsp:sp>
    <dsp:sp modelId="{957B9176-995B-49C1-9022-C100C112A98F}">
      <dsp:nvSpPr>
        <dsp:cNvPr id="0" name=""/>
        <dsp:cNvSpPr/>
      </dsp:nvSpPr>
      <dsp:spPr>
        <a:xfrm>
          <a:off x="2085947" y="1667364"/>
          <a:ext cx="1717874" cy="1016609"/>
        </a:xfrm>
        <a:prstGeom prst="roundRect">
          <a:avLst>
            <a:gd name="adj" fmla="val 10000"/>
          </a:avLst>
        </a:prstGeom>
        <a:solidFill>
          <a:srgbClr val="92D050"/>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SHA-256</a:t>
          </a:r>
          <a:endParaRPr lang="en-US" sz="2400" kern="1200" dirty="0">
            <a:solidFill>
              <a:schemeClr val="tx1"/>
            </a:solidFill>
          </a:endParaRPr>
        </a:p>
      </dsp:txBody>
      <dsp:txXfrm>
        <a:off x="2115722" y="1697139"/>
        <a:ext cx="1658324" cy="957059"/>
      </dsp:txXfrm>
    </dsp:sp>
    <dsp:sp modelId="{7774D1A5-4A20-48A9-B970-C7C36952FEE8}">
      <dsp:nvSpPr>
        <dsp:cNvPr id="0" name=""/>
        <dsp:cNvSpPr/>
      </dsp:nvSpPr>
      <dsp:spPr>
        <a:xfrm>
          <a:off x="4003443" y="2043208"/>
          <a:ext cx="423199" cy="2649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003443" y="2096192"/>
        <a:ext cx="343723" cy="158953"/>
      </dsp:txXfrm>
    </dsp:sp>
    <dsp:sp modelId="{291281C6-8418-4B24-987D-C8D1CE1D5A7C}">
      <dsp:nvSpPr>
        <dsp:cNvPr id="0" name=""/>
        <dsp:cNvSpPr/>
      </dsp:nvSpPr>
      <dsp:spPr>
        <a:xfrm>
          <a:off x="4602310" y="1667364"/>
          <a:ext cx="1609106" cy="1016609"/>
        </a:xfrm>
        <a:prstGeom prst="roundRect">
          <a:avLst>
            <a:gd name="adj" fmla="val 10000"/>
          </a:avLst>
        </a:prstGeom>
        <a:solidFill>
          <a:schemeClr val="accent3">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RIPEMD-160</a:t>
          </a:r>
          <a:endParaRPr lang="en-US" sz="2400" kern="1200" dirty="0">
            <a:solidFill>
              <a:schemeClr val="tx1"/>
            </a:solidFill>
          </a:endParaRPr>
        </a:p>
      </dsp:txBody>
      <dsp:txXfrm>
        <a:off x="4632085" y="1697139"/>
        <a:ext cx="1549556" cy="957059"/>
      </dsp:txXfrm>
    </dsp:sp>
    <dsp:sp modelId="{63740D84-0BA8-4F50-B524-EE70EC3758C9}">
      <dsp:nvSpPr>
        <dsp:cNvPr id="0" name=""/>
        <dsp:cNvSpPr/>
      </dsp:nvSpPr>
      <dsp:spPr>
        <a:xfrm rot="36727">
          <a:off x="6394696" y="2055838"/>
          <a:ext cx="388597" cy="2649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6394698" y="2108397"/>
        <a:ext cx="309121" cy="158953"/>
      </dsp:txXfrm>
    </dsp:sp>
    <dsp:sp modelId="{F80E6141-34BC-45E5-BC8E-6F4EA648E5B7}">
      <dsp:nvSpPr>
        <dsp:cNvPr id="0" name=""/>
        <dsp:cNvSpPr/>
      </dsp:nvSpPr>
      <dsp:spPr>
        <a:xfrm>
          <a:off x="6944577" y="1694263"/>
          <a:ext cx="1960148" cy="1016609"/>
        </a:xfrm>
        <a:prstGeom prst="roundRect">
          <a:avLst>
            <a:gd name="adj" fmla="val 10000"/>
          </a:avLst>
        </a:prstGeom>
        <a:solidFill>
          <a:schemeClr val="accent4"/>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Base58Check encoding</a:t>
          </a:r>
          <a:endParaRPr lang="en-US" sz="2400" kern="1200" dirty="0">
            <a:solidFill>
              <a:schemeClr val="tx1"/>
            </a:solidFill>
          </a:endParaRPr>
        </a:p>
      </dsp:txBody>
      <dsp:txXfrm>
        <a:off x="6974352" y="1724038"/>
        <a:ext cx="1900598" cy="957059"/>
      </dsp:txXfrm>
    </dsp:sp>
    <dsp:sp modelId="{87D039C0-5CF4-4775-8FE4-2595300ECBF8}">
      <dsp:nvSpPr>
        <dsp:cNvPr id="0" name=""/>
        <dsp:cNvSpPr/>
      </dsp:nvSpPr>
      <dsp:spPr>
        <a:xfrm rot="5131466">
          <a:off x="7823759" y="2899698"/>
          <a:ext cx="331654" cy="2649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7860396" y="2913065"/>
        <a:ext cx="252178" cy="158953"/>
      </dsp:txXfrm>
    </dsp:sp>
    <dsp:sp modelId="{9806C7FF-1749-495E-8E28-F4D6DA55B190}">
      <dsp:nvSpPr>
        <dsp:cNvPr id="0" name=""/>
        <dsp:cNvSpPr/>
      </dsp:nvSpPr>
      <dsp:spPr>
        <a:xfrm>
          <a:off x="7128379" y="3334728"/>
          <a:ext cx="1849351" cy="1016609"/>
        </a:xfrm>
        <a:prstGeom prst="roundRect">
          <a:avLst>
            <a:gd name="adj" fmla="val 10000"/>
          </a:avLst>
        </a:prstGeom>
        <a:solidFill>
          <a:schemeClr val="bg1"/>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26-35 Characters</a:t>
          </a:r>
          <a:endParaRPr lang="en-US" sz="2400" kern="1200" dirty="0">
            <a:solidFill>
              <a:schemeClr val="tx1"/>
            </a:solidFill>
          </a:endParaRPr>
        </a:p>
      </dsp:txBody>
      <dsp:txXfrm>
        <a:off x="7158154" y="3364503"/>
        <a:ext cx="1789801" cy="9570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67A91B3-D462-4C5B-B26E-118192268CD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FA375C-070D-4D2B-8F90-CB11653A8D03}" type="slidenum">
              <a:rPr lang="en-IN" smtClean="0"/>
              <a:t>‹#›</a:t>
            </a:fld>
            <a:endParaRPr lang="en-IN"/>
          </a:p>
        </p:txBody>
      </p:sp>
    </p:spTree>
    <p:extLst>
      <p:ext uri="{BB962C8B-B14F-4D97-AF65-F5344CB8AC3E}">
        <p14:creationId xmlns:p14="http://schemas.microsoft.com/office/powerpoint/2010/main" val="3643280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7A91B3-D462-4C5B-B26E-118192268CD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FA375C-070D-4D2B-8F90-CB11653A8D03}" type="slidenum">
              <a:rPr lang="en-IN" smtClean="0"/>
              <a:t>‹#›</a:t>
            </a:fld>
            <a:endParaRPr lang="en-IN"/>
          </a:p>
        </p:txBody>
      </p:sp>
    </p:spTree>
    <p:extLst>
      <p:ext uri="{BB962C8B-B14F-4D97-AF65-F5344CB8AC3E}">
        <p14:creationId xmlns:p14="http://schemas.microsoft.com/office/powerpoint/2010/main" val="87641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7A91B3-D462-4C5B-B26E-118192268CD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FA375C-070D-4D2B-8F90-CB11653A8D03}" type="slidenum">
              <a:rPr lang="en-IN" smtClean="0"/>
              <a:t>‹#›</a:t>
            </a:fld>
            <a:endParaRPr lang="en-IN"/>
          </a:p>
        </p:txBody>
      </p:sp>
    </p:spTree>
    <p:extLst>
      <p:ext uri="{BB962C8B-B14F-4D97-AF65-F5344CB8AC3E}">
        <p14:creationId xmlns:p14="http://schemas.microsoft.com/office/powerpoint/2010/main" val="370788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7A91B3-D462-4C5B-B26E-118192268CD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FA375C-070D-4D2B-8F90-CB11653A8D03}" type="slidenum">
              <a:rPr lang="en-IN" smtClean="0"/>
              <a:t>‹#›</a:t>
            </a:fld>
            <a:endParaRPr lang="en-IN"/>
          </a:p>
        </p:txBody>
      </p:sp>
    </p:spTree>
    <p:extLst>
      <p:ext uri="{BB962C8B-B14F-4D97-AF65-F5344CB8AC3E}">
        <p14:creationId xmlns:p14="http://schemas.microsoft.com/office/powerpoint/2010/main" val="2683188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7A91B3-D462-4C5B-B26E-118192268CD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FA375C-070D-4D2B-8F90-CB11653A8D03}" type="slidenum">
              <a:rPr lang="en-IN" smtClean="0"/>
              <a:t>‹#›</a:t>
            </a:fld>
            <a:endParaRPr lang="en-IN"/>
          </a:p>
        </p:txBody>
      </p:sp>
    </p:spTree>
    <p:extLst>
      <p:ext uri="{BB962C8B-B14F-4D97-AF65-F5344CB8AC3E}">
        <p14:creationId xmlns:p14="http://schemas.microsoft.com/office/powerpoint/2010/main" val="1626396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67A91B3-D462-4C5B-B26E-118192268CD0}"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FA375C-070D-4D2B-8F90-CB11653A8D03}" type="slidenum">
              <a:rPr lang="en-IN" smtClean="0"/>
              <a:t>‹#›</a:t>
            </a:fld>
            <a:endParaRPr lang="en-IN"/>
          </a:p>
        </p:txBody>
      </p:sp>
    </p:spTree>
    <p:extLst>
      <p:ext uri="{BB962C8B-B14F-4D97-AF65-F5344CB8AC3E}">
        <p14:creationId xmlns:p14="http://schemas.microsoft.com/office/powerpoint/2010/main" val="879477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67A91B3-D462-4C5B-B26E-118192268CD0}" type="datetimeFigureOut">
              <a:rPr lang="en-IN" smtClean="0"/>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FA375C-070D-4D2B-8F90-CB11653A8D03}" type="slidenum">
              <a:rPr lang="en-IN" smtClean="0"/>
              <a:t>‹#›</a:t>
            </a:fld>
            <a:endParaRPr lang="en-IN"/>
          </a:p>
        </p:txBody>
      </p:sp>
    </p:spTree>
    <p:extLst>
      <p:ext uri="{BB962C8B-B14F-4D97-AF65-F5344CB8AC3E}">
        <p14:creationId xmlns:p14="http://schemas.microsoft.com/office/powerpoint/2010/main" val="384975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67A91B3-D462-4C5B-B26E-118192268CD0}"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FA375C-070D-4D2B-8F90-CB11653A8D03}" type="slidenum">
              <a:rPr lang="en-IN" smtClean="0"/>
              <a:t>‹#›</a:t>
            </a:fld>
            <a:endParaRPr lang="en-IN"/>
          </a:p>
        </p:txBody>
      </p:sp>
    </p:spTree>
    <p:extLst>
      <p:ext uri="{BB962C8B-B14F-4D97-AF65-F5344CB8AC3E}">
        <p14:creationId xmlns:p14="http://schemas.microsoft.com/office/powerpoint/2010/main" val="2857253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7A91B3-D462-4C5B-B26E-118192268CD0}" type="datetimeFigureOut">
              <a:rPr lang="en-IN" smtClean="0"/>
              <a:t>09-02-2023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FA375C-070D-4D2B-8F90-CB11653A8D03}" type="slidenum">
              <a:rPr lang="en-IN" smtClean="0"/>
              <a:t>‹#›</a:t>
            </a:fld>
            <a:endParaRPr lang="en-IN"/>
          </a:p>
        </p:txBody>
      </p:sp>
    </p:spTree>
    <p:extLst>
      <p:ext uri="{BB962C8B-B14F-4D97-AF65-F5344CB8AC3E}">
        <p14:creationId xmlns:p14="http://schemas.microsoft.com/office/powerpoint/2010/main" val="165771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7A91B3-D462-4C5B-B26E-118192268CD0}"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FA375C-070D-4D2B-8F90-CB11653A8D03}" type="slidenum">
              <a:rPr lang="en-IN" smtClean="0"/>
              <a:t>‹#›</a:t>
            </a:fld>
            <a:endParaRPr lang="en-IN"/>
          </a:p>
        </p:txBody>
      </p:sp>
    </p:spTree>
    <p:extLst>
      <p:ext uri="{BB962C8B-B14F-4D97-AF65-F5344CB8AC3E}">
        <p14:creationId xmlns:p14="http://schemas.microsoft.com/office/powerpoint/2010/main" val="124169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7A91B3-D462-4C5B-B26E-118192268CD0}"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FA375C-070D-4D2B-8F90-CB11653A8D03}" type="slidenum">
              <a:rPr lang="en-IN" smtClean="0"/>
              <a:t>‹#›</a:t>
            </a:fld>
            <a:endParaRPr lang="en-IN"/>
          </a:p>
        </p:txBody>
      </p:sp>
    </p:spTree>
    <p:extLst>
      <p:ext uri="{BB962C8B-B14F-4D97-AF65-F5344CB8AC3E}">
        <p14:creationId xmlns:p14="http://schemas.microsoft.com/office/powerpoint/2010/main" val="41908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7A91B3-D462-4C5B-B26E-118192268CD0}" type="datetimeFigureOut">
              <a:rPr lang="en-IN" smtClean="0"/>
              <a:t>09-02-2023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A375C-070D-4D2B-8F90-CB11653A8D03}" type="slidenum">
              <a:rPr lang="en-IN" smtClean="0"/>
              <a:t>‹#›</a:t>
            </a:fld>
            <a:endParaRPr lang="en-IN"/>
          </a:p>
        </p:txBody>
      </p:sp>
    </p:spTree>
    <p:extLst>
      <p:ext uri="{BB962C8B-B14F-4D97-AF65-F5344CB8AC3E}">
        <p14:creationId xmlns:p14="http://schemas.microsoft.com/office/powerpoint/2010/main" val="652871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3.png"/><Relationship Id="rId1" Type="http://schemas.openxmlformats.org/officeDocument/2006/relationships/slideLayout" Target="../slideLayouts/slideLayout2.xml"/><Relationship Id="rId6" Type="http://schemas.microsoft.com/office/2007/relationships/hdphoto" Target="../media/hdphoto10.wdp"/><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6.png"/><Relationship Id="rId1" Type="http://schemas.openxmlformats.org/officeDocument/2006/relationships/slideLayout" Target="../slideLayouts/slideLayout2.xml"/><Relationship Id="rId5" Type="http://schemas.microsoft.com/office/2007/relationships/hdphoto" Target="../media/hdphoto12.wdp"/><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19251" y="1564541"/>
            <a:ext cx="9144000" cy="2387600"/>
          </a:xfrm>
        </p:spPr>
        <p:txBody>
          <a:bodyPr/>
          <a:lstStyle/>
          <a:p>
            <a:r>
              <a:rPr lang="en-IN" dirty="0" smtClean="0"/>
              <a:t>Bitcoin Transaction</a:t>
            </a:r>
            <a:endParaRPr lang="en-IN" dirty="0"/>
          </a:p>
        </p:txBody>
      </p:sp>
      <p:sp>
        <p:nvSpPr>
          <p:cNvPr id="7" name="AutoShape 6" descr="Image result for bitcoin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stretch>
            <a:fillRect/>
          </a:stretch>
        </p:blipFill>
        <p:spPr>
          <a:xfrm>
            <a:off x="155575" y="160338"/>
            <a:ext cx="3609975" cy="2400300"/>
          </a:xfrm>
          <a:prstGeom prst="rect">
            <a:avLst/>
          </a:prstGeom>
        </p:spPr>
      </p:pic>
      <p:pic>
        <p:nvPicPr>
          <p:cNvPr id="11" name="Picture 10"/>
          <p:cNvPicPr>
            <a:picLocks noChangeAspect="1"/>
          </p:cNvPicPr>
          <p:nvPr/>
        </p:nvPicPr>
        <p:blipFill>
          <a:blip r:embed="rId3"/>
          <a:stretch>
            <a:fillRect/>
          </a:stretch>
        </p:blipFill>
        <p:spPr>
          <a:xfrm>
            <a:off x="8077933" y="160338"/>
            <a:ext cx="3562350" cy="2114550"/>
          </a:xfrm>
          <a:prstGeom prst="rect">
            <a:avLst/>
          </a:prstGeom>
        </p:spPr>
      </p:pic>
    </p:spTree>
    <p:extLst>
      <p:ext uri="{BB962C8B-B14F-4D97-AF65-F5344CB8AC3E}">
        <p14:creationId xmlns:p14="http://schemas.microsoft.com/office/powerpoint/2010/main" val="274377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Private keys in Bitcoin</a:t>
            </a:r>
            <a:endParaRPr lang="en-IN" dirty="0"/>
          </a:p>
        </p:txBody>
      </p:sp>
      <p:sp>
        <p:nvSpPr>
          <p:cNvPr id="3" name="Content Placeholder 2"/>
          <p:cNvSpPr>
            <a:spLocks noGrp="1"/>
          </p:cNvSpPr>
          <p:nvPr>
            <p:ph idx="1"/>
          </p:nvPr>
        </p:nvSpPr>
        <p:spPr>
          <a:xfrm>
            <a:off x="838200" y="1376446"/>
            <a:ext cx="10515600" cy="5481554"/>
          </a:xfrm>
        </p:spPr>
        <p:txBody>
          <a:bodyPr>
            <a:noAutofit/>
          </a:bodyPr>
          <a:lstStyle/>
          <a:p>
            <a:r>
              <a:rPr lang="en-US" dirty="0" smtClean="0"/>
              <a:t>Private keys are required to be kept safe and normally resides only on the owner's side. </a:t>
            </a:r>
          </a:p>
          <a:p>
            <a:r>
              <a:rPr lang="en-US" dirty="0" smtClean="0"/>
              <a:t>Private keys are used to digitally sign the transactions proving the ownership of the bitcoins.</a:t>
            </a:r>
          </a:p>
          <a:p>
            <a:r>
              <a:rPr lang="en-US" dirty="0" smtClean="0"/>
              <a:t>256-bit numbers randomly chosen in the range specified by the </a:t>
            </a:r>
            <a:r>
              <a:rPr lang="en-US" b="1" dirty="0" smtClean="0"/>
              <a:t>secp256k1 ECDSA </a:t>
            </a:r>
            <a:r>
              <a:rPr lang="en-US" dirty="0" smtClean="0"/>
              <a:t>curve recommendation.</a:t>
            </a:r>
          </a:p>
          <a:p>
            <a:r>
              <a:rPr lang="en-US" dirty="0" smtClean="0"/>
              <a:t>Private keys are usually encoded using Wallet Import Format </a:t>
            </a:r>
            <a:r>
              <a:rPr lang="en-US" b="1" dirty="0" smtClean="0"/>
              <a:t>(WIF)</a:t>
            </a:r>
          </a:p>
          <a:p>
            <a:r>
              <a:rPr lang="en-US" dirty="0"/>
              <a:t>P</a:t>
            </a:r>
            <a:r>
              <a:rPr lang="en-US" dirty="0" smtClean="0"/>
              <a:t>rivate key: </a:t>
            </a:r>
          </a:p>
          <a:p>
            <a:r>
              <a:rPr lang="en-US" dirty="0" smtClean="0"/>
              <a:t>When it is converted into WIF format it looks like this:</a:t>
            </a:r>
            <a:endParaRPr lang="en-IN" sz="2000" b="1" i="1" dirty="0"/>
          </a:p>
        </p:txBody>
      </p:sp>
      <p:sp>
        <p:nvSpPr>
          <p:cNvPr id="4" name="Rectangle 3"/>
          <p:cNvSpPr/>
          <p:nvPr/>
        </p:nvSpPr>
        <p:spPr>
          <a:xfrm>
            <a:off x="2939716" y="4572000"/>
            <a:ext cx="8931442" cy="52938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A3ED7EC8A03667180D01FB4251A546C2B9F2FE33507C68B7D9D4E1FA5714195201 </a:t>
            </a:r>
          </a:p>
        </p:txBody>
      </p:sp>
      <p:sp>
        <p:nvSpPr>
          <p:cNvPr id="5" name="Rectangle 4"/>
          <p:cNvSpPr/>
          <p:nvPr/>
        </p:nvSpPr>
        <p:spPr>
          <a:xfrm>
            <a:off x="2939715" y="5848015"/>
            <a:ext cx="8097253" cy="52938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L2iN7umV7kbr6LuCmgM27rBnptGbDVc8g4ZBm6EbgTPQXnj1RCZP</a:t>
            </a:r>
            <a:endParaRPr lang="en-IN" sz="2000" b="1" dirty="0">
              <a:solidFill>
                <a:schemeClr val="tx1"/>
              </a:solidFill>
            </a:endParaRPr>
          </a:p>
        </p:txBody>
      </p:sp>
    </p:spTree>
    <p:extLst>
      <p:ext uri="{BB962C8B-B14F-4D97-AF65-F5344CB8AC3E}">
        <p14:creationId xmlns:p14="http://schemas.microsoft.com/office/powerpoint/2010/main" val="1476875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83000"/>
                    </a14:imgEffect>
                  </a14:imgLayer>
                </a14:imgProps>
              </a:ext>
            </a:extLst>
          </a:blip>
          <a:stretch>
            <a:fillRect/>
          </a:stretch>
        </p:blipFill>
        <p:spPr>
          <a:xfrm>
            <a:off x="6019800" y="529389"/>
            <a:ext cx="5915526" cy="5647574"/>
          </a:xfrm>
          <a:prstGeom prst="rect">
            <a:avLst/>
          </a:prstGeom>
        </p:spPr>
      </p:pic>
      <p:sp>
        <p:nvSpPr>
          <p:cNvPr id="2" name="Title 1"/>
          <p:cNvSpPr>
            <a:spLocks noGrp="1"/>
          </p:cNvSpPr>
          <p:nvPr>
            <p:ph type="title"/>
          </p:nvPr>
        </p:nvSpPr>
        <p:spPr/>
        <p:txBody>
          <a:bodyPr/>
          <a:lstStyle/>
          <a:p>
            <a:r>
              <a:rPr lang="en-IN" dirty="0"/>
              <a:t>M</a:t>
            </a:r>
            <a:r>
              <a:rPr lang="en-IN" dirty="0" smtClean="0"/>
              <a:t>ini private key format</a:t>
            </a:r>
            <a:endParaRPr lang="en-IN" dirty="0"/>
          </a:p>
        </p:txBody>
      </p:sp>
      <p:sp>
        <p:nvSpPr>
          <p:cNvPr id="3" name="Content Placeholder 2"/>
          <p:cNvSpPr>
            <a:spLocks noGrp="1"/>
          </p:cNvSpPr>
          <p:nvPr>
            <p:ph idx="1"/>
          </p:nvPr>
        </p:nvSpPr>
        <p:spPr>
          <a:xfrm>
            <a:off x="838200" y="1825625"/>
            <a:ext cx="5017168" cy="4351338"/>
          </a:xfrm>
        </p:spPr>
        <p:txBody>
          <a:bodyPr>
            <a:normAutofit/>
          </a:bodyPr>
          <a:lstStyle/>
          <a:p>
            <a:pPr algn="just"/>
            <a:r>
              <a:rPr lang="en-US" b="1" dirty="0"/>
              <a:t>M</a:t>
            </a:r>
            <a:r>
              <a:rPr lang="en-US" b="1" dirty="0" smtClean="0"/>
              <a:t>ini private key </a:t>
            </a:r>
            <a:r>
              <a:rPr lang="en-US" dirty="0" smtClean="0"/>
              <a:t>format to create the private key with a maximum of up to 30 characters </a:t>
            </a:r>
          </a:p>
          <a:p>
            <a:pPr algn="just"/>
            <a:r>
              <a:rPr lang="en-US" dirty="0" smtClean="0"/>
              <a:t>The private key encoded using mini private key format is also sometimes called </a:t>
            </a:r>
            <a:r>
              <a:rPr lang="en-US" b="1" dirty="0" err="1" smtClean="0"/>
              <a:t>minikey</a:t>
            </a:r>
            <a:r>
              <a:rPr lang="en-US" b="1" dirty="0" smtClean="0"/>
              <a:t>. </a:t>
            </a:r>
          </a:p>
          <a:p>
            <a:pPr algn="just"/>
            <a:r>
              <a:rPr lang="en-US" dirty="0" smtClean="0"/>
              <a:t>A mini private key can be converted into a normal size private key but not vice versa. </a:t>
            </a:r>
            <a:endParaRPr lang="en-IN" dirty="0"/>
          </a:p>
        </p:txBody>
      </p:sp>
    </p:spTree>
    <p:extLst>
      <p:ext uri="{BB962C8B-B14F-4D97-AF65-F5344CB8AC3E}">
        <p14:creationId xmlns:p14="http://schemas.microsoft.com/office/powerpoint/2010/main" val="1323473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Public keys in Bitcoin</a:t>
            </a:r>
            <a:endParaRPr lang="en-IN" dirty="0"/>
          </a:p>
        </p:txBody>
      </p:sp>
      <p:sp>
        <p:nvSpPr>
          <p:cNvPr id="3" name="Content Placeholder 2"/>
          <p:cNvSpPr>
            <a:spLocks noGrp="1"/>
          </p:cNvSpPr>
          <p:nvPr>
            <p:ph idx="1"/>
          </p:nvPr>
        </p:nvSpPr>
        <p:spPr>
          <a:xfrm>
            <a:off x="774032" y="1392487"/>
            <a:ext cx="10515600" cy="5120607"/>
          </a:xfrm>
        </p:spPr>
        <p:txBody>
          <a:bodyPr>
            <a:noAutofit/>
          </a:bodyPr>
          <a:lstStyle/>
          <a:p>
            <a:pPr algn="just"/>
            <a:r>
              <a:rPr lang="en-IN" dirty="0"/>
              <a:t>D</a:t>
            </a:r>
            <a:r>
              <a:rPr lang="en-IN" dirty="0" smtClean="0"/>
              <a:t>erived from private keys</a:t>
            </a:r>
          </a:p>
          <a:p>
            <a:pPr algn="just"/>
            <a:r>
              <a:rPr lang="en-US" dirty="0"/>
              <a:t>S</a:t>
            </a:r>
            <a:r>
              <a:rPr lang="en-US" dirty="0" smtClean="0"/>
              <a:t>pecial mathematical relationship with the private key</a:t>
            </a:r>
          </a:p>
          <a:p>
            <a:pPr algn="just"/>
            <a:r>
              <a:rPr lang="en-US" dirty="0" smtClean="0"/>
              <a:t>Transaction signed with the private key		 Bitcoin network, public keys are used by the nodes to verify that the transaction has indeed been signed with the corresponding private key. This process of verification proves the ownership of the bitcoin.</a:t>
            </a:r>
          </a:p>
          <a:p>
            <a:pPr algn="just"/>
            <a:r>
              <a:rPr lang="en-US" dirty="0" smtClean="0"/>
              <a:t>Keys are identified by various prefixes</a:t>
            </a:r>
          </a:p>
          <a:p>
            <a:pPr lvl="1" algn="just"/>
            <a:r>
              <a:rPr lang="en-US" dirty="0" smtClean="0"/>
              <a:t>Uncompressed public keys use 0x04 as the prefix</a:t>
            </a:r>
          </a:p>
          <a:p>
            <a:pPr lvl="1" algn="just"/>
            <a:r>
              <a:rPr lang="en-US" dirty="0" smtClean="0"/>
              <a:t>Compressed public key starts with 0x03 if the y 32-bit part of the public key is odd</a:t>
            </a:r>
          </a:p>
          <a:p>
            <a:pPr lvl="1" algn="just"/>
            <a:r>
              <a:rPr lang="en-US" dirty="0" smtClean="0"/>
              <a:t>Compressed public key starts with 0x02 if the y 32-bit part of the public key is even</a:t>
            </a:r>
          </a:p>
          <a:p>
            <a:pPr algn="just"/>
            <a:endParaRPr lang="en-IN" dirty="0"/>
          </a:p>
        </p:txBody>
      </p:sp>
      <p:sp>
        <p:nvSpPr>
          <p:cNvPr id="4" name="Right Arrow 3"/>
          <p:cNvSpPr/>
          <p:nvPr/>
        </p:nvSpPr>
        <p:spPr>
          <a:xfrm>
            <a:off x="7010400" y="2525545"/>
            <a:ext cx="641685" cy="385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ular Callout 4"/>
          <p:cNvSpPr/>
          <p:nvPr/>
        </p:nvSpPr>
        <p:spPr>
          <a:xfrm>
            <a:off x="8309810" y="3716881"/>
            <a:ext cx="3753853" cy="1122947"/>
          </a:xfrm>
          <a:prstGeom prst="wedgeRoundRectCallout">
            <a:avLst>
              <a:gd name="adj1" fmla="val -58013"/>
              <a:gd name="adj2" fmla="val 16786"/>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ECC based on the secp256k1 standard</a:t>
            </a:r>
            <a:endParaRPr lang="en-IN" sz="2800" b="1" dirty="0">
              <a:solidFill>
                <a:schemeClr val="tx1"/>
              </a:solidFill>
            </a:endParaRPr>
          </a:p>
        </p:txBody>
      </p:sp>
    </p:spTree>
    <p:extLst>
      <p:ext uri="{BB962C8B-B14F-4D97-AF65-F5344CB8AC3E}">
        <p14:creationId xmlns:p14="http://schemas.microsoft.com/office/powerpoint/2010/main" val="3524786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28699" y="3167815"/>
            <a:ext cx="5744675" cy="3377364"/>
          </a:xfrm>
          <a:prstGeom prst="rect">
            <a:avLst/>
          </a:prstGeom>
        </p:spPr>
      </p:pic>
      <p:sp>
        <p:nvSpPr>
          <p:cNvPr id="2" name="Title 1"/>
          <p:cNvSpPr>
            <a:spLocks noGrp="1"/>
          </p:cNvSpPr>
          <p:nvPr>
            <p:ph type="title"/>
          </p:nvPr>
        </p:nvSpPr>
        <p:spPr/>
        <p:txBody>
          <a:bodyPr/>
          <a:lstStyle/>
          <a:p>
            <a:r>
              <a:rPr lang="en-IN" dirty="0" smtClean="0"/>
              <a:t>Addresses in Bitcoin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8744868"/>
              </p:ext>
            </p:extLst>
          </p:nvPr>
        </p:nvGraphicFramePr>
        <p:xfrm>
          <a:off x="1191126" y="-19969"/>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5313947" y="4451768"/>
            <a:ext cx="6749716" cy="52938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smtClean="0">
                <a:solidFill>
                  <a:schemeClr val="tx1"/>
                </a:solidFill>
              </a:rPr>
              <a:t>1ANAguGG8bikEv2fYsTBnRUmx7QUcK58wt</a:t>
            </a:r>
            <a:r>
              <a:rPr lang="en-IN" sz="2000" dirty="0" smtClean="0"/>
              <a:t> </a:t>
            </a:r>
            <a:endParaRPr lang="en-US" sz="2000" b="1" dirty="0">
              <a:solidFill>
                <a:schemeClr val="tx1"/>
              </a:solidFill>
            </a:endParaRPr>
          </a:p>
        </p:txBody>
      </p:sp>
      <p:sp>
        <p:nvSpPr>
          <p:cNvPr id="7" name="Rounded Rectangular Callout 6"/>
          <p:cNvSpPr/>
          <p:nvPr/>
        </p:nvSpPr>
        <p:spPr>
          <a:xfrm>
            <a:off x="10539662" y="3753853"/>
            <a:ext cx="1042737" cy="577516"/>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P2PKH</a:t>
            </a:r>
            <a:endParaRPr lang="en-IN" dirty="0">
              <a:solidFill>
                <a:schemeClr val="tx1"/>
              </a:solidFill>
            </a:endParaRPr>
          </a:p>
        </p:txBody>
      </p:sp>
    </p:spTree>
    <p:extLst>
      <p:ext uri="{BB962C8B-B14F-4D97-AF65-F5344CB8AC3E}">
        <p14:creationId xmlns:p14="http://schemas.microsoft.com/office/powerpoint/2010/main" val="3947527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673517" y="1975993"/>
            <a:ext cx="7304672" cy="4200970"/>
          </a:xfrm>
          <a:prstGeom prst="rect">
            <a:avLst/>
          </a:prstGeom>
        </p:spPr>
      </p:pic>
    </p:spTree>
    <p:extLst>
      <p:ext uri="{BB962C8B-B14F-4D97-AF65-F5344CB8AC3E}">
        <p14:creationId xmlns:p14="http://schemas.microsoft.com/office/powerpoint/2010/main" val="3729007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12558" y="1286126"/>
            <a:ext cx="8594558" cy="5092251"/>
            <a:chOff x="3569368" y="827381"/>
            <a:chExt cx="7848600" cy="4049818"/>
          </a:xfrm>
        </p:grpSpPr>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harpenSoften amount="99000"/>
                      </a14:imgEffect>
                    </a14:imgLayer>
                  </a14:imgProps>
                </a:ext>
              </a:extLst>
            </a:blip>
            <a:srcRect b="54936"/>
            <a:stretch/>
          </p:blipFill>
          <p:spPr>
            <a:xfrm>
              <a:off x="3569368" y="827381"/>
              <a:ext cx="7848600" cy="3038976"/>
            </a:xfrm>
            <a:prstGeom prst="rect">
              <a:avLst/>
            </a:prstGeom>
          </p:spPr>
        </p:pic>
        <p:pic>
          <p:nvPicPr>
            <p:cNvPr id="6" name="Picture 5"/>
            <p:cNvPicPr>
              <a:picLocks noChangeAspect="1"/>
            </p:cNvPicPr>
            <p:nvPr/>
          </p:nvPicPr>
          <p:blipFill rotWithShape="1">
            <a:blip r:embed="rId4">
              <a:extLst>
                <a:ext uri="{BEBA8EAE-BF5A-486C-A8C5-ECC9F3942E4B}">
                  <a14:imgProps xmlns:a14="http://schemas.microsoft.com/office/drawing/2010/main">
                    <a14:imgLayer r:embed="rId3">
                      <a14:imgEffect>
                        <a14:sharpenSoften amount="79000"/>
                      </a14:imgEffect>
                    </a14:imgLayer>
                  </a14:imgProps>
                </a:ext>
              </a:extLst>
            </a:blip>
            <a:srcRect t="84773"/>
            <a:stretch/>
          </p:blipFill>
          <p:spPr>
            <a:xfrm>
              <a:off x="3569368" y="3850315"/>
              <a:ext cx="7848600" cy="1026884"/>
            </a:xfrm>
            <a:prstGeom prst="rect">
              <a:avLst/>
            </a:prstGeom>
          </p:spPr>
        </p:pic>
      </p:grpSp>
      <p:sp>
        <p:nvSpPr>
          <p:cNvPr id="2" name="Title 1"/>
          <p:cNvSpPr>
            <a:spLocks noGrp="1"/>
          </p:cNvSpPr>
          <p:nvPr>
            <p:ph type="title"/>
          </p:nvPr>
        </p:nvSpPr>
        <p:spPr/>
        <p:txBody>
          <a:bodyPr/>
          <a:lstStyle/>
          <a:p>
            <a:r>
              <a:rPr lang="en-IN" dirty="0" smtClean="0"/>
              <a:t>Transaction Data Structure</a:t>
            </a:r>
            <a:endParaRPr lang="en-IN" dirty="0"/>
          </a:p>
        </p:txBody>
      </p:sp>
      <p:pic>
        <p:nvPicPr>
          <p:cNvPr id="4" name="Content Placeholder 3"/>
          <p:cNvPicPr>
            <a:picLocks noGrp="1" noChangeAspect="1"/>
          </p:cNvPicPr>
          <p:nvPr>
            <p:ph idx="1"/>
          </p:nvPr>
        </p:nvPicPr>
        <p:blipFill>
          <a:blip r:embed="rId5">
            <a:extLst>
              <a:ext uri="{BEBA8EAE-BF5A-486C-A8C5-ECC9F3942E4B}">
                <a14:imgProps xmlns:a14="http://schemas.microsoft.com/office/drawing/2010/main">
                  <a14:imgLayer r:embed="rId6">
                    <a14:imgEffect>
                      <a14:sharpenSoften amount="72000"/>
                    </a14:imgEffect>
                  </a14:imgLayer>
                </a14:imgProps>
              </a:ext>
            </a:extLst>
          </a:blip>
          <a:stretch>
            <a:fillRect/>
          </a:stretch>
        </p:blipFill>
        <p:spPr>
          <a:xfrm>
            <a:off x="6196175" y="1286126"/>
            <a:ext cx="5995825" cy="5010400"/>
          </a:xfrm>
          <a:prstGeom prst="rect">
            <a:avLst/>
          </a:prstGeom>
        </p:spPr>
      </p:pic>
    </p:spTree>
    <p:extLst>
      <p:ext uri="{BB962C8B-B14F-4D97-AF65-F5344CB8AC3E}">
        <p14:creationId xmlns:p14="http://schemas.microsoft.com/office/powerpoint/2010/main" val="971238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Inputs</a:t>
            </a:r>
            <a:endParaRPr lang="en-IN"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76000"/>
                    </a14:imgEffect>
                  </a14:imgLayer>
                </a14:imgProps>
              </a:ext>
            </a:extLst>
          </a:blip>
          <a:stretch>
            <a:fillRect/>
          </a:stretch>
        </p:blipFill>
        <p:spPr>
          <a:xfrm>
            <a:off x="3462338" y="1690688"/>
            <a:ext cx="6919008" cy="4967288"/>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76000"/>
                    </a14:imgEffect>
                  </a14:imgLayer>
                </a14:imgProps>
              </a:ext>
            </a:extLst>
          </a:blip>
          <a:stretch>
            <a:fillRect/>
          </a:stretch>
        </p:blipFill>
        <p:spPr>
          <a:xfrm>
            <a:off x="3266171" y="365125"/>
            <a:ext cx="7743825" cy="1238250"/>
          </a:xfrm>
          <a:prstGeom prst="rect">
            <a:avLst/>
          </a:prstGeom>
        </p:spPr>
      </p:pic>
    </p:spTree>
    <p:extLst>
      <p:ext uri="{BB962C8B-B14F-4D97-AF65-F5344CB8AC3E}">
        <p14:creationId xmlns:p14="http://schemas.microsoft.com/office/powerpoint/2010/main" val="808273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Outputs</a:t>
            </a:r>
            <a:endParaRPr lang="en-IN" dirty="0"/>
          </a:p>
        </p:txBody>
      </p:sp>
      <p:sp>
        <p:nvSpPr>
          <p:cNvPr id="3" name="Content Placeholder 2"/>
          <p:cNvSpPr>
            <a:spLocks noGrp="1"/>
          </p:cNvSpPr>
          <p:nvPr>
            <p:ph idx="1"/>
          </p:nvPr>
        </p:nvSpPr>
        <p:spPr>
          <a:xfrm>
            <a:off x="838200" y="1825625"/>
            <a:ext cx="4076700" cy="4351338"/>
          </a:xfrm>
        </p:spPr>
        <p:txBody>
          <a:bodyPr/>
          <a:lstStyle/>
          <a:p>
            <a:endParaRPr lang="en-IN"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Lst>
          </a:blip>
          <a:stretch>
            <a:fillRect/>
          </a:stretch>
        </p:blipFill>
        <p:spPr>
          <a:xfrm>
            <a:off x="4914900" y="1825625"/>
            <a:ext cx="7124700" cy="3067050"/>
          </a:xfrm>
          <a:prstGeom prst="rect">
            <a:avLst/>
          </a:prstGeom>
        </p:spPr>
      </p:pic>
    </p:spTree>
    <p:extLst>
      <p:ext uri="{BB962C8B-B14F-4D97-AF65-F5344CB8AC3E}">
        <p14:creationId xmlns:p14="http://schemas.microsoft.com/office/powerpoint/2010/main" val="723421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 Components of a Bitcoin Network</a:t>
            </a:r>
            <a:endParaRPr lang="en-IN" dirty="0"/>
          </a:p>
        </p:txBody>
      </p:sp>
      <p:sp>
        <p:nvSpPr>
          <p:cNvPr id="3" name="Content Placeholder 2"/>
          <p:cNvSpPr>
            <a:spLocks noGrp="1"/>
          </p:cNvSpPr>
          <p:nvPr>
            <p:ph idx="1"/>
          </p:nvPr>
        </p:nvSpPr>
        <p:spPr/>
        <p:txBody>
          <a:bodyPr/>
          <a:lstStyle/>
          <a:p>
            <a:r>
              <a:rPr lang="en-US" dirty="0" smtClean="0"/>
              <a:t>Digital keys</a:t>
            </a:r>
          </a:p>
          <a:p>
            <a:r>
              <a:rPr lang="en-US" dirty="0" smtClean="0"/>
              <a:t>Addresses</a:t>
            </a:r>
          </a:p>
          <a:p>
            <a:r>
              <a:rPr lang="en-US" dirty="0" smtClean="0"/>
              <a:t>Transactions</a:t>
            </a:r>
          </a:p>
          <a:p>
            <a:r>
              <a:rPr lang="en-US" dirty="0" smtClean="0"/>
              <a:t>Blockchain</a:t>
            </a:r>
          </a:p>
          <a:p>
            <a:r>
              <a:rPr lang="en-US" dirty="0" smtClean="0"/>
              <a:t>Miners</a:t>
            </a:r>
          </a:p>
          <a:p>
            <a:r>
              <a:rPr lang="en-US" dirty="0" smtClean="0"/>
              <a:t>The Bitcoin network</a:t>
            </a:r>
          </a:p>
          <a:p>
            <a:r>
              <a:rPr lang="en-US" dirty="0" smtClean="0"/>
              <a:t>Wallets (client software)</a:t>
            </a:r>
          </a:p>
        </p:txBody>
      </p:sp>
    </p:spTree>
    <p:extLst>
      <p:ext uri="{BB962C8B-B14F-4D97-AF65-F5344CB8AC3E}">
        <p14:creationId xmlns:p14="http://schemas.microsoft.com/office/powerpoint/2010/main" val="2662195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Sending a payment to someone</a:t>
            </a:r>
            <a:endParaRPr lang="en-IN" dirty="0"/>
          </a:p>
        </p:txBody>
      </p:sp>
      <p:sp>
        <p:nvSpPr>
          <p:cNvPr id="3" name="Content Placeholder 2"/>
          <p:cNvSpPr>
            <a:spLocks noGrp="1"/>
          </p:cNvSpPr>
          <p:nvPr>
            <p:ph idx="1"/>
          </p:nvPr>
        </p:nvSpPr>
        <p:spPr/>
        <p:txBody>
          <a:bodyPr/>
          <a:lstStyle/>
          <a:p>
            <a:r>
              <a:rPr lang="en-IN" dirty="0" smtClean="0"/>
              <a:t>Address of the Beneficiary</a:t>
            </a:r>
          </a:p>
          <a:p>
            <a:pPr lvl="1"/>
            <a:r>
              <a:rPr lang="en-US" dirty="0" smtClean="0"/>
              <a:t>email </a:t>
            </a:r>
          </a:p>
          <a:p>
            <a:pPr lvl="1"/>
            <a:r>
              <a:rPr lang="en-US" dirty="0" smtClean="0"/>
              <a:t>SMS</a:t>
            </a:r>
          </a:p>
          <a:p>
            <a:pPr lvl="1"/>
            <a:r>
              <a:rPr lang="en-US" dirty="0" smtClean="0"/>
              <a:t>chat applications</a:t>
            </a:r>
          </a:p>
          <a:p>
            <a:pPr lvl="1"/>
            <a:r>
              <a:rPr lang="en-US" dirty="0" smtClean="0"/>
              <a:t>any appropriate communication mechanism</a:t>
            </a:r>
          </a:p>
          <a:p>
            <a:pPr lvl="1"/>
            <a:endParaRPr lang="en-IN" dirty="0" smtClean="0"/>
          </a:p>
          <a:p>
            <a:endParaRPr lang="en-IN"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82000"/>
                    </a14:imgEffect>
                  </a14:imgLayer>
                </a14:imgProps>
              </a:ext>
            </a:extLst>
          </a:blip>
          <a:stretch>
            <a:fillRect/>
          </a:stretch>
        </p:blipFill>
        <p:spPr>
          <a:xfrm>
            <a:off x="8248650" y="365125"/>
            <a:ext cx="3943350" cy="6257925"/>
          </a:xfrm>
          <a:prstGeom prst="rect">
            <a:avLst/>
          </a:prstGeom>
        </p:spPr>
      </p:pic>
    </p:spTree>
    <p:extLst>
      <p:ext uri="{BB962C8B-B14F-4D97-AF65-F5344CB8AC3E}">
        <p14:creationId xmlns:p14="http://schemas.microsoft.com/office/powerpoint/2010/main" val="3429182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Sender initiates transfer</a:t>
            </a:r>
            <a:endParaRPr lang="en-IN" dirty="0"/>
          </a:p>
        </p:txBody>
      </p:sp>
      <p:sp>
        <p:nvSpPr>
          <p:cNvPr id="3" name="Content Placeholder 2"/>
          <p:cNvSpPr>
            <a:spLocks noGrp="1"/>
          </p:cNvSpPr>
          <p:nvPr>
            <p:ph idx="1"/>
          </p:nvPr>
        </p:nvSpPr>
        <p:spPr>
          <a:xfrm>
            <a:off x="838200" y="1825625"/>
            <a:ext cx="6172200" cy="4351338"/>
          </a:xfrm>
        </p:spPr>
        <p:txBody>
          <a:bodyPr>
            <a:normAutofit lnSpcReduction="10000"/>
          </a:bodyPr>
          <a:lstStyle/>
          <a:p>
            <a:r>
              <a:rPr lang="en-US" dirty="0" smtClean="0"/>
              <a:t>The sender </a:t>
            </a:r>
          </a:p>
          <a:p>
            <a:pPr lvl="1"/>
            <a:r>
              <a:rPr lang="en-US" dirty="0" smtClean="0"/>
              <a:t>enters the receiver's address </a:t>
            </a:r>
          </a:p>
          <a:p>
            <a:pPr lvl="1"/>
            <a:r>
              <a:rPr lang="en-US" dirty="0" smtClean="0"/>
              <a:t>scans the QR code that has the Bitcoin address, amount and optional description encoded in it. </a:t>
            </a:r>
          </a:p>
          <a:p>
            <a:r>
              <a:rPr lang="en-US" dirty="0" smtClean="0"/>
              <a:t>The wallet application recognizes this QR code and decodes it into something like </a:t>
            </a:r>
          </a:p>
          <a:p>
            <a:r>
              <a:rPr lang="en-US" dirty="0" smtClean="0"/>
              <a:t>Please send &lt;Amount&gt; BTC to the Bitcoin address &lt;receiver's Bitcoin address&gt;.</a:t>
            </a:r>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harpenSoften amount="82000"/>
                    </a14:imgEffect>
                  </a14:imgLayer>
                </a14:imgProps>
              </a:ext>
            </a:extLst>
          </a:blip>
          <a:srcRect b="553"/>
          <a:stretch/>
        </p:blipFill>
        <p:spPr>
          <a:xfrm>
            <a:off x="7677149" y="504073"/>
            <a:ext cx="4069581" cy="5768390"/>
          </a:xfrm>
          <a:prstGeom prst="rect">
            <a:avLst/>
          </a:prstGeom>
        </p:spPr>
      </p:pic>
    </p:spTree>
    <p:extLst>
      <p:ext uri="{BB962C8B-B14F-4D97-AF65-F5344CB8AC3E}">
        <p14:creationId xmlns:p14="http://schemas.microsoft.com/office/powerpoint/2010/main" val="3841489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Transaction from wallet</a:t>
            </a:r>
            <a:endParaRPr lang="en-IN"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84000"/>
                    </a14:imgEffect>
                  </a14:imgLayer>
                </a14:imgProps>
              </a:ext>
            </a:extLst>
          </a:blip>
          <a:stretch>
            <a:fillRect/>
          </a:stretch>
        </p:blipFill>
        <p:spPr>
          <a:xfrm>
            <a:off x="684046" y="1315453"/>
            <a:ext cx="5042986" cy="5438775"/>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74000"/>
                    </a14:imgEffect>
                  </a14:imgLayer>
                </a14:imgProps>
              </a:ext>
            </a:extLst>
          </a:blip>
          <a:stretch>
            <a:fillRect/>
          </a:stretch>
        </p:blipFill>
        <p:spPr>
          <a:xfrm>
            <a:off x="6641432" y="1281906"/>
            <a:ext cx="5127632" cy="5438775"/>
          </a:xfrm>
          <a:prstGeom prst="rect">
            <a:avLst/>
          </a:prstGeom>
        </p:spPr>
      </p:pic>
    </p:spTree>
    <p:extLst>
      <p:ext uri="{BB962C8B-B14F-4D97-AF65-F5344CB8AC3E}">
        <p14:creationId xmlns:p14="http://schemas.microsoft.com/office/powerpoint/2010/main" val="846124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Transaction Validation </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98000"/>
                    </a14:imgEffect>
                  </a14:imgLayer>
                </a14:imgProps>
              </a:ext>
            </a:extLst>
          </a:blip>
          <a:stretch>
            <a:fillRect/>
          </a:stretch>
        </p:blipFill>
        <p:spPr>
          <a:xfrm>
            <a:off x="3504948" y="1843881"/>
            <a:ext cx="6048375" cy="4314825"/>
          </a:xfrm>
          <a:prstGeom prst="rect">
            <a:avLst/>
          </a:prstGeom>
        </p:spPr>
      </p:pic>
    </p:spTree>
    <p:extLst>
      <p:ext uri="{BB962C8B-B14F-4D97-AF65-F5344CB8AC3E}">
        <p14:creationId xmlns:p14="http://schemas.microsoft.com/office/powerpoint/2010/main" val="468917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a:t>
            </a:r>
            <a:r>
              <a:rPr lang="en-IN" dirty="0" smtClean="0"/>
              <a:t>ttributes of the transaction</a:t>
            </a:r>
            <a:endParaRPr lang="en-IN"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Lst>
          </a:blip>
          <a:stretch>
            <a:fillRect/>
          </a:stretch>
        </p:blipFill>
        <p:spPr>
          <a:xfrm>
            <a:off x="838199" y="2115301"/>
            <a:ext cx="10613135" cy="4061662"/>
          </a:xfrm>
          <a:prstGeom prst="rect">
            <a:avLst/>
          </a:prstGeom>
        </p:spPr>
      </p:pic>
    </p:spTree>
    <p:extLst>
      <p:ext uri="{BB962C8B-B14F-4D97-AF65-F5344CB8AC3E}">
        <p14:creationId xmlns:p14="http://schemas.microsoft.com/office/powerpoint/2010/main" val="3850865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bitcoin currency units </a:t>
            </a:r>
            <a:endParaRPr lang="en-IN"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88000"/>
                    </a14:imgEffect>
                  </a14:imgLayer>
                </a14:imgProps>
              </a:ext>
            </a:extLst>
          </a:blip>
          <a:stretch>
            <a:fillRect/>
          </a:stretch>
        </p:blipFill>
        <p:spPr>
          <a:xfrm>
            <a:off x="3749341" y="1253540"/>
            <a:ext cx="6457950" cy="5153025"/>
          </a:xfrm>
          <a:prstGeom prst="rect">
            <a:avLst/>
          </a:prstGeom>
        </p:spPr>
      </p:pic>
    </p:spTree>
    <p:extLst>
      <p:ext uri="{BB962C8B-B14F-4D97-AF65-F5344CB8AC3E}">
        <p14:creationId xmlns:p14="http://schemas.microsoft.com/office/powerpoint/2010/main" val="792215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Digital keys and addresses</a:t>
            </a:r>
            <a:endParaRPr lang="en-IN" dirty="0"/>
          </a:p>
        </p:txBody>
      </p:sp>
      <p:sp>
        <p:nvSpPr>
          <p:cNvPr id="3" name="Content Placeholder 2"/>
          <p:cNvSpPr>
            <a:spLocks noGrp="1"/>
          </p:cNvSpPr>
          <p:nvPr>
            <p:ph idx="1"/>
          </p:nvPr>
        </p:nvSpPr>
        <p:spPr/>
        <p:txBody>
          <a:bodyPr>
            <a:normAutofit/>
          </a:bodyPr>
          <a:lstStyle/>
          <a:p>
            <a:r>
              <a:rPr lang="en-US" dirty="0"/>
              <a:t>P</a:t>
            </a:r>
            <a:r>
              <a:rPr lang="en-US" dirty="0" smtClean="0"/>
              <a:t>ossession of bitcoins and transfer of value via transactions is reliant upon </a:t>
            </a:r>
          </a:p>
          <a:p>
            <a:pPr lvl="1"/>
            <a:r>
              <a:rPr lang="en-US" dirty="0"/>
              <a:t>P</a:t>
            </a:r>
            <a:r>
              <a:rPr lang="en-US" dirty="0" smtClean="0"/>
              <a:t>rivate keys</a:t>
            </a:r>
          </a:p>
          <a:p>
            <a:pPr lvl="1"/>
            <a:r>
              <a:rPr lang="en-US" dirty="0"/>
              <a:t>P</a:t>
            </a:r>
            <a:r>
              <a:rPr lang="en-US" dirty="0" smtClean="0"/>
              <a:t>ublic keys and </a:t>
            </a:r>
          </a:p>
          <a:p>
            <a:pPr lvl="1"/>
            <a:r>
              <a:rPr lang="en-US" dirty="0" smtClean="0"/>
              <a:t>Addresses</a:t>
            </a:r>
            <a:endParaRPr lang="en-US" dirty="0"/>
          </a:p>
          <a:p>
            <a:r>
              <a:rPr lang="en-US" dirty="0" smtClean="0"/>
              <a:t>Elliptic Curve Cryptography (ECC) is used to generate public and private key pairs in the Bitcoin network. </a:t>
            </a:r>
          </a:p>
        </p:txBody>
      </p:sp>
    </p:spTree>
    <p:extLst>
      <p:ext uri="{BB962C8B-B14F-4D97-AF65-F5344CB8AC3E}">
        <p14:creationId xmlns:p14="http://schemas.microsoft.com/office/powerpoint/2010/main" val="780134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329</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Bitcoin Transaction</vt:lpstr>
      <vt:lpstr>Main Components of a Bitcoin Network</vt:lpstr>
      <vt:lpstr>Sending a payment to someone</vt:lpstr>
      <vt:lpstr>Sender initiates transfer</vt:lpstr>
      <vt:lpstr>Transaction from wallet</vt:lpstr>
      <vt:lpstr>Transaction Validation </vt:lpstr>
      <vt:lpstr>Attributes of the transaction</vt:lpstr>
      <vt:lpstr>The bitcoin currency units </vt:lpstr>
      <vt:lpstr>Digital keys and addresses</vt:lpstr>
      <vt:lpstr>Private keys in Bitcoin</vt:lpstr>
      <vt:lpstr>Mini private key format</vt:lpstr>
      <vt:lpstr>Public keys in Bitcoin</vt:lpstr>
      <vt:lpstr>Addresses in Bitcoin</vt:lpstr>
      <vt:lpstr>PowerPoint Presentation</vt:lpstr>
      <vt:lpstr>Transaction Data Structure</vt:lpstr>
      <vt:lpstr>Inputs</vt:lpstr>
      <vt:lpstr>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Transaction</dc:title>
  <dc:creator>91813</dc:creator>
  <cp:lastModifiedBy>91813</cp:lastModifiedBy>
  <cp:revision>13</cp:revision>
  <dcterms:created xsi:type="dcterms:W3CDTF">2023-02-08T17:08:09Z</dcterms:created>
  <dcterms:modified xsi:type="dcterms:W3CDTF">2023-02-09T12:20:03Z</dcterms:modified>
</cp:coreProperties>
</file>