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D4A884-6B21-4775-9AD5-9955ED124D2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70BA092-280B-44DE-9272-0C9870B0391F}">
      <dgm:prSet phldrT="[Text]"/>
      <dgm:spPr/>
      <dgm:t>
        <a:bodyPr/>
        <a:lstStyle/>
        <a:p>
          <a:r>
            <a:rPr lang="en-IN" dirty="0" smtClean="0">
              <a:solidFill>
                <a:schemeClr val="tx1"/>
              </a:solidFill>
            </a:rPr>
            <a:t>Mining systems</a:t>
          </a:r>
          <a:endParaRPr lang="en-US" dirty="0">
            <a:solidFill>
              <a:schemeClr val="tx1"/>
            </a:solidFill>
          </a:endParaRPr>
        </a:p>
      </dgm:t>
    </dgm:pt>
    <dgm:pt modelId="{90A3BBD5-128E-408F-93DA-8DB16365555B}" type="parTrans" cxnId="{F67005F9-D79C-45AD-B445-54DD7DE2EA0A}">
      <dgm:prSet/>
      <dgm:spPr/>
      <dgm:t>
        <a:bodyPr/>
        <a:lstStyle/>
        <a:p>
          <a:endParaRPr lang="en-US">
            <a:solidFill>
              <a:schemeClr val="tx1"/>
            </a:solidFill>
          </a:endParaRPr>
        </a:p>
      </dgm:t>
    </dgm:pt>
    <dgm:pt modelId="{58022882-3CBF-4946-998F-9A27D99D14F6}" type="sibTrans" cxnId="{F67005F9-D79C-45AD-B445-54DD7DE2EA0A}">
      <dgm:prSet/>
      <dgm:spPr/>
      <dgm:t>
        <a:bodyPr/>
        <a:lstStyle/>
        <a:p>
          <a:endParaRPr lang="en-US">
            <a:solidFill>
              <a:schemeClr val="tx1"/>
            </a:solidFill>
          </a:endParaRPr>
        </a:p>
      </dgm:t>
    </dgm:pt>
    <dgm:pt modelId="{10B939F8-7C2A-4C7A-84E5-0F3073B5D60B}">
      <dgm:prSet phldrT="[Text]"/>
      <dgm:spPr>
        <a:blipFill rotWithShape="0">
          <a:blip xmlns:r="http://schemas.openxmlformats.org/officeDocument/2006/relationships" r:embed="rId1"/>
          <a:stretch>
            <a:fillRect/>
          </a:stretch>
        </a:blipFill>
      </dgm:spPr>
      <dgm:t>
        <a:bodyPr/>
        <a:lstStyle/>
        <a:p>
          <a:r>
            <a:rPr lang="en-US" dirty="0" smtClean="0">
              <a:solidFill>
                <a:schemeClr val="tx1"/>
              </a:solidFill>
            </a:rPr>
            <a:t>CPU</a:t>
          </a:r>
          <a:endParaRPr lang="en-US" dirty="0">
            <a:solidFill>
              <a:schemeClr val="tx1"/>
            </a:solidFill>
          </a:endParaRPr>
        </a:p>
      </dgm:t>
    </dgm:pt>
    <dgm:pt modelId="{54769F66-10F9-4657-ABED-1E0BC1C8CEBF}" type="parTrans" cxnId="{575FB727-B297-4A63-8E24-CE259BB2BD65}">
      <dgm:prSet/>
      <dgm:spPr/>
      <dgm:t>
        <a:bodyPr/>
        <a:lstStyle/>
        <a:p>
          <a:endParaRPr lang="en-US">
            <a:solidFill>
              <a:schemeClr val="tx1"/>
            </a:solidFill>
          </a:endParaRPr>
        </a:p>
      </dgm:t>
    </dgm:pt>
    <dgm:pt modelId="{551F3136-9A21-47B6-A896-E87BA5153E85}" type="sibTrans" cxnId="{575FB727-B297-4A63-8E24-CE259BB2BD65}">
      <dgm:prSet/>
      <dgm:spPr/>
      <dgm:t>
        <a:bodyPr/>
        <a:lstStyle/>
        <a:p>
          <a:endParaRPr lang="en-US">
            <a:solidFill>
              <a:schemeClr val="tx1"/>
            </a:solidFill>
          </a:endParaRPr>
        </a:p>
      </dgm:t>
    </dgm:pt>
    <dgm:pt modelId="{095BFC8F-DEA4-4B89-BA4C-3DDD708F90D2}">
      <dgm:prSet phldrT="[Text]"/>
      <dgm:spPr>
        <a:blipFill rotWithShape="0">
          <a:blip xmlns:r="http://schemas.openxmlformats.org/officeDocument/2006/relationships" r:embed="rId2"/>
          <a:stretch>
            <a:fillRect/>
          </a:stretch>
        </a:blipFill>
      </dgm:spPr>
      <dgm:t>
        <a:bodyPr/>
        <a:lstStyle/>
        <a:p>
          <a:r>
            <a:rPr lang="en-US" dirty="0" smtClean="0">
              <a:solidFill>
                <a:srgbClr val="FFC000"/>
              </a:solidFill>
            </a:rPr>
            <a:t>GPU</a:t>
          </a:r>
          <a:endParaRPr lang="en-US" dirty="0">
            <a:solidFill>
              <a:srgbClr val="FFC000"/>
            </a:solidFill>
          </a:endParaRPr>
        </a:p>
      </dgm:t>
    </dgm:pt>
    <dgm:pt modelId="{4BF93805-FCFA-40F4-A880-54B992E2705F}" type="parTrans" cxnId="{738B197C-94E0-4E2E-A733-981D4D6CD128}">
      <dgm:prSet/>
      <dgm:spPr/>
      <dgm:t>
        <a:bodyPr/>
        <a:lstStyle/>
        <a:p>
          <a:endParaRPr lang="en-US">
            <a:solidFill>
              <a:schemeClr val="tx1"/>
            </a:solidFill>
          </a:endParaRPr>
        </a:p>
      </dgm:t>
    </dgm:pt>
    <dgm:pt modelId="{68DCB687-0A9D-403C-91CA-9A0CB3E56D53}" type="sibTrans" cxnId="{738B197C-94E0-4E2E-A733-981D4D6CD128}">
      <dgm:prSet/>
      <dgm:spPr/>
      <dgm:t>
        <a:bodyPr/>
        <a:lstStyle/>
        <a:p>
          <a:endParaRPr lang="en-US">
            <a:solidFill>
              <a:schemeClr val="tx1"/>
            </a:solidFill>
          </a:endParaRPr>
        </a:p>
      </dgm:t>
    </dgm:pt>
    <dgm:pt modelId="{D3BB8321-C958-49EC-9634-B845BAF16306}">
      <dgm:prSet phldrT="[Text]"/>
      <dgm:spPr>
        <a:blipFill rotWithShape="0">
          <a:blip xmlns:r="http://schemas.openxmlformats.org/officeDocument/2006/relationships" r:embed="rId3"/>
          <a:stretch>
            <a:fillRect/>
          </a:stretch>
        </a:blipFill>
      </dgm:spPr>
      <dgm:t>
        <a:bodyPr/>
        <a:lstStyle/>
        <a:p>
          <a:r>
            <a:rPr lang="en-US" dirty="0" smtClean="0">
              <a:solidFill>
                <a:srgbClr val="FFFF00"/>
              </a:solidFill>
            </a:rPr>
            <a:t>ASIC</a:t>
          </a:r>
          <a:endParaRPr lang="en-US" dirty="0">
            <a:solidFill>
              <a:srgbClr val="FFFF00"/>
            </a:solidFill>
          </a:endParaRPr>
        </a:p>
      </dgm:t>
    </dgm:pt>
    <dgm:pt modelId="{27E70E4D-ADF3-49CF-A8A8-5225F24F4900}" type="parTrans" cxnId="{CD5EC328-E2C7-46D0-8458-D659C6E27D8A}">
      <dgm:prSet/>
      <dgm:spPr/>
      <dgm:t>
        <a:bodyPr/>
        <a:lstStyle/>
        <a:p>
          <a:endParaRPr lang="en-US">
            <a:solidFill>
              <a:schemeClr val="tx1"/>
            </a:solidFill>
          </a:endParaRPr>
        </a:p>
      </dgm:t>
    </dgm:pt>
    <dgm:pt modelId="{08602B55-952E-4768-AA1F-AB6869148F52}" type="sibTrans" cxnId="{CD5EC328-E2C7-46D0-8458-D659C6E27D8A}">
      <dgm:prSet/>
      <dgm:spPr/>
      <dgm:t>
        <a:bodyPr/>
        <a:lstStyle/>
        <a:p>
          <a:endParaRPr lang="en-US">
            <a:solidFill>
              <a:schemeClr val="tx1"/>
            </a:solidFill>
          </a:endParaRPr>
        </a:p>
      </dgm:t>
    </dgm:pt>
    <dgm:pt modelId="{420329B1-838D-4B68-B0B8-3026B7E1D31E}">
      <dgm:prSet phldrT="[Text]"/>
      <dgm:spPr>
        <a:blipFill rotWithShape="0">
          <a:blip xmlns:r="http://schemas.openxmlformats.org/officeDocument/2006/relationships" r:embed="rId4"/>
          <a:stretch>
            <a:fillRect/>
          </a:stretch>
        </a:blipFill>
      </dgm:spPr>
      <dgm:t>
        <a:bodyPr/>
        <a:lstStyle/>
        <a:p>
          <a:r>
            <a:rPr lang="en-US" dirty="0" smtClean="0">
              <a:solidFill>
                <a:srgbClr val="FFFF00"/>
              </a:solidFill>
            </a:rPr>
            <a:t>FPGA</a:t>
          </a:r>
          <a:endParaRPr lang="en-US" dirty="0">
            <a:solidFill>
              <a:srgbClr val="FFFF00"/>
            </a:solidFill>
          </a:endParaRPr>
        </a:p>
      </dgm:t>
    </dgm:pt>
    <dgm:pt modelId="{FB89D074-C9FF-43B5-8BD6-7059F9F6C507}" type="parTrans" cxnId="{D1ED6189-4C09-43BE-94C5-FC4FA5CAE719}">
      <dgm:prSet/>
      <dgm:spPr/>
      <dgm:t>
        <a:bodyPr/>
        <a:lstStyle/>
        <a:p>
          <a:endParaRPr lang="en-US">
            <a:solidFill>
              <a:schemeClr val="tx1"/>
            </a:solidFill>
          </a:endParaRPr>
        </a:p>
      </dgm:t>
    </dgm:pt>
    <dgm:pt modelId="{B911DCE0-9B0B-45F6-B6C3-6C87C4482A3E}" type="sibTrans" cxnId="{D1ED6189-4C09-43BE-94C5-FC4FA5CAE719}">
      <dgm:prSet/>
      <dgm:spPr/>
      <dgm:t>
        <a:bodyPr/>
        <a:lstStyle/>
        <a:p>
          <a:endParaRPr lang="en-US">
            <a:solidFill>
              <a:schemeClr val="tx1"/>
            </a:solidFill>
          </a:endParaRPr>
        </a:p>
      </dgm:t>
    </dgm:pt>
    <dgm:pt modelId="{1E28D4BE-154A-4457-9850-D0E2FE17D93F}" type="pres">
      <dgm:prSet presAssocID="{DAD4A884-6B21-4775-9AD5-9955ED124D2D}" presName="diagram" presStyleCnt="0">
        <dgm:presLayoutVars>
          <dgm:chMax val="1"/>
          <dgm:dir/>
          <dgm:animLvl val="ctr"/>
          <dgm:resizeHandles val="exact"/>
        </dgm:presLayoutVars>
      </dgm:prSet>
      <dgm:spPr/>
    </dgm:pt>
    <dgm:pt modelId="{AAC7978A-B40C-42F5-8589-536E635DB4B6}" type="pres">
      <dgm:prSet presAssocID="{DAD4A884-6B21-4775-9AD5-9955ED124D2D}" presName="matrix" presStyleCnt="0"/>
      <dgm:spPr/>
    </dgm:pt>
    <dgm:pt modelId="{D0D51E5D-FCD9-4531-B4A4-928BE92412A3}" type="pres">
      <dgm:prSet presAssocID="{DAD4A884-6B21-4775-9AD5-9955ED124D2D}" presName="tile1" presStyleLbl="node1" presStyleIdx="0" presStyleCnt="4"/>
      <dgm:spPr/>
    </dgm:pt>
    <dgm:pt modelId="{A88EF9BF-B6B6-4F7A-940C-92FC08BC90F9}" type="pres">
      <dgm:prSet presAssocID="{DAD4A884-6B21-4775-9AD5-9955ED124D2D}" presName="tile1text" presStyleLbl="node1" presStyleIdx="0" presStyleCnt="4">
        <dgm:presLayoutVars>
          <dgm:chMax val="0"/>
          <dgm:chPref val="0"/>
          <dgm:bulletEnabled val="1"/>
        </dgm:presLayoutVars>
      </dgm:prSet>
      <dgm:spPr/>
    </dgm:pt>
    <dgm:pt modelId="{6D5302B4-A27C-4BF8-8CB9-33538228BA4C}" type="pres">
      <dgm:prSet presAssocID="{DAD4A884-6B21-4775-9AD5-9955ED124D2D}" presName="tile2" presStyleLbl="node1" presStyleIdx="1" presStyleCnt="4"/>
      <dgm:spPr/>
    </dgm:pt>
    <dgm:pt modelId="{AAD86F17-05F6-4DC8-AC9B-207F1492EB9B}" type="pres">
      <dgm:prSet presAssocID="{DAD4A884-6B21-4775-9AD5-9955ED124D2D}" presName="tile2text" presStyleLbl="node1" presStyleIdx="1" presStyleCnt="4">
        <dgm:presLayoutVars>
          <dgm:chMax val="0"/>
          <dgm:chPref val="0"/>
          <dgm:bulletEnabled val="1"/>
        </dgm:presLayoutVars>
      </dgm:prSet>
      <dgm:spPr/>
    </dgm:pt>
    <dgm:pt modelId="{6131CF44-8511-4DF1-AF66-F4FFD2C7AD62}" type="pres">
      <dgm:prSet presAssocID="{DAD4A884-6B21-4775-9AD5-9955ED124D2D}" presName="tile3" presStyleLbl="node1" presStyleIdx="2" presStyleCnt="4"/>
      <dgm:spPr/>
      <dgm:t>
        <a:bodyPr/>
        <a:lstStyle/>
        <a:p>
          <a:endParaRPr lang="en-US"/>
        </a:p>
      </dgm:t>
    </dgm:pt>
    <dgm:pt modelId="{48DAACEC-A839-4FC0-A058-F3BAD4797F17}" type="pres">
      <dgm:prSet presAssocID="{DAD4A884-6B21-4775-9AD5-9955ED124D2D}" presName="tile3text" presStyleLbl="node1" presStyleIdx="2" presStyleCnt="4">
        <dgm:presLayoutVars>
          <dgm:chMax val="0"/>
          <dgm:chPref val="0"/>
          <dgm:bulletEnabled val="1"/>
        </dgm:presLayoutVars>
      </dgm:prSet>
      <dgm:spPr/>
      <dgm:t>
        <a:bodyPr/>
        <a:lstStyle/>
        <a:p>
          <a:endParaRPr lang="en-US"/>
        </a:p>
      </dgm:t>
    </dgm:pt>
    <dgm:pt modelId="{41293447-6946-4619-81F8-85C739247837}" type="pres">
      <dgm:prSet presAssocID="{DAD4A884-6B21-4775-9AD5-9955ED124D2D}" presName="tile4" presStyleLbl="node1" presStyleIdx="3" presStyleCnt="4"/>
      <dgm:spPr/>
    </dgm:pt>
    <dgm:pt modelId="{5809A714-D502-4CC5-957C-7ADD20B3DC06}" type="pres">
      <dgm:prSet presAssocID="{DAD4A884-6B21-4775-9AD5-9955ED124D2D}" presName="tile4text" presStyleLbl="node1" presStyleIdx="3" presStyleCnt="4">
        <dgm:presLayoutVars>
          <dgm:chMax val="0"/>
          <dgm:chPref val="0"/>
          <dgm:bulletEnabled val="1"/>
        </dgm:presLayoutVars>
      </dgm:prSet>
      <dgm:spPr/>
    </dgm:pt>
    <dgm:pt modelId="{5925579D-4FF2-4624-A79B-4C0F4C63D7A1}" type="pres">
      <dgm:prSet presAssocID="{DAD4A884-6B21-4775-9AD5-9955ED124D2D}" presName="centerTile" presStyleLbl="fgShp" presStyleIdx="0" presStyleCnt="1">
        <dgm:presLayoutVars>
          <dgm:chMax val="0"/>
          <dgm:chPref val="0"/>
        </dgm:presLayoutVars>
      </dgm:prSet>
      <dgm:spPr/>
      <dgm:t>
        <a:bodyPr/>
        <a:lstStyle/>
        <a:p>
          <a:endParaRPr lang="en-US"/>
        </a:p>
      </dgm:t>
    </dgm:pt>
  </dgm:ptLst>
  <dgm:cxnLst>
    <dgm:cxn modelId="{DA33B200-D0AF-4AC4-B369-FBDF2CCD3787}" type="presOf" srcId="{D3BB8321-C958-49EC-9634-B845BAF16306}" destId="{48DAACEC-A839-4FC0-A058-F3BAD4797F17}" srcOrd="1" destOrd="0" presId="urn:microsoft.com/office/officeart/2005/8/layout/matrix1"/>
    <dgm:cxn modelId="{B0E9C903-4EDD-41E9-883D-2F504C8D008E}" type="presOf" srcId="{770BA092-280B-44DE-9272-0C9870B0391F}" destId="{5925579D-4FF2-4624-A79B-4C0F4C63D7A1}" srcOrd="0" destOrd="0" presId="urn:microsoft.com/office/officeart/2005/8/layout/matrix1"/>
    <dgm:cxn modelId="{575FB727-B297-4A63-8E24-CE259BB2BD65}" srcId="{770BA092-280B-44DE-9272-0C9870B0391F}" destId="{10B939F8-7C2A-4C7A-84E5-0F3073B5D60B}" srcOrd="0" destOrd="0" parTransId="{54769F66-10F9-4657-ABED-1E0BC1C8CEBF}" sibTransId="{551F3136-9A21-47B6-A896-E87BA5153E85}"/>
    <dgm:cxn modelId="{BDA0902C-C82C-4D78-A9B9-4C1062141D7B}" type="presOf" srcId="{10B939F8-7C2A-4C7A-84E5-0F3073B5D60B}" destId="{A88EF9BF-B6B6-4F7A-940C-92FC08BC90F9}" srcOrd="1" destOrd="0" presId="urn:microsoft.com/office/officeart/2005/8/layout/matrix1"/>
    <dgm:cxn modelId="{3CFEB14F-EF99-4F7E-9B0E-31D9DB1DC5E8}" type="presOf" srcId="{420329B1-838D-4B68-B0B8-3026B7E1D31E}" destId="{5809A714-D502-4CC5-957C-7ADD20B3DC06}" srcOrd="1" destOrd="0" presId="urn:microsoft.com/office/officeart/2005/8/layout/matrix1"/>
    <dgm:cxn modelId="{F67005F9-D79C-45AD-B445-54DD7DE2EA0A}" srcId="{DAD4A884-6B21-4775-9AD5-9955ED124D2D}" destId="{770BA092-280B-44DE-9272-0C9870B0391F}" srcOrd="0" destOrd="0" parTransId="{90A3BBD5-128E-408F-93DA-8DB16365555B}" sibTransId="{58022882-3CBF-4946-998F-9A27D99D14F6}"/>
    <dgm:cxn modelId="{3C35B763-D85B-48E9-BEFE-D1072EBCCBCD}" type="presOf" srcId="{420329B1-838D-4B68-B0B8-3026B7E1D31E}" destId="{41293447-6946-4619-81F8-85C739247837}" srcOrd="0" destOrd="0" presId="urn:microsoft.com/office/officeart/2005/8/layout/matrix1"/>
    <dgm:cxn modelId="{40B6B794-65E1-4EFE-8033-A48DE52F4673}" type="presOf" srcId="{D3BB8321-C958-49EC-9634-B845BAF16306}" destId="{6131CF44-8511-4DF1-AF66-F4FFD2C7AD62}" srcOrd="0" destOrd="0" presId="urn:microsoft.com/office/officeart/2005/8/layout/matrix1"/>
    <dgm:cxn modelId="{CD5EC328-E2C7-46D0-8458-D659C6E27D8A}" srcId="{770BA092-280B-44DE-9272-0C9870B0391F}" destId="{D3BB8321-C958-49EC-9634-B845BAF16306}" srcOrd="2" destOrd="0" parTransId="{27E70E4D-ADF3-49CF-A8A8-5225F24F4900}" sibTransId="{08602B55-952E-4768-AA1F-AB6869148F52}"/>
    <dgm:cxn modelId="{D1ED6189-4C09-43BE-94C5-FC4FA5CAE719}" srcId="{770BA092-280B-44DE-9272-0C9870B0391F}" destId="{420329B1-838D-4B68-B0B8-3026B7E1D31E}" srcOrd="3" destOrd="0" parTransId="{FB89D074-C9FF-43B5-8BD6-7059F9F6C507}" sibTransId="{B911DCE0-9B0B-45F6-B6C3-6C87C4482A3E}"/>
    <dgm:cxn modelId="{1961E6E5-D25A-4AC3-9281-742DB1951583}" type="presOf" srcId="{10B939F8-7C2A-4C7A-84E5-0F3073B5D60B}" destId="{D0D51E5D-FCD9-4531-B4A4-928BE92412A3}" srcOrd="0" destOrd="0" presId="urn:microsoft.com/office/officeart/2005/8/layout/matrix1"/>
    <dgm:cxn modelId="{61489A34-8121-4F1D-B439-E15F48BDA469}" type="presOf" srcId="{095BFC8F-DEA4-4B89-BA4C-3DDD708F90D2}" destId="{AAD86F17-05F6-4DC8-AC9B-207F1492EB9B}" srcOrd="1" destOrd="0" presId="urn:microsoft.com/office/officeart/2005/8/layout/matrix1"/>
    <dgm:cxn modelId="{738B197C-94E0-4E2E-A733-981D4D6CD128}" srcId="{770BA092-280B-44DE-9272-0C9870B0391F}" destId="{095BFC8F-DEA4-4B89-BA4C-3DDD708F90D2}" srcOrd="1" destOrd="0" parTransId="{4BF93805-FCFA-40F4-A880-54B992E2705F}" sibTransId="{68DCB687-0A9D-403C-91CA-9A0CB3E56D53}"/>
    <dgm:cxn modelId="{F5632526-ABB0-4243-989D-7193C20BAB40}" type="presOf" srcId="{095BFC8F-DEA4-4B89-BA4C-3DDD708F90D2}" destId="{6D5302B4-A27C-4BF8-8CB9-33538228BA4C}" srcOrd="0" destOrd="0" presId="urn:microsoft.com/office/officeart/2005/8/layout/matrix1"/>
    <dgm:cxn modelId="{AE63190B-F298-4180-BC8F-EDF184BE391B}" type="presOf" srcId="{DAD4A884-6B21-4775-9AD5-9955ED124D2D}" destId="{1E28D4BE-154A-4457-9850-D0E2FE17D93F}" srcOrd="0" destOrd="0" presId="urn:microsoft.com/office/officeart/2005/8/layout/matrix1"/>
    <dgm:cxn modelId="{629E0007-EBB3-416C-BED9-0BB34305AB4A}" type="presParOf" srcId="{1E28D4BE-154A-4457-9850-D0E2FE17D93F}" destId="{AAC7978A-B40C-42F5-8589-536E635DB4B6}" srcOrd="0" destOrd="0" presId="urn:microsoft.com/office/officeart/2005/8/layout/matrix1"/>
    <dgm:cxn modelId="{848F763C-11B9-4538-B4F5-5305EE89BC81}" type="presParOf" srcId="{AAC7978A-B40C-42F5-8589-536E635DB4B6}" destId="{D0D51E5D-FCD9-4531-B4A4-928BE92412A3}" srcOrd="0" destOrd="0" presId="urn:microsoft.com/office/officeart/2005/8/layout/matrix1"/>
    <dgm:cxn modelId="{4594A8EB-71CA-4151-8D24-333103FD60E4}" type="presParOf" srcId="{AAC7978A-B40C-42F5-8589-536E635DB4B6}" destId="{A88EF9BF-B6B6-4F7A-940C-92FC08BC90F9}" srcOrd="1" destOrd="0" presId="urn:microsoft.com/office/officeart/2005/8/layout/matrix1"/>
    <dgm:cxn modelId="{1B11E8E5-28E1-4BDA-8219-705AFCBE9CEF}" type="presParOf" srcId="{AAC7978A-B40C-42F5-8589-536E635DB4B6}" destId="{6D5302B4-A27C-4BF8-8CB9-33538228BA4C}" srcOrd="2" destOrd="0" presId="urn:microsoft.com/office/officeart/2005/8/layout/matrix1"/>
    <dgm:cxn modelId="{628C9896-D45B-480F-A06E-583C720D9753}" type="presParOf" srcId="{AAC7978A-B40C-42F5-8589-536E635DB4B6}" destId="{AAD86F17-05F6-4DC8-AC9B-207F1492EB9B}" srcOrd="3" destOrd="0" presId="urn:microsoft.com/office/officeart/2005/8/layout/matrix1"/>
    <dgm:cxn modelId="{0BEE67F2-4A58-4701-970B-770B0384801F}" type="presParOf" srcId="{AAC7978A-B40C-42F5-8589-536E635DB4B6}" destId="{6131CF44-8511-4DF1-AF66-F4FFD2C7AD62}" srcOrd="4" destOrd="0" presId="urn:microsoft.com/office/officeart/2005/8/layout/matrix1"/>
    <dgm:cxn modelId="{2D270F7E-71F6-42D7-9B52-5AE4A1A4054B}" type="presParOf" srcId="{AAC7978A-B40C-42F5-8589-536E635DB4B6}" destId="{48DAACEC-A839-4FC0-A058-F3BAD4797F17}" srcOrd="5" destOrd="0" presId="urn:microsoft.com/office/officeart/2005/8/layout/matrix1"/>
    <dgm:cxn modelId="{24B732D8-3DD9-4A9D-8B6A-373AC48C2D35}" type="presParOf" srcId="{AAC7978A-B40C-42F5-8589-536E635DB4B6}" destId="{41293447-6946-4619-81F8-85C739247837}" srcOrd="6" destOrd="0" presId="urn:microsoft.com/office/officeart/2005/8/layout/matrix1"/>
    <dgm:cxn modelId="{00358DCF-30FD-4950-BD67-1FF981B1BDE9}" type="presParOf" srcId="{AAC7978A-B40C-42F5-8589-536E635DB4B6}" destId="{5809A714-D502-4CC5-957C-7ADD20B3DC06}" srcOrd="7" destOrd="0" presId="urn:microsoft.com/office/officeart/2005/8/layout/matrix1"/>
    <dgm:cxn modelId="{48810F48-0355-407E-ACA9-08CA30D457F8}" type="presParOf" srcId="{1E28D4BE-154A-4457-9850-D0E2FE17D93F}" destId="{5925579D-4FF2-4624-A79B-4C0F4C63D7A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51E5D-FCD9-4531-B4A4-928BE92412A3}">
      <dsp:nvSpPr>
        <dsp:cNvPr id="0" name=""/>
        <dsp:cNvSpPr/>
      </dsp:nvSpPr>
      <dsp:spPr>
        <a:xfrm rot="16200000">
          <a:off x="1541065" y="-1541065"/>
          <a:ext cx="2175669" cy="5257800"/>
        </a:xfrm>
        <a:prstGeom prst="round1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solidFill>
                <a:schemeClr val="tx1"/>
              </a:solidFill>
            </a:rPr>
            <a:t>CPU</a:t>
          </a:r>
          <a:endParaRPr lang="en-US" sz="3400" kern="1200" dirty="0">
            <a:solidFill>
              <a:schemeClr val="tx1"/>
            </a:solidFill>
          </a:endParaRPr>
        </a:p>
      </dsp:txBody>
      <dsp:txXfrm rot="5400000">
        <a:off x="0" y="0"/>
        <a:ext cx="5257800" cy="1631751"/>
      </dsp:txXfrm>
    </dsp:sp>
    <dsp:sp modelId="{6D5302B4-A27C-4BF8-8CB9-33538228BA4C}">
      <dsp:nvSpPr>
        <dsp:cNvPr id="0" name=""/>
        <dsp:cNvSpPr/>
      </dsp:nvSpPr>
      <dsp:spPr>
        <a:xfrm>
          <a:off x="5257800" y="0"/>
          <a:ext cx="5257800" cy="2175669"/>
        </a:xfrm>
        <a:prstGeom prst="round1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solidFill>
                <a:srgbClr val="FFC000"/>
              </a:solidFill>
            </a:rPr>
            <a:t>GPU</a:t>
          </a:r>
          <a:endParaRPr lang="en-US" sz="3400" kern="1200" dirty="0">
            <a:solidFill>
              <a:srgbClr val="FFC000"/>
            </a:solidFill>
          </a:endParaRPr>
        </a:p>
      </dsp:txBody>
      <dsp:txXfrm>
        <a:off x="5257800" y="0"/>
        <a:ext cx="5257800" cy="1631751"/>
      </dsp:txXfrm>
    </dsp:sp>
    <dsp:sp modelId="{6131CF44-8511-4DF1-AF66-F4FFD2C7AD62}">
      <dsp:nvSpPr>
        <dsp:cNvPr id="0" name=""/>
        <dsp:cNvSpPr/>
      </dsp:nvSpPr>
      <dsp:spPr>
        <a:xfrm rot="10800000">
          <a:off x="0" y="2175669"/>
          <a:ext cx="5257800" cy="2175669"/>
        </a:xfrm>
        <a:prstGeom prst="round1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solidFill>
                <a:srgbClr val="FFFF00"/>
              </a:solidFill>
            </a:rPr>
            <a:t>ASIC</a:t>
          </a:r>
          <a:endParaRPr lang="en-US" sz="3400" kern="1200" dirty="0">
            <a:solidFill>
              <a:srgbClr val="FFFF00"/>
            </a:solidFill>
          </a:endParaRPr>
        </a:p>
      </dsp:txBody>
      <dsp:txXfrm rot="10800000">
        <a:off x="0" y="2719586"/>
        <a:ext cx="5257800" cy="1631751"/>
      </dsp:txXfrm>
    </dsp:sp>
    <dsp:sp modelId="{41293447-6946-4619-81F8-85C739247837}">
      <dsp:nvSpPr>
        <dsp:cNvPr id="0" name=""/>
        <dsp:cNvSpPr/>
      </dsp:nvSpPr>
      <dsp:spPr>
        <a:xfrm rot="5400000">
          <a:off x="6798865" y="634603"/>
          <a:ext cx="2175669" cy="5257800"/>
        </a:xfrm>
        <a:prstGeom prst="round1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solidFill>
                <a:srgbClr val="FFFF00"/>
              </a:solidFill>
            </a:rPr>
            <a:t>FPGA</a:t>
          </a:r>
          <a:endParaRPr lang="en-US" sz="3400" kern="1200" dirty="0">
            <a:solidFill>
              <a:srgbClr val="FFFF00"/>
            </a:solidFill>
          </a:endParaRPr>
        </a:p>
      </dsp:txBody>
      <dsp:txXfrm rot="-5400000">
        <a:off x="5257800" y="2719586"/>
        <a:ext cx="5257800" cy="1631751"/>
      </dsp:txXfrm>
    </dsp:sp>
    <dsp:sp modelId="{5925579D-4FF2-4624-A79B-4C0F4C63D7A1}">
      <dsp:nvSpPr>
        <dsp:cNvPr id="0" name=""/>
        <dsp:cNvSpPr/>
      </dsp:nvSpPr>
      <dsp:spPr>
        <a:xfrm>
          <a:off x="3680460" y="1631751"/>
          <a:ext cx="3154680" cy="1087834"/>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IN" sz="3400" kern="1200" dirty="0" smtClean="0">
              <a:solidFill>
                <a:schemeClr val="tx1"/>
              </a:solidFill>
            </a:rPr>
            <a:t>Mining systems</a:t>
          </a:r>
          <a:endParaRPr lang="en-US" sz="3400" kern="1200" dirty="0">
            <a:solidFill>
              <a:schemeClr val="tx1"/>
            </a:solidFill>
          </a:endParaRPr>
        </a:p>
      </dsp:txBody>
      <dsp:txXfrm>
        <a:off x="3733564" y="1684855"/>
        <a:ext cx="3048472" cy="98162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3DB82B-6E82-40AE-A3DB-B10FED61BA1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32981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3DB82B-6E82-40AE-A3DB-B10FED61BA1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279582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3DB82B-6E82-40AE-A3DB-B10FED61BA1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163654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3DB82B-6E82-40AE-A3DB-B10FED61BA1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245636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3DB82B-6E82-40AE-A3DB-B10FED61BA1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10639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3DB82B-6E82-40AE-A3DB-B10FED61BA1B}"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176414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3DB82B-6E82-40AE-A3DB-B10FED61BA1B}"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340491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3DB82B-6E82-40AE-A3DB-B10FED61BA1B}"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95954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DB82B-6E82-40AE-A3DB-B10FED61BA1B}"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181929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3DB82B-6E82-40AE-A3DB-B10FED61BA1B}"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279050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3DB82B-6E82-40AE-A3DB-B10FED61BA1B}"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753A4-2435-4CD7-AB04-9E4CE47E7CAF}" type="slidenum">
              <a:rPr lang="en-IN" smtClean="0"/>
              <a:t>‹#›</a:t>
            </a:fld>
            <a:endParaRPr lang="en-IN"/>
          </a:p>
        </p:txBody>
      </p:sp>
    </p:spTree>
    <p:extLst>
      <p:ext uri="{BB962C8B-B14F-4D97-AF65-F5344CB8AC3E}">
        <p14:creationId xmlns:p14="http://schemas.microsoft.com/office/powerpoint/2010/main" val="338314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DB82B-6E82-40AE-A3DB-B10FED61BA1B}" type="datetimeFigureOut">
              <a:rPr lang="en-IN" smtClean="0"/>
              <a:t>10-02-2023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753A4-2435-4CD7-AB04-9E4CE47E7CAF}" type="slidenum">
              <a:rPr lang="en-IN" smtClean="0"/>
              <a:t>‹#›</a:t>
            </a:fld>
            <a:endParaRPr lang="en-IN"/>
          </a:p>
        </p:txBody>
      </p:sp>
    </p:spTree>
    <p:extLst>
      <p:ext uri="{BB962C8B-B14F-4D97-AF65-F5344CB8AC3E}">
        <p14:creationId xmlns:p14="http://schemas.microsoft.com/office/powerpoint/2010/main" val="92935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Mining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7395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47000"/>
                    </a14:imgEffect>
                  </a14:imgLayer>
                </a14:imgProps>
              </a:ext>
            </a:extLst>
          </a:blip>
          <a:stretch>
            <a:fillRect/>
          </a:stretch>
        </p:blipFill>
        <p:spPr>
          <a:xfrm>
            <a:off x="1828800" y="0"/>
            <a:ext cx="8534400" cy="6636461"/>
          </a:xfrm>
          <a:prstGeom prst="rect">
            <a:avLst/>
          </a:prstGeom>
        </p:spPr>
      </p:pic>
    </p:spTree>
    <p:extLst>
      <p:ext uri="{BB962C8B-B14F-4D97-AF65-F5344CB8AC3E}">
        <p14:creationId xmlns:p14="http://schemas.microsoft.com/office/powerpoint/2010/main" val="165842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Bitcoin’s difficulty level is the </a:t>
            </a:r>
            <a:r>
              <a:rPr lang="en-US" b="1" dirty="0"/>
              <a:t>estimated number of hashes required to mine a block</a:t>
            </a:r>
            <a:r>
              <a:rPr lang="en-US" dirty="0" smtClean="0"/>
              <a:t>.</a:t>
            </a:r>
          </a:p>
          <a:p>
            <a:r>
              <a:rPr lang="en-US" dirty="0"/>
              <a:t>The </a:t>
            </a:r>
            <a:r>
              <a:rPr lang="en-US" b="1" dirty="0"/>
              <a:t>purpose of difficulty</a:t>
            </a:r>
            <a:r>
              <a:rPr lang="en-US" dirty="0"/>
              <a:t> is to keep the rate of coin issuance and block confirmation intervals steady over time. The difficulty target also enforces protocol rules. </a:t>
            </a:r>
            <a:endParaRPr lang="en-IN" dirty="0"/>
          </a:p>
        </p:txBody>
      </p:sp>
    </p:spTree>
    <p:extLst>
      <p:ext uri="{BB962C8B-B14F-4D97-AF65-F5344CB8AC3E}">
        <p14:creationId xmlns:p14="http://schemas.microsoft.com/office/powerpoint/2010/main" val="344672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Work (</a:t>
            </a:r>
            <a:r>
              <a:rPr lang="en-IN" dirty="0" err="1" smtClean="0"/>
              <a:t>PoW</a:t>
            </a:r>
            <a:r>
              <a:rPr lang="en-IN" dirty="0" smtClean="0"/>
              <a:t>)</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4771658"/>
              </a:xfrm>
            </p:spPr>
            <p:txBody>
              <a:bodyPr>
                <a:noAutofit/>
              </a:bodyPr>
              <a:lstStyle/>
              <a:p>
                <a:r>
                  <a:rPr lang="en-US" sz="1800" dirty="0" smtClean="0"/>
                  <a:t>This is a proof that enough computational resources have been spent in order to build a valid block.</a:t>
                </a:r>
              </a:p>
              <a:p>
                <a:r>
                  <a:rPr lang="en-US" sz="1800" dirty="0" smtClean="0"/>
                  <a:t> </a:t>
                </a:r>
                <a:r>
                  <a:rPr lang="en-US" sz="1800" dirty="0" err="1" smtClean="0"/>
                  <a:t>PoW</a:t>
                </a:r>
                <a:r>
                  <a:rPr lang="en-US" sz="1800" dirty="0" smtClean="0"/>
                  <a:t> is based on the idea that a random node is selected every time to create a new block. </a:t>
                </a:r>
              </a:p>
              <a:p>
                <a:r>
                  <a:rPr lang="en-US" sz="1800" dirty="0" smtClean="0"/>
                  <a:t>In this model, nodes compete with each other in order to be selected in proportion to their computing capacity. </a:t>
                </a:r>
              </a:p>
              <a:p>
                <a:r>
                  <a:rPr lang="en-US" sz="1800" dirty="0" smtClean="0"/>
                  <a:t>The following equation sums up the </a:t>
                </a:r>
                <a:r>
                  <a:rPr lang="en-US" sz="1800" dirty="0" err="1" smtClean="0"/>
                  <a:t>PoW</a:t>
                </a:r>
                <a:r>
                  <a:rPr lang="en-US" sz="1800" dirty="0" smtClean="0"/>
                  <a:t> requirement in bitcoin:</a:t>
                </a:r>
              </a:p>
              <a:p>
                <a14:m>
                  <m:oMath xmlns:m="http://schemas.openxmlformats.org/officeDocument/2006/math">
                    <m:r>
                      <a:rPr lang="en-IN" sz="1800" b="1" i="1" smtClean="0">
                        <a:latin typeface="Cambria Math" panose="02040503050406030204" pitchFamily="18" charset="0"/>
                      </a:rPr>
                      <m:t>𝑯</m:t>
                    </m:r>
                    <m:r>
                      <a:rPr lang="en-IN" sz="1800" b="1" i="1" smtClean="0">
                        <a:latin typeface="Cambria Math" panose="02040503050406030204" pitchFamily="18" charset="0"/>
                      </a:rPr>
                      <m:t> ( </m:t>
                    </m:r>
                    <m:r>
                      <a:rPr lang="en-IN" sz="1800" b="1" i="1" smtClean="0">
                        <a:latin typeface="Cambria Math" panose="02040503050406030204" pitchFamily="18" charset="0"/>
                      </a:rPr>
                      <m:t>𝑵</m:t>
                    </m:r>
                    <m:r>
                      <a:rPr lang="en-IN" sz="1800" b="1" i="1" smtClean="0">
                        <a:latin typeface="Cambria Math" panose="02040503050406030204" pitchFamily="18" charset="0"/>
                      </a:rPr>
                      <m:t> || </m:t>
                    </m:r>
                    <m:r>
                      <a:rPr lang="en-IN" sz="1800" b="1" i="1" smtClean="0">
                        <a:latin typeface="Cambria Math" panose="02040503050406030204" pitchFamily="18" charset="0"/>
                      </a:rPr>
                      <m:t>𝑷</m:t>
                    </m:r>
                    <m:r>
                      <a:rPr lang="en-IN" sz="1800" b="1" i="1" smtClean="0">
                        <a:latin typeface="Cambria Math" panose="02040503050406030204" pitchFamily="18" charset="0"/>
                      </a:rPr>
                      <m:t>_</m:t>
                    </m:r>
                    <m:r>
                      <a:rPr lang="en-IN" sz="1800" b="1" i="1" smtClean="0">
                        <a:latin typeface="Cambria Math" panose="02040503050406030204" pitchFamily="18" charset="0"/>
                      </a:rPr>
                      <m:t>𝒉𝒂𝒔𝒉</m:t>
                    </m:r>
                    <m:r>
                      <a:rPr lang="en-IN" sz="1800" b="1" i="1" smtClean="0">
                        <a:latin typeface="Cambria Math" panose="02040503050406030204" pitchFamily="18" charset="0"/>
                      </a:rPr>
                      <m:t> || </m:t>
                    </m:r>
                    <m:r>
                      <a:rPr lang="en-IN" sz="1800" b="1" i="1" smtClean="0">
                        <a:latin typeface="Cambria Math" panose="02040503050406030204" pitchFamily="18" charset="0"/>
                      </a:rPr>
                      <m:t>𝑻𝒙</m:t>
                    </m:r>
                    <m:r>
                      <a:rPr lang="en-IN" sz="1800" b="1" i="1" smtClean="0">
                        <a:latin typeface="Cambria Math" panose="02040503050406030204" pitchFamily="18" charset="0"/>
                      </a:rPr>
                      <m:t> || </m:t>
                    </m:r>
                    <m:r>
                      <a:rPr lang="en-IN" sz="1800" b="1" i="1" smtClean="0">
                        <a:latin typeface="Cambria Math" panose="02040503050406030204" pitchFamily="18" charset="0"/>
                      </a:rPr>
                      <m:t>𝑻𝒙</m:t>
                    </m:r>
                    <m:r>
                      <a:rPr lang="en-IN" sz="1800" b="1" i="1" smtClean="0">
                        <a:latin typeface="Cambria Math" panose="02040503050406030204" pitchFamily="18" charset="0"/>
                      </a:rPr>
                      <m:t> || . . . </m:t>
                    </m:r>
                    <m:r>
                      <a:rPr lang="en-IN" sz="1800" b="1" i="1" smtClean="0">
                        <a:latin typeface="Cambria Math" panose="02040503050406030204" pitchFamily="18" charset="0"/>
                      </a:rPr>
                      <m:t>𝑻𝒙</m:t>
                    </m:r>
                    <m:r>
                      <a:rPr lang="en-IN" sz="1800" b="1" i="1" smtClean="0">
                        <a:latin typeface="Cambria Math" panose="02040503050406030204" pitchFamily="18" charset="0"/>
                      </a:rPr>
                      <m:t>) &lt; </m:t>
                    </m:r>
                    <m:r>
                      <a:rPr lang="en-IN" sz="1800" b="1" i="1" smtClean="0">
                        <a:latin typeface="Cambria Math" panose="02040503050406030204" pitchFamily="18" charset="0"/>
                      </a:rPr>
                      <m:t>𝑻𝒂𝒓𝒈𝒆𝒕</m:t>
                    </m:r>
                  </m:oMath>
                </a14:m>
                <a:endParaRPr lang="en-US" sz="1800" b="1" dirty="0" smtClean="0"/>
              </a:p>
              <a:p>
                <a:pPr lvl="1"/>
                <a:r>
                  <a:rPr lang="en-US" sz="1800" dirty="0" smtClean="0"/>
                  <a:t>Where N is a nonce, </a:t>
                </a:r>
              </a:p>
              <a:p>
                <a:pPr lvl="1"/>
                <a:r>
                  <a:rPr lang="en-US" sz="1800" dirty="0" err="1" smtClean="0"/>
                  <a:t>P_hash</a:t>
                </a:r>
                <a:r>
                  <a:rPr lang="en-US" sz="1800" dirty="0" smtClean="0"/>
                  <a:t> is a hash of the previous block, </a:t>
                </a:r>
              </a:p>
              <a:p>
                <a:pPr lvl="1"/>
                <a:r>
                  <a:rPr lang="en-US" sz="1800" dirty="0" err="1" smtClean="0"/>
                  <a:t>Tx</a:t>
                </a:r>
                <a:r>
                  <a:rPr lang="en-US" sz="1800" dirty="0" smtClean="0"/>
                  <a:t> represents transactions in the block, and </a:t>
                </a:r>
              </a:p>
              <a:p>
                <a:pPr lvl="1"/>
                <a:r>
                  <a:rPr lang="en-US" sz="1800" dirty="0" smtClean="0"/>
                  <a:t>Target</a:t>
                </a:r>
                <a:r>
                  <a:rPr lang="en-US" sz="1800" dirty="0"/>
                  <a:t> </a:t>
                </a:r>
                <a:r>
                  <a:rPr lang="en-US" sz="1800" dirty="0" smtClean="0"/>
                  <a:t>is the target network difficulty value. </a:t>
                </a:r>
              </a:p>
              <a:p>
                <a:r>
                  <a:rPr lang="en-US" sz="1800" dirty="0" smtClean="0"/>
                  <a:t>This means that the hash of the previously mentioned concatenated fields should be less than the target hash value.</a:t>
                </a:r>
              </a:p>
              <a:p>
                <a:r>
                  <a:rPr lang="en-US" sz="1800" dirty="0" smtClean="0"/>
                  <a:t>The only way to find this nonce is the brute force method. Once a certain pattern of a certain number of zeroes is met by a miner, the block is immediately broadcasted and accepted by other miners.</a:t>
                </a:r>
              </a:p>
              <a:p>
                <a:endParaRPr lang="en-IN"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771658"/>
              </a:xfrm>
              <a:blipFill>
                <a:blip r:embed="rId2"/>
                <a:stretch>
                  <a:fillRect l="-406" t="-1149"/>
                </a:stretch>
              </a:blipFill>
            </p:spPr>
            <p:txBody>
              <a:bodyPr/>
              <a:lstStyle/>
              <a:p>
                <a:r>
                  <a:rPr lang="en-IN">
                    <a:noFill/>
                  </a:rPr>
                  <a:t> </a:t>
                </a:r>
              </a:p>
            </p:txBody>
          </p:sp>
        </mc:Fallback>
      </mc:AlternateContent>
    </p:spTree>
    <p:extLst>
      <p:ext uri="{BB962C8B-B14F-4D97-AF65-F5344CB8AC3E}">
        <p14:creationId xmlns:p14="http://schemas.microsoft.com/office/powerpoint/2010/main" val="213972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mining algorithm</a:t>
            </a:r>
            <a:endParaRPr lang="en-IN" dirty="0"/>
          </a:p>
        </p:txBody>
      </p:sp>
      <p:sp>
        <p:nvSpPr>
          <p:cNvPr id="3" name="Content Placeholder 2"/>
          <p:cNvSpPr>
            <a:spLocks noGrp="1"/>
          </p:cNvSpPr>
          <p:nvPr>
            <p:ph idx="1"/>
          </p:nvPr>
        </p:nvSpPr>
        <p:spPr>
          <a:xfrm>
            <a:off x="838200" y="1690688"/>
            <a:ext cx="6005879" cy="4351338"/>
          </a:xfrm>
        </p:spPr>
        <p:txBody>
          <a:bodyPr>
            <a:noAutofit/>
          </a:bodyPr>
          <a:lstStyle/>
          <a:p>
            <a:pPr marL="514350" indent="-514350" algn="just">
              <a:buFont typeface="+mj-lt"/>
              <a:buAutoNum type="arabicPeriod"/>
            </a:pPr>
            <a:r>
              <a:rPr lang="en-US" sz="1800" dirty="0" smtClean="0"/>
              <a:t>The mining algorithm consists of the following steps.</a:t>
            </a:r>
          </a:p>
          <a:p>
            <a:pPr marL="514350" indent="-514350" algn="just">
              <a:buFont typeface="+mj-lt"/>
              <a:buAutoNum type="arabicPeriod"/>
            </a:pPr>
            <a:r>
              <a:rPr lang="en-US" sz="1800" dirty="0" smtClean="0"/>
              <a:t>The previous block's header is retrieved from the bitcoin network.</a:t>
            </a:r>
          </a:p>
          <a:p>
            <a:pPr marL="514350" indent="-514350" algn="just">
              <a:buFont typeface="+mj-lt"/>
              <a:buAutoNum type="arabicPeriod"/>
            </a:pPr>
            <a:r>
              <a:rPr lang="en-US" sz="1800" dirty="0" smtClean="0"/>
              <a:t>Assemble a set of transactions broadcasted on the network into a block to be proposed.</a:t>
            </a:r>
          </a:p>
          <a:p>
            <a:pPr marL="514350" indent="-514350" algn="just">
              <a:buFont typeface="+mj-lt"/>
              <a:buAutoNum type="arabicPeriod"/>
            </a:pPr>
            <a:r>
              <a:rPr lang="en-US" sz="1800" dirty="0" smtClean="0"/>
              <a:t>Compute the double hash of the previous block's header combined with a nonce and the newly proposed block using the SHA-256 algorithm.</a:t>
            </a:r>
          </a:p>
          <a:p>
            <a:pPr marL="514350" indent="-514350" algn="just">
              <a:buFont typeface="+mj-lt"/>
              <a:buAutoNum type="arabicPeriod"/>
            </a:pPr>
            <a:r>
              <a:rPr lang="en-US" sz="1800" dirty="0" smtClean="0"/>
              <a:t>Check if the resultant hash is lower than the current difficulty level (target) then </a:t>
            </a:r>
            <a:r>
              <a:rPr lang="en-US" sz="1800" dirty="0" err="1" smtClean="0"/>
              <a:t>PoW</a:t>
            </a:r>
            <a:r>
              <a:rPr lang="en-US" sz="1800" dirty="0" smtClean="0"/>
              <a:t> is solved. As a result of successful </a:t>
            </a:r>
            <a:r>
              <a:rPr lang="en-US" sz="1800" dirty="0" err="1" smtClean="0"/>
              <a:t>PoW</a:t>
            </a:r>
            <a:r>
              <a:rPr lang="en-US" sz="1800" dirty="0" smtClean="0"/>
              <a:t> the discovered block is broadcasted to the network and miners fetch the reward.</a:t>
            </a:r>
          </a:p>
          <a:p>
            <a:pPr marL="514350" indent="-514350" algn="just">
              <a:buFont typeface="+mj-lt"/>
              <a:buAutoNum type="arabicPeriod"/>
            </a:pPr>
            <a:r>
              <a:rPr lang="en-US" sz="1800" dirty="0" smtClean="0"/>
              <a:t>If the resultant hash is not less than the current difficulty level (target), then repeat the process after incrementing the nonce.</a:t>
            </a:r>
          </a:p>
        </p:txBody>
      </p:sp>
      <p:pic>
        <p:nvPicPr>
          <p:cNvPr id="4" name="Picture 3"/>
          <p:cNvPicPr>
            <a:picLocks noChangeAspect="1"/>
          </p:cNvPicPr>
          <p:nvPr/>
        </p:nvPicPr>
        <p:blipFill>
          <a:blip r:embed="rId2"/>
          <a:stretch>
            <a:fillRect/>
          </a:stretch>
        </p:blipFill>
        <p:spPr>
          <a:xfrm>
            <a:off x="6745538" y="175847"/>
            <a:ext cx="4706804" cy="6355006"/>
          </a:xfrm>
          <a:prstGeom prst="rect">
            <a:avLst/>
          </a:prstGeom>
        </p:spPr>
      </p:pic>
    </p:spTree>
    <p:extLst>
      <p:ext uri="{BB962C8B-B14F-4D97-AF65-F5344CB8AC3E}">
        <p14:creationId xmlns:p14="http://schemas.microsoft.com/office/powerpoint/2010/main" val="147479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difficulty</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Mining difficulty increased over time and bitcoins that could be mined by single CPU laptop computers now require dedicated mining centers to solve the hash puzzle. The current difficulty level can be queried using the</a:t>
            </a:r>
          </a:p>
          <a:p>
            <a:r>
              <a:rPr lang="en-US" dirty="0" smtClean="0"/>
              <a:t>Bitcoin command-line interface using the following command:</a:t>
            </a:r>
          </a:p>
          <a:p>
            <a:pPr lvl="1"/>
            <a:r>
              <a:rPr lang="en-US" dirty="0" smtClean="0"/>
              <a:t>$ bitcoin-cli </a:t>
            </a:r>
            <a:r>
              <a:rPr lang="en-US" dirty="0" err="1" smtClean="0"/>
              <a:t>getdifficulty</a:t>
            </a:r>
            <a:endParaRPr lang="en-US" dirty="0" smtClean="0"/>
          </a:p>
          <a:p>
            <a:pPr lvl="1"/>
            <a:r>
              <a:rPr lang="en-US" dirty="0" smtClean="0"/>
              <a:t>1452839779145</a:t>
            </a:r>
          </a:p>
          <a:p>
            <a:r>
              <a:rPr lang="en-US" dirty="0" smtClean="0"/>
              <a:t>This number represents the difficulty level of the Bitcoin network. </a:t>
            </a:r>
          </a:p>
          <a:p>
            <a:r>
              <a:rPr lang="en-US" dirty="0"/>
              <a:t>M</a:t>
            </a:r>
            <a:r>
              <a:rPr lang="en-US" dirty="0" smtClean="0"/>
              <a:t>iners compete to find a solution to a problem. This number, in fact shows, that how difficult it is to find a hash which is lower than the network difficulty target. </a:t>
            </a:r>
          </a:p>
          <a:p>
            <a:r>
              <a:rPr lang="en-US" dirty="0" smtClean="0"/>
              <a:t>All successfully mined blocks must contain a hash that is less than this target number. </a:t>
            </a:r>
          </a:p>
          <a:p>
            <a:r>
              <a:rPr lang="en-US" dirty="0" smtClean="0"/>
              <a:t>This number is updated every 2 weeks or 2016 blocks to ensure that on average 10-minute block generation time is maintained.</a:t>
            </a:r>
            <a:endParaRPr lang="en-IN" dirty="0"/>
          </a:p>
        </p:txBody>
      </p:sp>
    </p:spTree>
    <p:extLst>
      <p:ext uri="{BB962C8B-B14F-4D97-AF65-F5344CB8AC3E}">
        <p14:creationId xmlns:p14="http://schemas.microsoft.com/office/powerpoint/2010/main" val="178701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107950"/>
            <a:ext cx="10515600" cy="1325563"/>
          </a:xfrm>
        </p:spPr>
        <p:txBody>
          <a:bodyPr/>
          <a:lstStyle/>
          <a:p>
            <a:r>
              <a:rPr lang="en-US" dirty="0" smtClean="0"/>
              <a:t>Mining difficulty</a:t>
            </a:r>
            <a:endParaRPr lang="en-IN" dirty="0"/>
          </a:p>
        </p:txBody>
      </p:sp>
      <p:sp>
        <p:nvSpPr>
          <p:cNvPr id="3" name="Content Placeholder 2"/>
          <p:cNvSpPr>
            <a:spLocks noGrp="1"/>
          </p:cNvSpPr>
          <p:nvPr>
            <p:ph idx="1"/>
          </p:nvPr>
        </p:nvSpPr>
        <p:spPr>
          <a:xfrm>
            <a:off x="666750" y="1168399"/>
            <a:ext cx="4848225" cy="5394325"/>
          </a:xfrm>
        </p:spPr>
        <p:txBody>
          <a:bodyPr>
            <a:noAutofit/>
          </a:bodyPr>
          <a:lstStyle/>
          <a:p>
            <a:r>
              <a:rPr lang="en-US" sz="1800" dirty="0" smtClean="0"/>
              <a:t>The reason why mining difficulty increases is because in Bitcoin, the block generation time has to be always around 10 minutes. </a:t>
            </a:r>
          </a:p>
          <a:p>
            <a:r>
              <a:rPr lang="en-US" sz="1800" dirty="0" smtClean="0"/>
              <a:t>This means that if blocks are being mined too quickly by fast hardware then the difficulty increases so that the block generation time can remain at roughly 10 minutes per block. </a:t>
            </a:r>
          </a:p>
          <a:p>
            <a:r>
              <a:rPr lang="en-US" sz="1800" dirty="0" smtClean="0"/>
              <a:t>This</a:t>
            </a:r>
            <a:r>
              <a:rPr lang="en-US" sz="1800" dirty="0"/>
              <a:t> </a:t>
            </a:r>
            <a:r>
              <a:rPr lang="en-US" sz="1800" dirty="0" smtClean="0"/>
              <a:t>is also true in reverse if blocks are not mined every 10 minutes than the difficulty is decreased. </a:t>
            </a:r>
          </a:p>
          <a:p>
            <a:r>
              <a:rPr lang="en-US" sz="1800" dirty="0" smtClean="0"/>
              <a:t>Difficulty, is calculated every 2016 blocks (in two weeks) and adjusted accordingly. </a:t>
            </a:r>
          </a:p>
          <a:p>
            <a:r>
              <a:rPr lang="en-US" sz="1800" dirty="0" smtClean="0"/>
              <a:t>If the previous set of 2016 blocks were mined in less than a period of two weeks then difficulty will be increased. </a:t>
            </a:r>
          </a:p>
          <a:p>
            <a:r>
              <a:rPr lang="en-US" sz="1800" dirty="0" smtClean="0"/>
              <a:t>Similarly, if 2016 blocks were found in more than two weeks (If blocks are mined every 10 minutes then 2016 blocks take 2 weeks to be mined) then the difficulty is decreased.</a:t>
            </a:r>
            <a:endParaRPr lang="en-IN" sz="1800"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tretch>
            <a:fillRect/>
          </a:stretch>
        </p:blipFill>
        <p:spPr>
          <a:xfrm>
            <a:off x="5686425" y="1690688"/>
            <a:ext cx="6451595" cy="4066698"/>
          </a:xfrm>
          <a:prstGeom prst="rect">
            <a:avLst/>
          </a:prstGeom>
        </p:spPr>
      </p:pic>
    </p:spTree>
    <p:extLst>
      <p:ext uri="{BB962C8B-B14F-4D97-AF65-F5344CB8AC3E}">
        <p14:creationId xmlns:p14="http://schemas.microsoft.com/office/powerpoint/2010/main" val="200825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Hash Rate</a:t>
            </a:r>
            <a:endParaRPr lang="en-IN" dirty="0"/>
          </a:p>
        </p:txBody>
      </p:sp>
      <p:sp>
        <p:nvSpPr>
          <p:cNvPr id="3" name="Content Placeholder 2"/>
          <p:cNvSpPr>
            <a:spLocks noGrp="1"/>
          </p:cNvSpPr>
          <p:nvPr>
            <p:ph idx="1"/>
          </p:nvPr>
        </p:nvSpPr>
        <p:spPr>
          <a:xfrm>
            <a:off x="838200" y="1825625"/>
            <a:ext cx="4029075" cy="3765550"/>
          </a:xfrm>
        </p:spPr>
        <p:txBody>
          <a:bodyPr>
            <a:normAutofit fontScale="62500" lnSpcReduction="20000"/>
          </a:bodyPr>
          <a:lstStyle/>
          <a:p>
            <a:r>
              <a:rPr lang="en-US" dirty="0" smtClean="0"/>
              <a:t>The hashing rate basically represents the rate of calculating hashes per second. In other words, this is the speed at which miners in the Bitcoin network are calculating hashes to find a block.</a:t>
            </a:r>
          </a:p>
          <a:p>
            <a:r>
              <a:rPr lang="en-US" dirty="0" smtClean="0"/>
              <a:t> In early days of bitcoin, it used to be quite small as CPUs were used. However, with dedicated mining pools and ASICs now, this has gone up exponentially in the last few years. This has resulted in increased difficulty of the Bitcoin network. </a:t>
            </a:r>
          </a:p>
          <a:p>
            <a:r>
              <a:rPr lang="en-US" dirty="0" smtClean="0"/>
              <a:t>In 1 second, the Bitcoin network miners are computing more than 24,000,000,000,000,000,000 hashes per second.</a:t>
            </a:r>
          </a:p>
          <a:p>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tretch>
            <a:fillRect/>
          </a:stretch>
        </p:blipFill>
        <p:spPr>
          <a:xfrm>
            <a:off x="4705350" y="1590675"/>
            <a:ext cx="7039303" cy="4343400"/>
          </a:xfrm>
          <a:prstGeom prst="rect">
            <a:avLst/>
          </a:prstGeom>
        </p:spPr>
      </p:pic>
    </p:spTree>
    <p:extLst>
      <p:ext uri="{BB962C8B-B14F-4D97-AF65-F5344CB8AC3E}">
        <p14:creationId xmlns:p14="http://schemas.microsoft.com/office/powerpoint/2010/main" val="161594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Mining systems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10610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40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Mining pools</a:t>
            </a:r>
            <a:endParaRPr lang="en-IN" dirty="0"/>
          </a:p>
        </p:txBody>
      </p:sp>
      <p:sp>
        <p:nvSpPr>
          <p:cNvPr id="3" name="Content Placeholder 2"/>
          <p:cNvSpPr>
            <a:spLocks noGrp="1"/>
          </p:cNvSpPr>
          <p:nvPr>
            <p:ph idx="1"/>
          </p:nvPr>
        </p:nvSpPr>
        <p:spPr>
          <a:xfrm>
            <a:off x="838200" y="1825625"/>
            <a:ext cx="10420350" cy="4351338"/>
          </a:xfrm>
        </p:spPr>
        <p:txBody>
          <a:bodyPr>
            <a:normAutofit fontScale="85000" lnSpcReduction="20000"/>
          </a:bodyPr>
          <a:lstStyle/>
          <a:p>
            <a:pPr algn="just"/>
            <a:r>
              <a:rPr lang="en-US" dirty="0" smtClean="0"/>
              <a:t>A mining pool forms when group of miners work together to mine a block. The pool manager receives the transaction if the block is successfully mined, which is then responsible for distributing the reward to the group of miners who invested resources to mine the block. </a:t>
            </a:r>
          </a:p>
          <a:p>
            <a:pPr algn="just"/>
            <a:r>
              <a:rPr lang="en-US" dirty="0" smtClean="0"/>
              <a:t>This is profitable as compared to solo mining, where only one sole miner is trying to solve the partial hash inversion function (hash puzzle) because, in mining pools, the reward is paid to each member of the pool regardless of whether they (more specifically, their individual node) solved the puzzle or not.</a:t>
            </a:r>
          </a:p>
          <a:p>
            <a:pPr algn="just"/>
            <a:r>
              <a:rPr lang="en-US" dirty="0" smtClean="0"/>
              <a:t>There are various models that a mining pool manager can use to pay to the miners</a:t>
            </a:r>
          </a:p>
          <a:p>
            <a:pPr lvl="1" algn="just"/>
            <a:r>
              <a:rPr lang="en-US" dirty="0" smtClean="0"/>
              <a:t>Pay Per Share (PPS) model: </a:t>
            </a:r>
            <a:r>
              <a:rPr lang="en-US" dirty="0" smtClean="0"/>
              <a:t>the mining pool manager pays a flat fee to all miners who participated in the mining exercise</a:t>
            </a:r>
            <a:endParaRPr lang="en-US" dirty="0" smtClean="0"/>
          </a:p>
          <a:p>
            <a:pPr lvl="1" algn="just"/>
            <a:r>
              <a:rPr lang="en-US" dirty="0" smtClean="0"/>
              <a:t>proportional model: The share is calculated based on the amount of computing resources spent to solve the hash puzzle.</a:t>
            </a:r>
          </a:p>
        </p:txBody>
      </p:sp>
    </p:spTree>
    <p:extLst>
      <p:ext uri="{BB962C8B-B14F-4D97-AF65-F5344CB8AC3E}">
        <p14:creationId xmlns:p14="http://schemas.microsoft.com/office/powerpoint/2010/main" val="228605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Bitcoin Mining </a:t>
            </a:r>
            <a:r>
              <a:rPr lang="en-IN" dirty="0" smtClean="0"/>
              <a:t>Pools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75000"/>
                    </a14:imgEffect>
                  </a14:imgLayer>
                </a14:imgProps>
              </a:ext>
            </a:extLst>
          </a:blip>
          <a:stretch>
            <a:fillRect/>
          </a:stretch>
        </p:blipFill>
        <p:spPr>
          <a:xfrm>
            <a:off x="388107" y="1532159"/>
            <a:ext cx="11504595" cy="4644804"/>
          </a:xfrm>
          <a:prstGeom prst="rect">
            <a:avLst/>
          </a:prstGeom>
        </p:spPr>
      </p:pic>
    </p:spTree>
    <p:extLst>
      <p:ext uri="{BB962C8B-B14F-4D97-AF65-F5344CB8AC3E}">
        <p14:creationId xmlns:p14="http://schemas.microsoft.com/office/powerpoint/2010/main" val="95940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897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Mining</vt:lpstr>
      <vt:lpstr>Proof of Work (PoW)</vt:lpstr>
      <vt:lpstr>The mining algorithm</vt:lpstr>
      <vt:lpstr>Mining difficulty</vt:lpstr>
      <vt:lpstr>Mining difficulty</vt:lpstr>
      <vt:lpstr>The Hash Rate</vt:lpstr>
      <vt:lpstr>Mining systems</vt:lpstr>
      <vt:lpstr>Mining pools</vt:lpstr>
      <vt:lpstr>Bitcoin Mining Pools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dc:title>
  <dc:creator>91813</dc:creator>
  <cp:lastModifiedBy>91813</cp:lastModifiedBy>
  <cp:revision>5</cp:revision>
  <dcterms:created xsi:type="dcterms:W3CDTF">2023-02-10T07:28:34Z</dcterms:created>
  <dcterms:modified xsi:type="dcterms:W3CDTF">2023-02-10T08:19:09Z</dcterms:modified>
</cp:coreProperties>
</file>