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4" r:id="rId3"/>
    <p:sldId id="266" r:id="rId4"/>
    <p:sldId id="268" r:id="rId5"/>
    <p:sldId id="269" r:id="rId6"/>
    <p:sldId id="270" r:id="rId7"/>
    <p:sldId id="261" r:id="rId8"/>
    <p:sldId id="257" r:id="rId9"/>
    <p:sldId id="262" r:id="rId10"/>
    <p:sldId id="263" r:id="rId11"/>
    <p:sldId id="258" r:id="rId12"/>
    <p:sldId id="259" r:id="rId13"/>
    <p:sldId id="267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0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275D-50BE-4FA7-A411-5D057F521C0A}" type="datetimeFigureOut">
              <a:rPr lang="en-AU" smtClean="0"/>
              <a:t>12/01/2021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D411-DE02-40A6-AE72-B5C053D0F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69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275D-50BE-4FA7-A411-5D057F521C0A}" type="datetimeFigureOut">
              <a:rPr lang="en-AU" smtClean="0"/>
              <a:t>12/01/2021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D411-DE02-40A6-AE72-B5C053D0F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508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275D-50BE-4FA7-A411-5D057F521C0A}" type="datetimeFigureOut">
              <a:rPr lang="en-AU" smtClean="0"/>
              <a:t>12/01/2021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D411-DE02-40A6-AE72-B5C053D0F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2512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275D-50BE-4FA7-A411-5D057F521C0A}" type="datetimeFigureOut">
              <a:rPr lang="en-AU" smtClean="0"/>
              <a:t>12/01/2021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D411-DE02-40A6-AE72-B5C053D0FDE1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6331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275D-50BE-4FA7-A411-5D057F521C0A}" type="datetimeFigureOut">
              <a:rPr lang="en-AU" smtClean="0"/>
              <a:t>12/01/2021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D411-DE02-40A6-AE72-B5C053D0F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7819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275D-50BE-4FA7-A411-5D057F521C0A}" type="datetimeFigureOut">
              <a:rPr lang="en-AU" smtClean="0"/>
              <a:t>12/01/2021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D411-DE02-40A6-AE72-B5C053D0F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5187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275D-50BE-4FA7-A411-5D057F521C0A}" type="datetimeFigureOut">
              <a:rPr lang="en-AU" smtClean="0"/>
              <a:t>12/01/2021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D411-DE02-40A6-AE72-B5C053D0F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1170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275D-50BE-4FA7-A411-5D057F521C0A}" type="datetimeFigureOut">
              <a:rPr lang="en-AU" smtClean="0"/>
              <a:t>12/01/2021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D411-DE02-40A6-AE72-B5C053D0F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9116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275D-50BE-4FA7-A411-5D057F521C0A}" type="datetimeFigureOut">
              <a:rPr lang="en-AU" smtClean="0"/>
              <a:t>12/01/2021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D411-DE02-40A6-AE72-B5C053D0F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057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275D-50BE-4FA7-A411-5D057F521C0A}" type="datetimeFigureOut">
              <a:rPr lang="en-AU" smtClean="0"/>
              <a:t>12/01/2021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D411-DE02-40A6-AE72-B5C053D0F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855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275D-50BE-4FA7-A411-5D057F521C0A}" type="datetimeFigureOut">
              <a:rPr lang="en-AU" smtClean="0"/>
              <a:t>12/01/2021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D411-DE02-40A6-AE72-B5C053D0F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8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275D-50BE-4FA7-A411-5D057F521C0A}" type="datetimeFigureOut">
              <a:rPr lang="en-AU" smtClean="0"/>
              <a:t>12/01/2021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D411-DE02-40A6-AE72-B5C053D0F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0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275D-50BE-4FA7-A411-5D057F521C0A}" type="datetimeFigureOut">
              <a:rPr lang="en-AU" smtClean="0"/>
              <a:t>12/01/2021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D411-DE02-40A6-AE72-B5C053D0F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15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275D-50BE-4FA7-A411-5D057F521C0A}" type="datetimeFigureOut">
              <a:rPr lang="en-AU" smtClean="0"/>
              <a:t>12/01/2021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D411-DE02-40A6-AE72-B5C053D0F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668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275D-50BE-4FA7-A411-5D057F521C0A}" type="datetimeFigureOut">
              <a:rPr lang="en-AU" smtClean="0"/>
              <a:t>12/01/2021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D411-DE02-40A6-AE72-B5C053D0F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940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275D-50BE-4FA7-A411-5D057F521C0A}" type="datetimeFigureOut">
              <a:rPr lang="en-AU" smtClean="0"/>
              <a:t>12/01/2021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D411-DE02-40A6-AE72-B5C053D0F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048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275D-50BE-4FA7-A411-5D057F521C0A}" type="datetimeFigureOut">
              <a:rPr lang="en-AU" smtClean="0"/>
              <a:t>12/01/2021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D411-DE02-40A6-AE72-B5C053D0F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41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275275D-50BE-4FA7-A411-5D057F521C0A}" type="datetimeFigureOut">
              <a:rPr lang="en-AU" smtClean="0"/>
              <a:t>12/01/2021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0DED411-DE02-40A6-AE72-B5C053D0F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8554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0888-CAD5-4963-BA08-97921F06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120" y="2678097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Simulation of Travelling Salesman Problem through Simulated Annealing and Genetic Algorithm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CAD72-EFF7-46AE-9F7F-5809AF5BCD10}"/>
              </a:ext>
            </a:extLst>
          </p:cNvPr>
          <p:cNvSpPr txBox="1"/>
          <p:nvPr/>
        </p:nvSpPr>
        <p:spPr>
          <a:xfrm>
            <a:off x="2815701" y="4154750"/>
            <a:ext cx="6560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By Hai Ngoc Nguyen, </a:t>
            </a:r>
            <a:r>
              <a:rPr lang="en-AU" sz="1400" dirty="0" err="1"/>
              <a:t>Jaba</a:t>
            </a:r>
            <a:r>
              <a:rPr lang="en-AU" sz="1400" dirty="0"/>
              <a:t> Dam Nay, </a:t>
            </a:r>
            <a:r>
              <a:rPr lang="en-AU" sz="1400" dirty="0" err="1"/>
              <a:t>Jivitesh</a:t>
            </a:r>
            <a:r>
              <a:rPr lang="en-AU" sz="1400" dirty="0"/>
              <a:t> Sharma, Aditya Patil, Amol Prakash, </a:t>
            </a:r>
            <a:r>
              <a:rPr lang="en-AU" sz="1400" dirty="0" err="1"/>
              <a:t>Aryamaan</a:t>
            </a:r>
            <a:r>
              <a:rPr lang="en-AU" sz="1400" dirty="0"/>
              <a:t> Jena, Gautam </a:t>
            </a:r>
            <a:r>
              <a:rPr lang="en-AU" sz="1400" dirty="0" err="1"/>
              <a:t>Sadarangani</a:t>
            </a:r>
            <a:r>
              <a:rPr lang="en-AU" sz="1400" dirty="0"/>
              <a:t>, </a:t>
            </a:r>
            <a:r>
              <a:rPr lang="en-AU" sz="1400" dirty="0" err="1"/>
              <a:t>Kanishq</a:t>
            </a:r>
            <a:r>
              <a:rPr lang="en-AU" sz="1400" dirty="0"/>
              <a:t> Reddy and </a:t>
            </a:r>
            <a:r>
              <a:rPr lang="en-AU" sz="1400" dirty="0" err="1"/>
              <a:t>Shivit</a:t>
            </a:r>
            <a:r>
              <a:rPr lang="en-AU" sz="1400" dirty="0"/>
              <a:t> Dhamija</a:t>
            </a:r>
          </a:p>
        </p:txBody>
      </p:sp>
    </p:spTree>
    <p:extLst>
      <p:ext uri="{BB962C8B-B14F-4D97-AF65-F5344CB8AC3E}">
        <p14:creationId xmlns:p14="http://schemas.microsoft.com/office/powerpoint/2010/main" val="64176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BB27-9BA9-489E-AAFF-2D65D943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 for Simulated Annealing</a:t>
            </a:r>
          </a:p>
        </p:txBody>
      </p:sp>
      <p:pic>
        <p:nvPicPr>
          <p:cNvPr id="4" name="Content Placeholder 3" descr="A picture containing chart&#10;&#10;Description automatically generated">
            <a:extLst>
              <a:ext uri="{FF2B5EF4-FFF2-40B4-BE49-F238E27FC236}">
                <a16:creationId xmlns:a16="http://schemas.microsoft.com/office/drawing/2014/main" id="{8F5711E7-6902-45D5-B62A-670A1104920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590" y="2417763"/>
            <a:ext cx="6178745" cy="40592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87F84B-7BEA-4497-A45A-2B6147DCB7B0}"/>
              </a:ext>
            </a:extLst>
          </p:cNvPr>
          <p:cNvSpPr txBox="1"/>
          <p:nvPr/>
        </p:nvSpPr>
        <p:spPr>
          <a:xfrm>
            <a:off x="628650" y="1724024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Cooling rate of 1%:</a:t>
            </a:r>
          </a:p>
        </p:txBody>
      </p:sp>
    </p:spTree>
    <p:extLst>
      <p:ext uri="{BB962C8B-B14F-4D97-AF65-F5344CB8AC3E}">
        <p14:creationId xmlns:p14="http://schemas.microsoft.com/office/powerpoint/2010/main" val="1973565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73900-9AFB-4E0E-9C9C-DDBB099EF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Genetic Algorithm</a:t>
            </a:r>
            <a:endParaRPr lang="en-AU" dirty="0"/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442780B3-B7DE-4E8D-BD6E-35FACA9EE70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5" t="8649" r="3268" b="7656"/>
          <a:stretch/>
        </p:blipFill>
        <p:spPr bwMode="auto">
          <a:xfrm>
            <a:off x="465809" y="2124921"/>
            <a:ext cx="5401591" cy="42330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141C990-7B5D-40F1-A158-A3CE64A022B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717" y="2124922"/>
            <a:ext cx="5258474" cy="42330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6559EB-84B6-4866-BB8D-E97F4BAB0A02}"/>
              </a:ext>
            </a:extLst>
          </p:cNvPr>
          <p:cNvSpPr txBox="1"/>
          <p:nvPr/>
        </p:nvSpPr>
        <p:spPr>
          <a:xfrm>
            <a:off x="465809" y="1658766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Paths through all 10 cities</a:t>
            </a:r>
            <a:r>
              <a:rPr lang="en-AU" i="1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93F83-DF25-408D-B0C1-1E8EDFED84B5}"/>
              </a:ext>
            </a:extLst>
          </p:cNvPr>
          <p:cNvSpPr txBox="1"/>
          <p:nvPr/>
        </p:nvSpPr>
        <p:spPr>
          <a:xfrm>
            <a:off x="6467717" y="1560268"/>
            <a:ext cx="481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Distance for the best solutions</a:t>
            </a:r>
            <a:r>
              <a:rPr lang="en-A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87689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CE4F-E7F3-4313-BF14-86DF2F089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70" y="451010"/>
            <a:ext cx="10353762" cy="970450"/>
          </a:xfrm>
        </p:spPr>
        <p:txBody>
          <a:bodyPr/>
          <a:lstStyle/>
          <a:p>
            <a:r>
              <a:rPr lang="en-AU" dirty="0"/>
              <a:t>Results for Genetic Algorithm</a:t>
            </a:r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541DF033-3F07-4928-9473-820B2444C97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1" r="6430"/>
          <a:stretch/>
        </p:blipFill>
        <p:spPr bwMode="auto">
          <a:xfrm>
            <a:off x="521862" y="2054232"/>
            <a:ext cx="5385434" cy="44272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6BAC38-3BA6-46D6-A1A7-69DC6488A13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7" r="4256" b="2037"/>
          <a:stretch/>
        </p:blipFill>
        <p:spPr bwMode="auto">
          <a:xfrm>
            <a:off x="6556901" y="2054231"/>
            <a:ext cx="5128260" cy="44272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F9FC8A-CB9D-43EB-99FE-73B1B60278CF}"/>
              </a:ext>
            </a:extLst>
          </p:cNvPr>
          <p:cNvSpPr txBox="1"/>
          <p:nvPr/>
        </p:nvSpPr>
        <p:spPr>
          <a:xfrm>
            <a:off x="521862" y="1490370"/>
            <a:ext cx="398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 progression over 100 simulations</a:t>
            </a:r>
            <a:r>
              <a:rPr lang="en-AU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501436-DA7F-42BD-8273-4CF2A74D5269}"/>
              </a:ext>
            </a:extLst>
          </p:cNvPr>
          <p:cNvSpPr txBox="1"/>
          <p:nvPr/>
        </p:nvSpPr>
        <p:spPr>
          <a:xfrm>
            <a:off x="6802644" y="1490370"/>
            <a:ext cx="386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Runtime difference of 100 simulations: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2913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460C-926B-4236-908C-09CB99527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67557"/>
            <a:ext cx="10353762" cy="970450"/>
          </a:xfrm>
        </p:spPr>
        <p:txBody>
          <a:bodyPr/>
          <a:lstStyle/>
          <a:p>
            <a:r>
              <a:rPr lang="en-AU" dirty="0"/>
              <a:t>Result for Genetic Algorithm</a:t>
            </a:r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FACFDCA4-E7FA-49BE-9736-8D6DBE292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439" y="2260185"/>
            <a:ext cx="4450917" cy="405923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64B6E4-D5C5-4B5A-A0D2-9F3793D35A8F}"/>
              </a:ext>
            </a:extLst>
          </p:cNvPr>
          <p:cNvSpPr txBox="1"/>
          <p:nvPr/>
        </p:nvSpPr>
        <p:spPr>
          <a:xfrm>
            <a:off x="1091952" y="1571172"/>
            <a:ext cx="432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/>
              <a:t>Animation of the best path using GA:</a:t>
            </a:r>
          </a:p>
        </p:txBody>
      </p:sp>
    </p:spTree>
    <p:extLst>
      <p:ext uri="{BB962C8B-B14F-4D97-AF65-F5344CB8AC3E}">
        <p14:creationId xmlns:p14="http://schemas.microsoft.com/office/powerpoint/2010/main" val="3831205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7550-30F9-44FC-A2FE-2536AF42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FC0B6-6B3F-47DD-AC3C-21EDD4933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200" dirty="0"/>
              <a:t>Both Genetic Algorithm and Simulated annealing provide ideal solution if right parameters are set</a:t>
            </a:r>
          </a:p>
          <a:p>
            <a:endParaRPr lang="en-AU" sz="2200" dirty="0"/>
          </a:p>
          <a:p>
            <a:r>
              <a:rPr lang="en-AU" sz="2200" dirty="0"/>
              <a:t>Both algorithms give the same total distance for this problem</a:t>
            </a:r>
          </a:p>
          <a:p>
            <a:endParaRPr lang="en-AU" sz="2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Can be used to solve practical optimization problems like warehousing distribution problem</a:t>
            </a: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401862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9F0E-92D5-446C-A780-B925CF73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D6559-6AEB-4125-A7D1-D6F6B4B21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travelling salesman problem is an optimization problem.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has a wide range of applications to fields like computer wiring, vehicle routing, combinatorial data analysis, etc.</a:t>
            </a:r>
          </a:p>
          <a:p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objective of the travelling salesman problem is to find an optimum tour route wherein each of n specified cities (or places) must be travelled to, visiting each city exactly once and returning to the initial point</a:t>
            </a:r>
            <a:endParaRPr lang="en-AU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Common simulation techniques used to solve the problem include genetic algorithms and simulated annealing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Simulated Annealing is a Monte-Carlo maximization or minimization technique</a:t>
            </a:r>
          </a:p>
          <a:p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Genetic Algorithm adapts techniques from genetics in biology</a:t>
            </a:r>
            <a:endParaRPr lang="en-A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26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56A6-9CE8-44AE-B411-632EEBEDD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D1FB-8123-4705-A396-17E15D3B0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32" y="1892247"/>
            <a:ext cx="10353762" cy="4058751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Drawing a comparative between the performance of genetic algorithm and simulated annealing method in solving the travelling salesman problem</a:t>
            </a:r>
          </a:p>
          <a:p>
            <a:endParaRPr lang="en-IN" sz="24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 works better for this problem but there is a trade-off with run-time</a:t>
            </a:r>
          </a:p>
          <a:p>
            <a:endParaRPr lang="en-IN" sz="24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Simulated Annealing being a bit faster than Genetic algorithm for this travelling salesman problem</a:t>
            </a:r>
            <a:endParaRPr lang="en-A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57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24B8-4B86-4DA8-9A65-0870F7EB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Collection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5FA2-3150-4F0F-9A41-BF0B8B5C6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make a valid comparison, we use the same distance matrix for both the algorithms. The data was generated using inbuilt R function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”, which calculates the distance of each pair of cities for 10 cities in Australia given a list of city names.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5DC5D7-D158-40EC-8E7A-7ABC91C7B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06" y="3322240"/>
            <a:ext cx="10651740" cy="219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16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1F87-359D-4241-9285-DB5C668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AU" dirty="0"/>
              <a:t>Parameters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090F798-BC8B-4A7E-B750-B27CF8033F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978645"/>
              </p:ext>
            </p:extLst>
          </p:nvPr>
        </p:nvGraphicFramePr>
        <p:xfrm>
          <a:off x="1800226" y="2144493"/>
          <a:ext cx="9220200" cy="3532904"/>
        </p:xfrm>
        <a:graphic>
          <a:graphicData uri="http://schemas.openxmlformats.org/drawingml/2006/table">
            <a:tbl>
              <a:tblPr firstRow="1" firstCol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4325895">
                  <a:extLst>
                    <a:ext uri="{9D8B030D-6E8A-4147-A177-3AD203B41FA5}">
                      <a16:colId xmlns:a16="http://schemas.microsoft.com/office/drawing/2014/main" val="2182423469"/>
                    </a:ext>
                  </a:extLst>
                </a:gridCol>
                <a:gridCol w="4894305">
                  <a:extLst>
                    <a:ext uri="{9D8B030D-6E8A-4147-A177-3AD203B41FA5}">
                      <a16:colId xmlns:a16="http://schemas.microsoft.com/office/drawing/2014/main" val="998649045"/>
                    </a:ext>
                  </a:extLst>
                </a:gridCol>
              </a:tblGrid>
              <a:tr h="850231">
                <a:tc>
                  <a:txBody>
                    <a:bodyPr/>
                    <a:lstStyle/>
                    <a:p>
                      <a:pPr marL="457200" algn="just"/>
                      <a:r>
                        <a:rPr lang="en-US" sz="3100" b="1" cap="none" spc="0">
                          <a:solidFill>
                            <a:schemeClr val="bg1"/>
                          </a:solidFill>
                          <a:effectLst/>
                        </a:rPr>
                        <a:t>Genetic Algorithm</a:t>
                      </a:r>
                      <a:endParaRPr lang="en-AU" sz="31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011" marR="154045" marT="205393" marB="205393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/>
                      <a:r>
                        <a:rPr lang="en-US" sz="3100" b="1" cap="none" spc="0" dirty="0">
                          <a:solidFill>
                            <a:schemeClr val="bg1"/>
                          </a:solidFill>
                          <a:effectLst/>
                        </a:rPr>
                        <a:t>Simulated Annealing</a:t>
                      </a:r>
                      <a:endParaRPr lang="en-AU" sz="3100" b="1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011" marR="154045" marT="205393" marB="20539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569165"/>
                  </a:ext>
                </a:extLst>
              </a:tr>
              <a:tr h="850231">
                <a:tc>
                  <a:txBody>
                    <a:bodyPr/>
                    <a:lstStyle/>
                    <a:p>
                      <a:pPr marL="457200" algn="just"/>
                      <a:r>
                        <a:rPr lang="en-US" sz="3100" b="0" cap="none" spc="0" dirty="0">
                          <a:solidFill>
                            <a:schemeClr val="tx1"/>
                          </a:solidFill>
                          <a:effectLst/>
                        </a:rPr>
                        <a:t>Population</a:t>
                      </a:r>
                      <a:endParaRPr lang="en-AU" sz="3100" b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011" marR="154045" marT="205393" marB="205393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/>
                      <a:r>
                        <a:rPr lang="en-US" sz="3100" cap="none" spc="0">
                          <a:solidFill>
                            <a:schemeClr val="tx1"/>
                          </a:solidFill>
                          <a:effectLst/>
                        </a:rPr>
                        <a:t>Temperature</a:t>
                      </a:r>
                      <a:endParaRPr lang="en-AU" sz="3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011" marR="154045" marT="205393" marB="205393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935306"/>
                  </a:ext>
                </a:extLst>
              </a:tr>
              <a:tr h="850231">
                <a:tc>
                  <a:txBody>
                    <a:bodyPr/>
                    <a:lstStyle/>
                    <a:p>
                      <a:pPr marL="457200" algn="just"/>
                      <a:r>
                        <a:rPr lang="en-US" sz="3100" b="0" cap="none" spc="0" dirty="0">
                          <a:solidFill>
                            <a:schemeClr val="tx1"/>
                          </a:solidFill>
                          <a:effectLst/>
                        </a:rPr>
                        <a:t>Mutation rate</a:t>
                      </a:r>
                      <a:endParaRPr lang="en-AU" sz="3100" b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011" marR="154045" marT="205393" marB="205393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/>
                      <a:r>
                        <a:rPr lang="en-US" sz="3100" cap="none" spc="0" dirty="0">
                          <a:solidFill>
                            <a:schemeClr val="tx1"/>
                          </a:solidFill>
                          <a:effectLst/>
                        </a:rPr>
                        <a:t>Cooling rate</a:t>
                      </a:r>
                      <a:endParaRPr lang="en-AU" sz="3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011" marR="154045" marT="205393" marB="205393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189071"/>
                  </a:ext>
                </a:extLst>
              </a:tr>
              <a:tr h="850231">
                <a:tc>
                  <a:txBody>
                    <a:bodyPr/>
                    <a:lstStyle/>
                    <a:p>
                      <a:pPr marL="457200" algn="just"/>
                      <a:r>
                        <a:rPr lang="en-US" sz="3100" b="0" cap="none" spc="0">
                          <a:solidFill>
                            <a:schemeClr val="tx1"/>
                          </a:solidFill>
                          <a:effectLst/>
                        </a:rPr>
                        <a:t>Crossover rate</a:t>
                      </a:r>
                      <a:endParaRPr lang="en-AU" sz="3100" b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011" marR="154045" marT="205393" marB="205393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/>
                      <a:r>
                        <a:rPr lang="en-US" sz="3100" cap="none" spc="0" dirty="0">
                          <a:solidFill>
                            <a:schemeClr val="tx1"/>
                          </a:solidFill>
                          <a:effectLst/>
                        </a:rPr>
                        <a:t>Absolute temperature</a:t>
                      </a:r>
                      <a:endParaRPr lang="en-AU" sz="3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011" marR="154045" marT="205393" marB="205393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651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577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D44FB-DCDF-4BE7-9569-65A820EA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Monitoring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0F3B0-1FF6-4DA9-9F51-28D771A10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 the main purpose is to produce the optimized route for the salesman to travel, it is of utmost importance to take into consideration the runtime of each algorithm. 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Comparing runtime of two algorithms is a tough task due to the difficulties in the execution of the code in different compilers and machines with potential difference in configurations.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example of the output when calculating runtime:</a:t>
            </a:r>
            <a:endParaRPr lang="en-AU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761534-4C14-458A-BDB9-6A03A875E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301" y="4651899"/>
            <a:ext cx="8389608" cy="45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2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0914-244B-422A-9314-B6E91F11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Solution Approach: Simulated 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A7E93-85F1-4B1D-A5DC-6890E0D14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Calculate distance by using a </a:t>
            </a:r>
            <a:r>
              <a:rPr lang="en-AU" dirty="0">
                <a:solidFill>
                  <a:srgbClr val="DD05D3"/>
                </a:solidFill>
              </a:rPr>
              <a:t>distance function </a:t>
            </a:r>
            <a:r>
              <a:rPr lang="en-AU" dirty="0">
                <a:solidFill>
                  <a:schemeClr val="tx1"/>
                </a:solidFill>
              </a:rPr>
              <a:t>of a sequence </a:t>
            </a:r>
            <a:endParaRPr lang="en-AU" dirty="0">
              <a:solidFill>
                <a:srgbClr val="DD05D3"/>
              </a:solidFill>
            </a:endParaRPr>
          </a:p>
          <a:p>
            <a:endParaRPr lang="en-AU" dirty="0"/>
          </a:p>
          <a:p>
            <a:r>
              <a:rPr lang="en-AU" dirty="0"/>
              <a:t>Defining the </a:t>
            </a:r>
            <a:r>
              <a:rPr lang="en-AU" dirty="0">
                <a:solidFill>
                  <a:srgbClr val="DD05D3"/>
                </a:solidFill>
              </a:rPr>
              <a:t>swap() function </a:t>
            </a:r>
            <a:r>
              <a:rPr lang="en-AU" dirty="0"/>
              <a:t>to interchange 2 nodes in a given sequence (Ex: 1,2,3,4 -&gt; 1,3,2,4) to create sequence 2</a:t>
            </a:r>
          </a:p>
          <a:p>
            <a:endParaRPr lang="en-AU" dirty="0"/>
          </a:p>
          <a:p>
            <a:r>
              <a:rPr lang="en-AU" dirty="0"/>
              <a:t>Calculating ∆Distance and defining the acceptance probability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Accepted sequence moves on and the process is repeated, else if sequence is not accepted new sequence is generated</a:t>
            </a:r>
          </a:p>
          <a:p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B2A8E7-E327-423A-B137-875247E14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563" y="4395418"/>
            <a:ext cx="606742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75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356C-AC93-4021-A705-14C09624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Solution Approach: Genetic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82492-323C-417A-BC22-5CFE690B5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09" y="1580050"/>
            <a:ext cx="10353762" cy="4837027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endParaRPr lang="en-AU" dirty="0"/>
          </a:p>
          <a:p>
            <a:r>
              <a:rPr lang="en-AU" dirty="0"/>
              <a:t>Importing pre-existing GA library </a:t>
            </a:r>
          </a:p>
          <a:p>
            <a:endParaRPr lang="en-AU" dirty="0"/>
          </a:p>
          <a:p>
            <a:r>
              <a:rPr lang="en-AU" dirty="0"/>
              <a:t>Creating a </a:t>
            </a:r>
            <a:r>
              <a:rPr lang="en-AU" dirty="0">
                <a:solidFill>
                  <a:srgbClr val="DD05D3"/>
                </a:solidFill>
              </a:rPr>
              <a:t>tourLength</a:t>
            </a:r>
            <a:r>
              <a:rPr lang="en-AU" dirty="0"/>
              <a:t> function to calculate the total distance of the sequence</a:t>
            </a:r>
          </a:p>
          <a:p>
            <a:endParaRPr lang="en-AU" dirty="0"/>
          </a:p>
          <a:p>
            <a:r>
              <a:rPr lang="en-AU" dirty="0"/>
              <a:t>Defining </a:t>
            </a:r>
            <a:r>
              <a:rPr lang="en-AU" dirty="0">
                <a:solidFill>
                  <a:srgbClr val="DD05D3"/>
                </a:solidFill>
              </a:rPr>
              <a:t>tspFitness</a:t>
            </a:r>
            <a:r>
              <a:rPr lang="en-AU" dirty="0"/>
              <a:t> function </a:t>
            </a:r>
          </a:p>
          <a:p>
            <a:endParaRPr lang="en-AU" dirty="0"/>
          </a:p>
          <a:p>
            <a:r>
              <a:rPr lang="en-AU" dirty="0"/>
              <a:t>Implementing </a:t>
            </a:r>
            <a:r>
              <a:rPr lang="en-AU" dirty="0">
                <a:solidFill>
                  <a:srgbClr val="DD05D3"/>
                </a:solidFill>
              </a:rPr>
              <a:t>GA function </a:t>
            </a:r>
            <a:r>
              <a:rPr lang="en-AU" dirty="0"/>
              <a:t>on distance matrix and printing out summary(GA) to give the sequence </a:t>
            </a:r>
          </a:p>
          <a:p>
            <a:endParaRPr lang="en-AU" dirty="0"/>
          </a:p>
          <a:p>
            <a:r>
              <a:rPr lang="en-AU" dirty="0"/>
              <a:t>Calculating total distance of the particular sequence using tourLength() function</a:t>
            </a:r>
          </a:p>
          <a:p>
            <a:endParaRPr lang="en-AU" dirty="0"/>
          </a:p>
          <a:p>
            <a:r>
              <a:rPr lang="en-AU" dirty="0"/>
              <a:t>Monitoring the runtime simultaneously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1456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82E5-0B92-4248-90AC-54734D21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95" y="591372"/>
            <a:ext cx="10353762" cy="970450"/>
          </a:xfrm>
        </p:spPr>
        <p:txBody>
          <a:bodyPr>
            <a:normAutofit/>
          </a:bodyPr>
          <a:lstStyle/>
          <a:p>
            <a:r>
              <a:rPr lang="en-AU" dirty="0"/>
              <a:t>Results for Simulated Annealing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82ADD2C-D70B-4373-BCE9-104C450589D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15" y="2532063"/>
            <a:ext cx="5418235" cy="37163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C52028-ABBC-4C9B-9C2A-5476765DA4B0}"/>
              </a:ext>
            </a:extLst>
          </p:cNvPr>
          <p:cNvSpPr txBox="1"/>
          <p:nvPr/>
        </p:nvSpPr>
        <p:spPr>
          <a:xfrm>
            <a:off x="647700" y="1762125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Cooling rate of 10%: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19D27A6-C3E7-4B6A-AAEA-FC1C466D4B3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757" y="2532062"/>
            <a:ext cx="5612228" cy="37163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E2F2D6-EB70-4AC0-91DD-4ECA4E053A3C}"/>
              </a:ext>
            </a:extLst>
          </p:cNvPr>
          <p:cNvSpPr txBox="1"/>
          <p:nvPr/>
        </p:nvSpPr>
        <p:spPr>
          <a:xfrm>
            <a:off x="6619875" y="1762125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Cooling rate of 50%:</a:t>
            </a:r>
          </a:p>
        </p:txBody>
      </p:sp>
    </p:spTree>
    <p:extLst>
      <p:ext uri="{BB962C8B-B14F-4D97-AF65-F5344CB8AC3E}">
        <p14:creationId xmlns:p14="http://schemas.microsoft.com/office/powerpoint/2010/main" val="1646629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558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Calisto MT</vt:lpstr>
      <vt:lpstr>Times New Roman</vt:lpstr>
      <vt:lpstr>Wingdings 2</vt:lpstr>
      <vt:lpstr>Slate</vt:lpstr>
      <vt:lpstr>Simulation of Travelling Salesman Problem through Simulated Annealing and Genetic Algorithm </vt:lpstr>
      <vt:lpstr>Problem Background</vt:lpstr>
      <vt:lpstr>Problem Statement</vt:lpstr>
      <vt:lpstr>Data Collection </vt:lpstr>
      <vt:lpstr>Parameters</vt:lpstr>
      <vt:lpstr>Monitoring Runtime</vt:lpstr>
      <vt:lpstr>Solution Approach: Simulated Annealing</vt:lpstr>
      <vt:lpstr>Solution Approach: Genetic Algorithm</vt:lpstr>
      <vt:lpstr>Results for Simulated Annealing</vt:lpstr>
      <vt:lpstr>Results for Simulated Annealing</vt:lpstr>
      <vt:lpstr>Results for Genetic Algorithm</vt:lpstr>
      <vt:lpstr>Results for Genetic Algorithm</vt:lpstr>
      <vt:lpstr>Result for Genetic Algorithm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Travelling Salesman Problem through Simulated Annealing and Genetic Algorithm </dc:title>
  <dc:creator>adityapatil484@outlook.com</dc:creator>
  <cp:lastModifiedBy>adityapatil484@outlook.com</cp:lastModifiedBy>
  <cp:revision>4</cp:revision>
  <dcterms:created xsi:type="dcterms:W3CDTF">2021-01-12T04:36:12Z</dcterms:created>
  <dcterms:modified xsi:type="dcterms:W3CDTF">2021-01-12T05:33:58Z</dcterms:modified>
</cp:coreProperties>
</file>