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61" r:id="rId8"/>
    <p:sldId id="262" r:id="rId9"/>
    <p:sldId id="263" r:id="rId10"/>
    <p:sldId id="264" r:id="rId11"/>
    <p:sldId id="265"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9C49DA0-F377-4F9B-9BF0-1BFFE2DA430E}" type="datetimeFigureOut">
              <a:rPr lang="en-IN" smtClean="0"/>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AABDB3A-C517-490D-AFBE-D1C0565C1A6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C49DA0-F377-4F9B-9BF0-1BFFE2DA430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C49DA0-F377-4F9B-9BF0-1BFFE2DA430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C49DA0-F377-4F9B-9BF0-1BFFE2DA430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C49DA0-F377-4F9B-9BF0-1BFFE2DA430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C49DA0-F377-4F9B-9BF0-1BFFE2DA430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C49DA0-F377-4F9B-9BF0-1BFFE2DA430E}" type="datetimeFigureOut">
              <a:rPr lang="en-IN" smtClean="0"/>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9C49DA0-F377-4F9B-9BF0-1BFFE2DA430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9C49DA0-F377-4F9B-9BF0-1BFFE2DA430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49DA0-F377-4F9B-9BF0-1BFFE2DA430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C49DA0-F377-4F9B-9BF0-1BFFE2DA430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9C49DA0-F377-4F9B-9BF0-1BFFE2DA430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9C49DA0-F377-4F9B-9BF0-1BFFE2DA430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C49DA0-F377-4F9B-9BF0-1BFFE2DA430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49DA0-F377-4F9B-9BF0-1BFFE2DA430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C49DA0-F377-4F9B-9BF0-1BFFE2DA430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C49DA0-F377-4F9B-9BF0-1BFFE2DA430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ABDB3A-C517-490D-AFBE-D1C0565C1A6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9C49DA0-F377-4F9B-9BF0-1BFFE2DA430E}" type="datetimeFigureOut">
              <a:rPr lang="en-IN" smtClean="0"/>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ABDB3A-C517-490D-AFBE-D1C0565C1A6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9756" y="868680"/>
            <a:ext cx="3332488" cy="1663373"/>
          </a:xfrm>
        </p:spPr>
        <p:txBody>
          <a:bodyPr/>
          <a:lstStyle/>
          <a:p>
            <a:pPr algn="ctr"/>
            <a:r>
              <a:rPr lang="en-IN" sz="6600" spc="300" dirty="0">
                <a:solidFill>
                  <a:srgbClr val="FFFF00"/>
                </a:solidFill>
                <a:latin typeface="Algerian" panose="04020705040A02060702" pitchFamily="82" charset="0"/>
              </a:rPr>
              <a:t>JARVIS</a:t>
            </a:r>
            <a:endParaRPr lang="en-IN" sz="6600" spc="300" dirty="0">
              <a:solidFill>
                <a:srgbClr val="FFFF00"/>
              </a:solidFill>
              <a:latin typeface="Algerian" panose="04020705040A02060702" pitchFamily="82" charset="0"/>
            </a:endParaRPr>
          </a:p>
        </p:txBody>
      </p:sp>
      <p:sp>
        <p:nvSpPr>
          <p:cNvPr id="3" name="Subtitle 2"/>
          <p:cNvSpPr>
            <a:spLocks noGrp="1"/>
          </p:cNvSpPr>
          <p:nvPr>
            <p:ph type="subTitle" idx="1"/>
          </p:nvPr>
        </p:nvSpPr>
        <p:spPr>
          <a:xfrm>
            <a:off x="2980280" y="2924810"/>
            <a:ext cx="6231439" cy="1369388"/>
          </a:xfrm>
        </p:spPr>
        <p:txBody>
          <a:bodyPr>
            <a:normAutofit/>
          </a:bodyPr>
          <a:lstStyle/>
          <a:p>
            <a:pPr algn="ctr"/>
            <a:r>
              <a:rPr lang="en-IN" sz="2400" dirty="0">
                <a:solidFill>
                  <a:srgbClr val="FFFF00"/>
                </a:solidFill>
                <a:latin typeface="Algerian" panose="04020705040A02060702" pitchFamily="82" charset="0"/>
              </a:rPr>
              <a:t>“ The virtual desktop AI Assistant chatbot ”</a:t>
            </a:r>
            <a:endParaRPr lang="en-IN" sz="2400" dirty="0">
              <a:solidFill>
                <a:srgbClr val="FFFF00"/>
              </a:solidFill>
              <a:latin typeface="Algerian" panose="04020705040A02060702" pitchFamily="82" charset="0"/>
            </a:endParaRPr>
          </a:p>
        </p:txBody>
      </p:sp>
      <p:sp>
        <p:nvSpPr>
          <p:cNvPr id="4" name="Text Box 3"/>
          <p:cNvSpPr txBox="1"/>
          <p:nvPr/>
        </p:nvSpPr>
        <p:spPr>
          <a:xfrm>
            <a:off x="6759575" y="5551805"/>
            <a:ext cx="4825365" cy="675640"/>
          </a:xfrm>
          <a:prstGeom prst="rect">
            <a:avLst/>
          </a:prstGeom>
          <a:noFill/>
        </p:spPr>
        <p:txBody>
          <a:bodyPr wrap="none" rtlCol="0">
            <a:spAutoFit/>
          </a:bodyPr>
          <a:p>
            <a:r>
              <a:rPr lang="en-IN" altLang="en-US">
                <a:solidFill>
                  <a:srgbClr val="FFFF00"/>
                </a:solidFill>
                <a:latin typeface="Century Schoolbook" panose="02040604050505020304" pitchFamily="18" charset="0"/>
                <a:cs typeface="Century Schoolbook" panose="02040604050505020304" pitchFamily="18" charset="0"/>
              </a:rPr>
              <a:t>Project by..</a:t>
            </a:r>
            <a:endParaRPr lang="en-IN" altLang="en-US">
              <a:solidFill>
                <a:srgbClr val="FFFF00"/>
              </a:solidFill>
              <a:latin typeface="Century Schoolbook" panose="02040604050505020304" pitchFamily="18" charset="0"/>
              <a:cs typeface="Century Schoolbook" panose="02040604050505020304" pitchFamily="18" charset="0"/>
            </a:endParaRPr>
          </a:p>
          <a:p>
            <a:r>
              <a:rPr lang="en-IN" altLang="en-US" sz="2000">
                <a:solidFill>
                  <a:srgbClr val="FFFF00"/>
                </a:solidFill>
                <a:latin typeface="Century Schoolbook" panose="02040604050505020304" pitchFamily="18" charset="0"/>
                <a:cs typeface="Century Schoolbook" panose="02040604050505020304" pitchFamily="18" charset="0"/>
              </a:rPr>
              <a:t>Aditya M. Pattar</a:t>
            </a:r>
            <a:r>
              <a:rPr lang="en-IN" altLang="en-US">
                <a:solidFill>
                  <a:srgbClr val="FFFF00"/>
                </a:solidFill>
                <a:latin typeface="Century Schoolbook" panose="02040604050505020304" pitchFamily="18" charset="0"/>
                <a:cs typeface="Century Schoolbook" panose="02040604050505020304" pitchFamily="18" charset="0"/>
              </a:rPr>
              <a:t> &amp; Sameer S. Khandeshe</a:t>
            </a:r>
            <a:endParaRPr lang="en-IN" altLang="en-US">
              <a:solidFill>
                <a:srgbClr val="FFFF00"/>
              </a:solidFill>
              <a:latin typeface="Century Schoolbook" panose="02040604050505020304" pitchFamily="18" charset="0"/>
              <a:cs typeface="Century Schoolbook" panose="020406040505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934" y="1171788"/>
            <a:ext cx="8761413" cy="706964"/>
          </a:xfrm>
        </p:spPr>
        <p:txBody>
          <a:bodyPr/>
          <a:lstStyle/>
          <a:p>
            <a:r>
              <a:rPr lang="en-IN" sz="3200" dirty="0">
                <a:solidFill>
                  <a:srgbClr val="FFFF00"/>
                </a:solidFill>
                <a:effectLst/>
                <a:latin typeface="Algerian" panose="04020705040A02060702" pitchFamily="82" charset="0"/>
                <a:ea typeface="Times New Roman" panose="02020603050405020304" pitchFamily="18" charset="0"/>
                <a:cs typeface="Times New Roman" panose="02020603050405020304" pitchFamily="18" charset="0"/>
              </a:rPr>
              <a:t>FUNCTIONALITY</a:t>
            </a:r>
            <a:br>
              <a:rPr lang="en-IN" sz="1800" dirty="0">
                <a:effectLst/>
                <a:latin typeface="Calibri" panose="020F0502020204030204" pitchFamily="34" charset="0"/>
                <a:ea typeface="SimSun" panose="02010600030101010101" pitchFamily="2" charset="-122"/>
                <a:cs typeface="Mangal" panose="02040503050203030202" pitchFamily="18" charset="0"/>
              </a:rPr>
            </a:br>
            <a:endParaRPr lang="en-IN" dirty="0"/>
          </a:p>
        </p:txBody>
      </p:sp>
      <p:sp>
        <p:nvSpPr>
          <p:cNvPr id="3" name="Content Placeholder 2"/>
          <p:cNvSpPr>
            <a:spLocks noGrp="1"/>
          </p:cNvSpPr>
          <p:nvPr>
            <p:ph idx="1"/>
          </p:nvPr>
        </p:nvSpPr>
        <p:spPr>
          <a:xfrm>
            <a:off x="777240" y="2603500"/>
            <a:ext cx="10668000" cy="4094480"/>
          </a:xfrm>
        </p:spPr>
        <p:txBody>
          <a:bodyPr>
            <a:normAutofit/>
          </a:bodyPr>
          <a:lstStyle/>
          <a:p>
            <a:pPr marL="90170" indent="-90170">
              <a:lnSpc>
                <a:spcPct val="106000"/>
              </a:lnSpc>
              <a:spcAft>
                <a:spcPts val="45"/>
              </a:spcAft>
            </a:pPr>
            <a:r>
              <a:rPr lang="en-US" sz="1800" b="1"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 TakeCommand ():</a:t>
            </a:r>
            <a:r>
              <a:rPr lang="en-US" sz="1800"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 The function is used to take the command as input through microphone of user and returns the output as string. </a:t>
            </a:r>
            <a:endParaRPr lang="en-US" sz="1800" dirty="0">
              <a:effectLst/>
              <a:latin typeface="Calibri" panose="020F0502020204030204" pitchFamily="34" charset="0"/>
              <a:ea typeface="SimSun" panose="02010600030101010101" pitchFamily="2" charset="-122"/>
              <a:cs typeface="Mangal" panose="02040503050203030202" pitchFamily="18" charset="0"/>
            </a:endParaRPr>
          </a:p>
          <a:p>
            <a:pPr marL="0" indent="0">
              <a:lnSpc>
                <a:spcPct val="106000"/>
              </a:lnSpc>
              <a:spcAft>
                <a:spcPts val="45"/>
              </a:spcAft>
              <a:buNone/>
            </a:pPr>
            <a:endParaRPr lang="en-US" sz="1800" dirty="0">
              <a:effectLst/>
              <a:latin typeface="Calibri" panose="020F0502020204030204" pitchFamily="34" charset="0"/>
              <a:ea typeface="SimSun" panose="02010600030101010101" pitchFamily="2" charset="-122"/>
              <a:cs typeface="Mangal" panose="02040503050203030202" pitchFamily="18" charset="0"/>
            </a:endParaRPr>
          </a:p>
          <a:p>
            <a:pPr marL="90170" indent="-90170">
              <a:lnSpc>
                <a:spcPct val="106000"/>
              </a:lnSpc>
              <a:spcAft>
                <a:spcPts val="45"/>
              </a:spcAft>
            </a:pPr>
            <a:r>
              <a:rPr lang="en-US" sz="1800" b="1"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 WishMe ():</a:t>
            </a:r>
            <a:r>
              <a:rPr lang="en-US" sz="1800"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 This function greets the user according to the time like Good Morning, Good Afternoon and Good Evening. </a:t>
            </a:r>
            <a:endParaRPr lang="en-US" sz="1800" dirty="0">
              <a:effectLst/>
              <a:latin typeface="Calibri" panose="020F0502020204030204" pitchFamily="34" charset="0"/>
              <a:ea typeface="SimSun" panose="02010600030101010101" pitchFamily="2" charset="-122"/>
              <a:cs typeface="Mangal" panose="02040503050203030202" pitchFamily="18" charset="0"/>
            </a:endParaRPr>
          </a:p>
          <a:p>
            <a:pPr marL="0" indent="0">
              <a:lnSpc>
                <a:spcPct val="106000"/>
              </a:lnSpc>
              <a:spcAft>
                <a:spcPts val="45"/>
              </a:spcAft>
              <a:buNone/>
            </a:pPr>
            <a:r>
              <a:rPr lang="en-US" sz="1800"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SimSun" panose="02010600030101010101" pitchFamily="2" charset="-122"/>
              <a:cs typeface="Mangal" panose="02040503050203030202" pitchFamily="18" charset="0"/>
            </a:endParaRPr>
          </a:p>
          <a:p>
            <a:pPr marL="90170" indent="-90170">
              <a:lnSpc>
                <a:spcPct val="106000"/>
              </a:lnSpc>
              <a:spcAft>
                <a:spcPts val="45"/>
              </a:spcAft>
            </a:pPr>
            <a:r>
              <a:rPr lang="en-US" sz="1800" b="1"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 taskExecution():</a:t>
            </a:r>
            <a:r>
              <a:rPr lang="en-US" sz="1800"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 This is the function which contains all the necessary task execution definition like sendEmail(), pdf_reader(), news() and many conditions in if condition like “open google”, “open notepad”, “search on Wikipedia” ,”play music” and “open command prompt” etc. </a:t>
            </a:r>
            <a:endParaRPr lang="en-US" sz="1800" dirty="0">
              <a:effectLst/>
              <a:latin typeface="Calibri" panose="020F0502020204030204" pitchFamily="34" charset="0"/>
              <a:ea typeface="SimSun" panose="02010600030101010101" pitchFamily="2" charset="-122"/>
              <a:cs typeface="Mangal" panose="02040503050203030202" pitchFamily="18" charset="0"/>
            </a:endParaRPr>
          </a:p>
          <a:p>
            <a:pPr marL="0" indent="0">
              <a:lnSpc>
                <a:spcPct val="106000"/>
              </a:lnSpc>
              <a:spcAft>
                <a:spcPts val="45"/>
              </a:spcAft>
              <a:buNone/>
            </a:pPr>
            <a:r>
              <a:rPr lang="en-US" sz="1800"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SimSun" panose="02010600030101010101" pitchFamily="2" charset="-122"/>
              <a:cs typeface="Mangal" panose="02040503050203030202"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00"/>
                </a:solidFill>
                <a:latin typeface="Algerian" panose="04020705040A02060702" pitchFamily="82" charset="0"/>
              </a:rPr>
              <a:t>Virtual testing of Assistant</a:t>
            </a:r>
            <a:endParaRPr lang="en-IN" dirty="0">
              <a:solidFill>
                <a:srgbClr val="FFFF00"/>
              </a:solidFill>
              <a:latin typeface="Algerian" panose="04020705040A02060702" pitchFamily="82" charset="0"/>
            </a:endParaRPr>
          </a:p>
        </p:txBody>
      </p:sp>
      <p:pic>
        <p:nvPicPr>
          <p:cNvPr id="4" name="Content Placeholder 3"/>
          <p:cNvPicPr>
            <a:picLocks noChangeAspect="1"/>
          </p:cNvPicPr>
          <p:nvPr>
            <p:ph idx="1"/>
          </p:nvPr>
        </p:nvPicPr>
        <p:blipFill>
          <a:blip r:embed="rId1"/>
          <a:stretch>
            <a:fillRect/>
          </a:stretch>
        </p:blipFill>
        <p:spPr>
          <a:xfrm>
            <a:off x="2284730" y="2374900"/>
            <a:ext cx="7622540" cy="3844925"/>
          </a:xfrm>
          <a:prstGeom prst="rect">
            <a:avLst/>
          </a:prstGeom>
        </p:spPr>
      </p:pic>
      <p:sp>
        <p:nvSpPr>
          <p:cNvPr id="6" name="Text Box 5"/>
          <p:cNvSpPr txBox="1"/>
          <p:nvPr/>
        </p:nvSpPr>
        <p:spPr>
          <a:xfrm>
            <a:off x="2284730" y="6397625"/>
            <a:ext cx="7631430" cy="460375"/>
          </a:xfrm>
          <a:prstGeom prst="rect">
            <a:avLst/>
          </a:prstGeom>
          <a:noFill/>
        </p:spPr>
        <p:txBody>
          <a:bodyPr wrap="square" rtlCol="0">
            <a:spAutoFit/>
          </a:bodyPr>
          <a:p>
            <a:r>
              <a:rPr lang="en-IN" altLang="en-US" sz="2400" b="1">
                <a:latin typeface="Century Schoolbook" panose="02040604050505020304" pitchFamily="18" charset="0"/>
                <a:cs typeface="Century Schoolbook" panose="02040604050505020304" pitchFamily="18" charset="0"/>
              </a:rPr>
              <a:t>Jarvis.. on Listening and Recognizing mode</a:t>
            </a:r>
            <a:endParaRPr lang="en-IN" altLang="en-US" sz="2400" b="1">
              <a:latin typeface="Century Schoolbook" panose="02040604050505020304" pitchFamily="18" charset="0"/>
              <a:cs typeface="Century Schoolbook" panose="020406040505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4454525" y="2350135"/>
            <a:ext cx="7406005" cy="4399915"/>
          </a:xfrm>
          <a:prstGeom prst="rect">
            <a:avLst/>
          </a:prstGeom>
        </p:spPr>
      </p:pic>
      <p:sp>
        <p:nvSpPr>
          <p:cNvPr id="5" name="Text Box 4"/>
          <p:cNvSpPr txBox="1"/>
          <p:nvPr/>
        </p:nvSpPr>
        <p:spPr>
          <a:xfrm>
            <a:off x="431165" y="2555240"/>
            <a:ext cx="3747135" cy="368300"/>
          </a:xfrm>
          <a:prstGeom prst="rect">
            <a:avLst/>
          </a:prstGeom>
          <a:noFill/>
        </p:spPr>
        <p:txBody>
          <a:bodyPr wrap="none" rtlCol="0">
            <a:spAutoFit/>
          </a:bodyPr>
          <a:p>
            <a:r>
              <a:rPr lang="en-IN" altLang="en-US"/>
              <a:t>User Command: Open NotePad</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4244975" y="2343150"/>
            <a:ext cx="7516495" cy="4412615"/>
          </a:xfrm>
          <a:prstGeom prst="rect">
            <a:avLst/>
          </a:prstGeom>
        </p:spPr>
      </p:pic>
      <p:sp>
        <p:nvSpPr>
          <p:cNvPr id="5" name="Text Box 4"/>
          <p:cNvSpPr txBox="1"/>
          <p:nvPr/>
        </p:nvSpPr>
        <p:spPr>
          <a:xfrm>
            <a:off x="485775" y="3054985"/>
            <a:ext cx="3338195" cy="368300"/>
          </a:xfrm>
          <a:prstGeom prst="rect">
            <a:avLst/>
          </a:prstGeom>
          <a:noFill/>
        </p:spPr>
        <p:txBody>
          <a:bodyPr wrap="none" rtlCol="0">
            <a:spAutoFit/>
          </a:bodyPr>
          <a:p>
            <a:r>
              <a:rPr lang="en-IN" altLang="en-US"/>
              <a:t>user Command: Open Word</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FF00"/>
                </a:solidFill>
                <a:latin typeface="Algerian" panose="04020705040A02060702" pitchFamily="82" charset="0"/>
                <a:cs typeface="Algerian" panose="04020705040A02060702" pitchFamily="82" charset="0"/>
              </a:rPr>
              <a:t>CONCLUSION</a:t>
            </a:r>
            <a:endParaRPr lang="en-US">
              <a:solidFill>
                <a:srgbClr val="FFFF00"/>
              </a:solidFill>
              <a:latin typeface="Algerian" panose="04020705040A02060702" pitchFamily="82" charset="0"/>
              <a:cs typeface="Algerian" panose="04020705040A02060702" pitchFamily="82" charset="0"/>
            </a:endParaRPr>
          </a:p>
        </p:txBody>
      </p:sp>
      <p:sp>
        <p:nvSpPr>
          <p:cNvPr id="3" name="Content Placeholder 2"/>
          <p:cNvSpPr>
            <a:spLocks noGrp="1"/>
          </p:cNvSpPr>
          <p:nvPr>
            <p:ph idx="1"/>
          </p:nvPr>
        </p:nvSpPr>
        <p:spPr>
          <a:xfrm>
            <a:off x="540385" y="2603500"/>
            <a:ext cx="11126470" cy="3975100"/>
          </a:xfrm>
        </p:spPr>
        <p:txBody>
          <a:bodyPr>
            <a:normAutofit lnSpcReduction="20000"/>
          </a:bodyPr>
          <a:p>
            <a:r>
              <a:rPr lang="en-US" sz="2000"/>
              <a:t>In this Paper we have discussed uses, methodology as well as implementation details of the personal Desktop based voice assistant using Python which is built using open-source software PyCharm as an implementation tool. This Project will be helpful for people of all generations as well as to people with some disabilities or people with some special cases. The personal voice assistant will be easy to use and will reduce the manual human efforts for performing various tasks. The functionality of the current voice assistant system is limited to working on Desktop based and working online (required to have internet connection to perform tasks) only. The voice assistant system is modular in nature so that addition of new features is possible without disturbing current system functionalities.  </a:t>
            </a:r>
            <a:endParaRPr lang="en-US" sz="2000"/>
          </a:p>
          <a:p>
            <a:pPr marL="0" indent="0">
              <a:buNone/>
            </a:pPr>
            <a:r>
              <a:rPr lang="en-US"/>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00"/>
                </a:solidFill>
                <a:latin typeface="Algerian" panose="04020705040A02060702" pitchFamily="82" charset="0"/>
              </a:rPr>
              <a:t>Introduction</a:t>
            </a:r>
            <a:endParaRPr lang="en-IN" dirty="0">
              <a:solidFill>
                <a:srgbClr val="FFFF00"/>
              </a:solidFill>
              <a:latin typeface="Algerian" panose="04020705040A02060702" pitchFamily="82" charset="0"/>
            </a:endParaRPr>
          </a:p>
        </p:txBody>
      </p:sp>
      <p:sp>
        <p:nvSpPr>
          <p:cNvPr id="3" name="Content Placeholder 2"/>
          <p:cNvSpPr>
            <a:spLocks noGrp="1"/>
          </p:cNvSpPr>
          <p:nvPr>
            <p:ph idx="1"/>
          </p:nvPr>
        </p:nvSpPr>
        <p:spPr>
          <a:xfrm>
            <a:off x="792480" y="2603500"/>
            <a:ext cx="10668000" cy="4041140"/>
          </a:xfrm>
        </p:spPr>
        <p:txBody>
          <a:bodyPr>
            <a:normAutofit fontScale="92500" lnSpcReduction="10000"/>
          </a:bodyPr>
          <a:lstStyle/>
          <a:p>
            <a:r>
              <a:rPr lang="en-US" sz="1800" dirty="0">
                <a:effectLst/>
                <a:latin typeface="Century Schoolbook" panose="02040604050505020304" pitchFamily="18" charset="0"/>
                <a:ea typeface="SimSun" panose="02010600030101010101" pitchFamily="2" charset="-122"/>
                <a:cs typeface="Mangal" panose="02040503050203030202" pitchFamily="18" charset="0"/>
              </a:rPr>
              <a:t>Virtual assistants are very useful for old generation people, people with disabilities or special cases, small children who don’t know to operate machines or smart gadgets, by making them sure that their interaction with machine is not difficult anymore and also enable them to perform Multitasking.  </a:t>
            </a:r>
            <a:endParaRPr lang="en-US" sz="1800" dirty="0">
              <a:effectLst/>
              <a:latin typeface="Century Schoolbook" panose="02040604050505020304" pitchFamily="18" charset="0"/>
              <a:ea typeface="SimSun" panose="02010600030101010101" pitchFamily="2" charset="-122"/>
              <a:cs typeface="Mangal" panose="02040503050203030202" pitchFamily="18" charset="0"/>
            </a:endParaRPr>
          </a:p>
          <a:p>
            <a:pPr marL="0" indent="0">
              <a:buNone/>
            </a:pPr>
            <a:endParaRPr lang="en-US" sz="1800" dirty="0">
              <a:effectLst/>
              <a:latin typeface="Calibri" panose="020F0502020204030204" pitchFamily="34" charset="0"/>
              <a:ea typeface="SimSun" panose="02010600030101010101" pitchFamily="2" charset="-122"/>
              <a:cs typeface="Mangal" panose="02040503050203030202" pitchFamily="18" charset="0"/>
            </a:endParaRPr>
          </a:p>
          <a:p>
            <a:pPr marL="90170" indent="-90170">
              <a:lnSpc>
                <a:spcPct val="107000"/>
              </a:lnSpc>
              <a:spcAft>
                <a:spcPts val="0"/>
              </a:spcAft>
            </a:pPr>
            <a:r>
              <a:rPr lang="en-US" sz="1800" b="1" dirty="0">
                <a:effectLst/>
                <a:latin typeface="Century Schoolbook" panose="02040604050505020304" pitchFamily="18" charset="0"/>
                <a:ea typeface="Times New Roman" panose="02020603050405020304" pitchFamily="18" charset="0"/>
                <a:cs typeface="Times New Roman" panose="02020603050405020304" pitchFamily="18" charset="0"/>
              </a:rPr>
              <a:t> 	Basics fundamental tasks performed by Voice assistants are as follows: </a:t>
            </a:r>
            <a:endParaRPr lang="en-US" sz="1800" dirty="0">
              <a:effectLst/>
              <a:latin typeface="Calibri" panose="020F0502020204030204" pitchFamily="34" charset="0"/>
              <a:ea typeface="SimSun" panose="02010600030101010101" pitchFamily="2" charset="-122"/>
              <a:cs typeface="Mangal" panose="02040503050203030202" pitchFamily="18" charset="0"/>
            </a:endParaRPr>
          </a:p>
          <a:p>
            <a:pPr marL="0" indent="0">
              <a:lnSpc>
                <a:spcPct val="107000"/>
              </a:lnSpc>
              <a:spcAft>
                <a:spcPts val="0"/>
              </a:spcAft>
              <a:buNone/>
            </a:pPr>
            <a:endParaRPr lang="en-US" sz="18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nSpc>
                <a:spcPct val="107000"/>
              </a:lnSpc>
              <a:spcAft>
                <a:spcPts val="0"/>
              </a:spcAft>
              <a:buFont typeface="Symbol" panose="05050102010706020507" pitchFamily="18" charset="2"/>
              <a:buChar char=""/>
            </a:pPr>
            <a:r>
              <a:rPr lang="en-US" sz="1900" dirty="0">
                <a:effectLst/>
                <a:latin typeface="Century Schoolbook" panose="02040604050505020304" pitchFamily="18" charset="0"/>
                <a:ea typeface="SimSun" panose="02010600030101010101" pitchFamily="2" charset="-122"/>
                <a:cs typeface="Mangal" panose="02040503050203030202" pitchFamily="18" charset="0"/>
              </a:rPr>
              <a:t>Search on web </a:t>
            </a:r>
            <a:endParaRPr lang="en-US" sz="19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nSpc>
                <a:spcPct val="107000"/>
              </a:lnSpc>
              <a:spcAft>
                <a:spcPts val="0"/>
              </a:spcAft>
              <a:buFont typeface="Symbol" panose="05050102010706020507" pitchFamily="18" charset="2"/>
              <a:buChar char=""/>
            </a:pPr>
            <a:r>
              <a:rPr lang="en-US" sz="1900" dirty="0">
                <a:effectLst/>
                <a:latin typeface="Century Schoolbook" panose="02040604050505020304" pitchFamily="18" charset="0"/>
                <a:ea typeface="SimSun" panose="02010600030101010101" pitchFamily="2" charset="-122"/>
                <a:cs typeface="Mangal" panose="02040503050203030202" pitchFamily="18" charset="0"/>
              </a:rPr>
              <a:t>Play a music or video </a:t>
            </a:r>
            <a:endParaRPr lang="en-US" sz="19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nSpc>
                <a:spcPct val="107000"/>
              </a:lnSpc>
              <a:spcAft>
                <a:spcPts val="0"/>
              </a:spcAft>
              <a:buFont typeface="Symbol" panose="05050102010706020507" pitchFamily="18" charset="2"/>
              <a:buChar char=""/>
            </a:pPr>
            <a:r>
              <a:rPr lang="en-US" sz="1900" dirty="0">
                <a:effectLst/>
                <a:latin typeface="Century Schoolbook" panose="02040604050505020304" pitchFamily="18" charset="0"/>
                <a:ea typeface="SimSun" panose="02010600030101010101" pitchFamily="2" charset="-122"/>
                <a:cs typeface="Mangal" panose="02040503050203030202" pitchFamily="18" charset="0"/>
              </a:rPr>
              <a:t>Setting a reminder and alarm </a:t>
            </a:r>
            <a:endParaRPr lang="en-US" sz="19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nSpc>
                <a:spcPct val="107000"/>
              </a:lnSpc>
              <a:spcAft>
                <a:spcPts val="0"/>
              </a:spcAft>
              <a:buFont typeface="Symbol" panose="05050102010706020507" pitchFamily="18" charset="2"/>
              <a:buChar char=""/>
            </a:pPr>
            <a:r>
              <a:rPr lang="en-US" sz="1900" dirty="0">
                <a:effectLst/>
                <a:latin typeface="Century Schoolbook" panose="02040604050505020304" pitchFamily="18" charset="0"/>
                <a:ea typeface="SimSun" panose="02010600030101010101" pitchFamily="2" charset="-122"/>
                <a:cs typeface="Mangal" panose="02040503050203030202" pitchFamily="18" charset="0"/>
              </a:rPr>
              <a:t>Run any program or application </a:t>
            </a:r>
            <a:endParaRPr lang="en-US" sz="19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nSpc>
                <a:spcPct val="107000"/>
              </a:lnSpc>
              <a:spcAft>
                <a:spcPts val="0"/>
              </a:spcAft>
              <a:buFont typeface="Symbol" panose="05050102010706020507" pitchFamily="18" charset="2"/>
              <a:buChar char=""/>
            </a:pPr>
            <a:r>
              <a:rPr lang="en-US" sz="1900" dirty="0">
                <a:effectLst/>
                <a:latin typeface="Century Schoolbook" panose="02040604050505020304" pitchFamily="18" charset="0"/>
                <a:ea typeface="SimSun" panose="02010600030101010101" pitchFamily="2" charset="-122"/>
                <a:cs typeface="Mangal" panose="02040503050203030202" pitchFamily="18" charset="0"/>
              </a:rPr>
              <a:t>Getting weather updates </a:t>
            </a:r>
            <a:endParaRPr lang="en-US" sz="1900" dirty="0">
              <a:effectLst/>
              <a:latin typeface="Calibri" panose="020F0502020204030204" pitchFamily="34" charset="0"/>
              <a:ea typeface="SimSun" panose="02010600030101010101" pitchFamily="2" charset="-122"/>
              <a:cs typeface="Mangal" panose="02040503050203030202"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06780"/>
            <a:ext cx="8761413" cy="1112520"/>
          </a:xfrm>
        </p:spPr>
        <p:txBody>
          <a:bodyPr/>
          <a:lstStyle/>
          <a:p>
            <a:r>
              <a:rPr lang="en-IN" dirty="0">
                <a:solidFill>
                  <a:srgbClr val="FFFF00"/>
                </a:solidFill>
                <a:effectLst/>
                <a:latin typeface="Algerian" panose="04020705040A02060702" pitchFamily="82" charset="0"/>
                <a:ea typeface="Times New Roman" panose="02020603050405020304" pitchFamily="18" charset="0"/>
                <a:cs typeface="Times New Roman" panose="02020603050405020304" pitchFamily="18" charset="0"/>
              </a:rPr>
              <a:t>Need of voice assistants</a:t>
            </a:r>
            <a:br>
              <a:rPr lang="en-IN" sz="1800" b="1" dirty="0">
                <a:effectLst/>
                <a:latin typeface="Calibri" panose="020F0502020204030204" pitchFamily="34" charset="0"/>
                <a:ea typeface="SimSun" panose="02010600030101010101" pitchFamily="2" charset="-122"/>
                <a:cs typeface="Mangal" panose="02040503050203030202" pitchFamily="18" charset="0"/>
              </a:rPr>
            </a:br>
            <a:endParaRPr lang="en-IN" dirty="0"/>
          </a:p>
        </p:txBody>
      </p:sp>
      <p:sp>
        <p:nvSpPr>
          <p:cNvPr id="3" name="Content Placeholder 2"/>
          <p:cNvSpPr>
            <a:spLocks noGrp="1"/>
          </p:cNvSpPr>
          <p:nvPr>
            <p:ph idx="1"/>
          </p:nvPr>
        </p:nvSpPr>
        <p:spPr>
          <a:xfrm>
            <a:off x="777240" y="2603500"/>
            <a:ext cx="10668000" cy="4064000"/>
          </a:xfrm>
        </p:spPr>
        <p:txBody>
          <a:bodyPr>
            <a:normAutofit fontScale="85000" lnSpcReduction="10000"/>
          </a:bodyPr>
          <a:lstStyle/>
          <a:p>
            <a:pPr marL="342900" lvl="0" indent="-342900">
              <a:lnSpc>
                <a:spcPct val="107000"/>
              </a:lnSpc>
              <a:spcAft>
                <a:spcPts val="0"/>
              </a:spcAft>
              <a:buClr>
                <a:srgbClr val="000000"/>
              </a:buClr>
              <a:buFont typeface="Wingdings" panose="05000000000000000000" pitchFamily="2" charset="2"/>
              <a:buChar char=""/>
            </a:pPr>
            <a:r>
              <a:rPr lang="en-US" sz="1800" b="1" dirty="0">
                <a:solidFill>
                  <a:srgbClr val="0070C0"/>
                </a:solidFill>
                <a:effectLst/>
                <a:uFill>
                  <a:solidFill>
                    <a:srgbClr val="000000"/>
                  </a:solidFill>
                </a:uFill>
                <a:latin typeface="Century Schoolbook" panose="02040604050505020304" pitchFamily="18" charset="0"/>
                <a:ea typeface="Times New Roman" panose="02020603050405020304" pitchFamily="18" charset="0"/>
                <a:cs typeface="Times New Roman" panose="02020603050405020304" pitchFamily="18" charset="0"/>
              </a:rPr>
              <a:t>To enable a highly engaging user experience</a:t>
            </a:r>
            <a:r>
              <a:rPr lang="en-US" sz="1800" dirty="0">
                <a:solidFill>
                  <a:srgbClr val="0070C0"/>
                </a:solidFill>
                <a:effectLst/>
                <a:uFill>
                  <a:solidFill>
                    <a:srgbClr val="000000"/>
                  </a:solidFill>
                </a:uFill>
                <a:latin typeface="Century Schoolbook" panose="02040604050505020304" pitchFamily="18" charset="0"/>
                <a:ea typeface="Times New Roman" panose="02020603050405020304" pitchFamily="18" charset="0"/>
                <a:cs typeface="Times New Roman" panose="02020603050405020304" pitchFamily="18" charset="0"/>
              </a:rPr>
              <a:t>:</a:t>
            </a:r>
            <a:r>
              <a:rPr lang="en-US" sz="1800" dirty="0">
                <a:solidFill>
                  <a:srgbClr val="0070C0"/>
                </a:solidFill>
                <a:effectLst/>
                <a:uFill>
                  <a:solidFill>
                    <a:srgbClr val="000000"/>
                  </a:solidFill>
                </a:uFill>
                <a:latin typeface="Century Schoolbook" panose="02040604050505020304" pitchFamily="18" charset="0"/>
                <a:ea typeface="SimSun" panose="02010600030101010101" pitchFamily="2" charset="-122"/>
                <a:cs typeface="Mangal" panose="02040503050203030202" pitchFamily="18" charset="0"/>
              </a:rPr>
              <a:t> </a:t>
            </a:r>
            <a:endParaRPr lang="en-US" sz="1800" dirty="0">
              <a:effectLst/>
              <a:uFill>
                <a:solidFill>
                  <a:srgbClr val="000000"/>
                </a:solidFill>
              </a:uFill>
              <a:latin typeface="Calibri" panose="020F0502020204030204" pitchFamily="34" charset="0"/>
              <a:ea typeface="SimSun" panose="02010600030101010101" pitchFamily="2" charset="-122"/>
              <a:cs typeface="Mangal" panose="02040503050203030202" pitchFamily="18" charset="0"/>
            </a:endParaRPr>
          </a:p>
          <a:p>
            <a:pPr marL="0" indent="0">
              <a:lnSpc>
                <a:spcPct val="107000"/>
              </a:lnSpc>
              <a:spcAft>
                <a:spcPts val="800"/>
              </a:spcAft>
              <a:buNone/>
            </a:pPr>
            <a:r>
              <a:rPr lang="en-US" sz="1800" dirty="0">
                <a:effectLst/>
                <a:latin typeface="Century Schoolbook" panose="02040604050505020304" pitchFamily="18" charset="0"/>
                <a:ea typeface="SimSun" panose="02010600030101010101" pitchFamily="2" charset="-122"/>
                <a:cs typeface="Mangal" panose="02040503050203030202" pitchFamily="18" charset="0"/>
              </a:rPr>
              <a:t>        Voice assistance engages users like no other interface. Users can speak to the applications naturally to asks 	for 	whatever they’d like. </a:t>
            </a:r>
            <a:endParaRPr lang="en-US" sz="18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nSpc>
                <a:spcPct val="107000"/>
              </a:lnSpc>
              <a:spcAft>
                <a:spcPts val="0"/>
              </a:spcAft>
              <a:buClr>
                <a:srgbClr val="000000"/>
              </a:buClr>
              <a:buFont typeface="Wingdings" panose="05000000000000000000" pitchFamily="2" charset="2"/>
              <a:buChar char=""/>
            </a:pPr>
            <a:r>
              <a:rPr lang="en-US" sz="1800" b="1" dirty="0">
                <a:solidFill>
                  <a:srgbClr val="0070C0"/>
                </a:solidFill>
                <a:effectLst/>
                <a:uFill>
                  <a:solidFill>
                    <a:srgbClr val="000000"/>
                  </a:solidFill>
                </a:uFill>
                <a:latin typeface="Century Schoolbook" panose="02040604050505020304" pitchFamily="18" charset="0"/>
                <a:ea typeface="Times New Roman" panose="02020603050405020304" pitchFamily="18" charset="0"/>
                <a:cs typeface="Times New Roman" panose="02020603050405020304" pitchFamily="18" charset="0"/>
              </a:rPr>
              <a:t>To make application frustration free:</a:t>
            </a:r>
            <a:r>
              <a:rPr lang="en-US" sz="1800" b="1" dirty="0">
                <a:solidFill>
                  <a:srgbClr val="0070C0"/>
                </a:solidFill>
                <a:effectLst/>
                <a:uFill>
                  <a:solidFill>
                    <a:srgbClr val="000000"/>
                  </a:solidFill>
                </a:uFill>
                <a:latin typeface="Century Schoolbook" panose="02040604050505020304" pitchFamily="18" charset="0"/>
                <a:ea typeface="SimSun" panose="02010600030101010101" pitchFamily="2" charset="-122"/>
                <a:cs typeface="Mangal" panose="02040503050203030202" pitchFamily="18" charset="0"/>
              </a:rPr>
              <a:t> </a:t>
            </a:r>
            <a:endParaRPr lang="en-US" sz="1800" dirty="0">
              <a:effectLst/>
              <a:uFill>
                <a:solidFill>
                  <a:srgbClr val="000000"/>
                </a:solidFill>
              </a:uFill>
              <a:latin typeface="Calibri" panose="020F0502020204030204" pitchFamily="34" charset="0"/>
              <a:ea typeface="SimSun" panose="02010600030101010101" pitchFamily="2" charset="-122"/>
              <a:cs typeface="Mangal" panose="02040503050203030202" pitchFamily="18" charset="0"/>
            </a:endParaRPr>
          </a:p>
          <a:p>
            <a:pPr marL="0" indent="0">
              <a:lnSpc>
                <a:spcPct val="107000"/>
              </a:lnSpc>
              <a:spcAft>
                <a:spcPts val="800"/>
              </a:spcAft>
              <a:buNone/>
            </a:pPr>
            <a:r>
              <a:rPr lang="en-US" sz="1800" dirty="0">
                <a:effectLst/>
                <a:latin typeface="Century Schoolbook" panose="02040604050505020304" pitchFamily="18" charset="0"/>
                <a:ea typeface="SimSun" panose="02010600030101010101" pitchFamily="2" charset="-122"/>
                <a:cs typeface="Mangal" panose="02040503050203030202" pitchFamily="18" charset="0"/>
              </a:rPr>
              <a:t>        We have to touch, type and mouse in the existing machine system to getting our work done, which are makes 	user frustrated sometimes. By using voice assistant users can directly ask what they wanted to get done. </a:t>
            </a:r>
            <a:endParaRPr lang="en-US" sz="18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nSpc>
                <a:spcPct val="107000"/>
              </a:lnSpc>
              <a:spcAft>
                <a:spcPts val="0"/>
              </a:spcAft>
              <a:buClr>
                <a:srgbClr val="000000"/>
              </a:buClr>
              <a:buFont typeface="Wingdings" panose="05000000000000000000" pitchFamily="2" charset="2"/>
              <a:buChar char=""/>
            </a:pPr>
            <a:r>
              <a:rPr lang="en-US" sz="1800" b="1" dirty="0">
                <a:solidFill>
                  <a:srgbClr val="0070C0"/>
                </a:solidFill>
                <a:effectLst/>
                <a:uFill>
                  <a:solidFill>
                    <a:srgbClr val="000000"/>
                  </a:solidFill>
                </a:uFill>
                <a:latin typeface="Century Schoolbook" panose="02040604050505020304" pitchFamily="18" charset="0"/>
                <a:ea typeface="Times New Roman" panose="02020603050405020304" pitchFamily="18" charset="0"/>
                <a:cs typeface="Times New Roman" panose="02020603050405020304" pitchFamily="18" charset="0"/>
              </a:rPr>
              <a:t>To personalize your app experience for every user</a:t>
            </a:r>
            <a:r>
              <a:rPr lang="en-US" sz="1800" dirty="0">
                <a:solidFill>
                  <a:srgbClr val="0070C0"/>
                </a:solidFill>
                <a:effectLst/>
                <a:uFill>
                  <a:solidFill>
                    <a:srgbClr val="000000"/>
                  </a:solidFill>
                </a:uFill>
                <a:latin typeface="Century Schoolbook" panose="02040604050505020304" pitchFamily="18" charset="0"/>
                <a:ea typeface="Times New Roman" panose="02020603050405020304" pitchFamily="18" charset="0"/>
                <a:cs typeface="Times New Roman" panose="02020603050405020304" pitchFamily="18" charset="0"/>
              </a:rPr>
              <a:t>:</a:t>
            </a:r>
            <a:r>
              <a:rPr lang="en-US" sz="1800" dirty="0">
                <a:solidFill>
                  <a:srgbClr val="0070C0"/>
                </a:solidFill>
                <a:effectLst/>
                <a:uFill>
                  <a:solidFill>
                    <a:srgbClr val="000000"/>
                  </a:solidFill>
                </a:uFill>
                <a:latin typeface="Century Schoolbook" panose="02040604050505020304" pitchFamily="18" charset="0"/>
                <a:ea typeface="SimSun" panose="02010600030101010101" pitchFamily="2" charset="-122"/>
                <a:cs typeface="Mangal" panose="02040503050203030202" pitchFamily="18" charset="0"/>
              </a:rPr>
              <a:t> </a:t>
            </a:r>
            <a:endParaRPr lang="en-US" sz="1800" dirty="0">
              <a:solidFill>
                <a:srgbClr val="0070C0"/>
              </a:solidFill>
              <a:effectLst/>
              <a:uFill>
                <a:solidFill>
                  <a:srgbClr val="000000"/>
                </a:solidFill>
              </a:uFill>
              <a:latin typeface="Century Schoolbook" panose="02040604050505020304" pitchFamily="18" charset="0"/>
              <a:ea typeface="SimSun" panose="02010600030101010101" pitchFamily="2" charset="-122"/>
              <a:cs typeface="Mangal" panose="02040503050203030202" pitchFamily="18" charset="0"/>
            </a:endParaRPr>
          </a:p>
          <a:p>
            <a:pPr marL="0" lvl="0" indent="0">
              <a:lnSpc>
                <a:spcPct val="107000"/>
              </a:lnSpc>
              <a:spcAft>
                <a:spcPts val="0"/>
              </a:spcAft>
              <a:buClr>
                <a:srgbClr val="000000"/>
              </a:buClr>
              <a:buNone/>
            </a:pPr>
            <a:r>
              <a:rPr lang="en-US" sz="1800" dirty="0">
                <a:effectLst/>
                <a:latin typeface="Century Schoolbook" panose="02040604050505020304" pitchFamily="18" charset="0"/>
                <a:ea typeface="SimSun" panose="02010600030101010101" pitchFamily="2" charset="-122"/>
                <a:cs typeface="Mangal" panose="02040503050203030202" pitchFamily="18" charset="0"/>
              </a:rPr>
              <a:t>         Voice assistants are actually able to respond for every user based on their locality, language and preferences.  </a:t>
            </a:r>
            <a:endParaRPr lang="en-US" sz="18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nSpc>
                <a:spcPct val="107000"/>
              </a:lnSpc>
              <a:spcAft>
                <a:spcPts val="0"/>
              </a:spcAft>
              <a:buClr>
                <a:srgbClr val="000000"/>
              </a:buClr>
              <a:buFont typeface="Wingdings" panose="05000000000000000000" pitchFamily="2" charset="2"/>
              <a:buChar char=""/>
            </a:pPr>
            <a:r>
              <a:rPr lang="en-US" sz="1800" b="1" dirty="0">
                <a:solidFill>
                  <a:srgbClr val="0070C0"/>
                </a:solidFill>
                <a:effectLst/>
                <a:uFill>
                  <a:solidFill>
                    <a:srgbClr val="000000"/>
                  </a:solidFill>
                </a:uFill>
                <a:latin typeface="Century Schoolbook" panose="02040604050505020304" pitchFamily="18" charset="0"/>
                <a:ea typeface="Times New Roman" panose="02020603050405020304" pitchFamily="18" charset="0"/>
                <a:cs typeface="Times New Roman" panose="02020603050405020304" pitchFamily="18" charset="0"/>
              </a:rPr>
              <a:t>To Remove Language Barriers:</a:t>
            </a:r>
            <a:r>
              <a:rPr lang="en-US" sz="1800" b="1" dirty="0">
                <a:solidFill>
                  <a:srgbClr val="0070C0"/>
                </a:solidFill>
                <a:effectLst/>
                <a:uFill>
                  <a:solidFill>
                    <a:srgbClr val="000000"/>
                  </a:solidFill>
                </a:uFill>
                <a:latin typeface="Century Schoolbook" panose="02040604050505020304" pitchFamily="18" charset="0"/>
                <a:ea typeface="SimSun" panose="02010600030101010101" pitchFamily="2" charset="-122"/>
                <a:cs typeface="Mangal" panose="02040503050203030202" pitchFamily="18" charset="0"/>
              </a:rPr>
              <a:t> </a:t>
            </a:r>
            <a:endParaRPr lang="en-US" sz="1800" dirty="0">
              <a:effectLst/>
              <a:uFill>
                <a:solidFill>
                  <a:srgbClr val="000000"/>
                </a:solidFill>
              </a:uFill>
              <a:latin typeface="Calibri" panose="020F0502020204030204" pitchFamily="34" charset="0"/>
              <a:ea typeface="SimSun" panose="02010600030101010101" pitchFamily="2" charset="-122"/>
              <a:cs typeface="Mangal" panose="02040503050203030202" pitchFamily="18" charset="0"/>
            </a:endParaRPr>
          </a:p>
          <a:p>
            <a:pPr marL="0" indent="0">
              <a:lnSpc>
                <a:spcPct val="107000"/>
              </a:lnSpc>
              <a:spcAft>
                <a:spcPts val="800"/>
              </a:spcAft>
              <a:buNone/>
            </a:pPr>
            <a:r>
              <a:rPr lang="en-US" sz="1800" dirty="0">
                <a:effectLst/>
                <a:latin typeface="Century Schoolbook" panose="02040604050505020304" pitchFamily="18" charset="0"/>
                <a:ea typeface="SimSun" panose="02010600030101010101" pitchFamily="2" charset="-122"/>
                <a:cs typeface="Mangal" panose="02040503050203030202" pitchFamily="18" charset="0"/>
              </a:rPr>
              <a:t>          Voice Assistant technology are blended with Translation services which helps users to handle them in their 	own 	language without concerning about language barriers which allows them to interact more freely with 	voice 	assistant. </a:t>
            </a:r>
            <a:r>
              <a:rPr lang="en-US" sz="1800" dirty="0">
                <a:effectLst/>
                <a:latin typeface="Century Schoolbook" panose="020406040505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SimSun" panose="02010600030101010101" pitchFamily="2" charset="-122"/>
              <a:cs typeface="Mangal" panose="02040503050203030202"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24940"/>
            <a:ext cx="8761413" cy="266700"/>
          </a:xfrm>
        </p:spPr>
        <p:txBody>
          <a:bodyPr/>
          <a:lstStyle/>
          <a:p>
            <a:r>
              <a:rPr lang="en-IN" sz="3200" dirty="0">
                <a:solidFill>
                  <a:srgbClr val="FFFF00"/>
                </a:solidFill>
                <a:effectLst/>
                <a:latin typeface="Algerian" panose="04020705040A02060702" pitchFamily="82" charset="0"/>
                <a:ea typeface="SimSun" panose="02010600030101010101" pitchFamily="2" charset="-122"/>
                <a:cs typeface="Mangal" panose="02040503050203030202" pitchFamily="18" charset="0"/>
              </a:rPr>
              <a:t>HARDWARE AND SOFTWARE REQUIREMENTS </a:t>
            </a:r>
            <a:br>
              <a:rPr lang="en-IN" sz="3200" dirty="0">
                <a:solidFill>
                  <a:srgbClr val="FFFF00"/>
                </a:solidFill>
                <a:effectLst/>
                <a:latin typeface="Algerian" panose="04020705040A02060702" pitchFamily="82" charset="0"/>
                <a:ea typeface="SimSun" panose="02010600030101010101" pitchFamily="2" charset="-122"/>
                <a:cs typeface="Mangal" panose="02040503050203030202" pitchFamily="18" charset="0"/>
              </a:rPr>
            </a:br>
            <a:endParaRPr lang="en-IN" sz="5400" dirty="0">
              <a:solidFill>
                <a:srgbClr val="FFFF00"/>
              </a:solidFill>
              <a:latin typeface="Algerian" panose="04020705040A02060702" pitchFamily="82" charset="0"/>
            </a:endParaRPr>
          </a:p>
        </p:txBody>
      </p:sp>
      <p:sp>
        <p:nvSpPr>
          <p:cNvPr id="3" name="Content Placeholder 2"/>
          <p:cNvSpPr>
            <a:spLocks noGrp="1"/>
          </p:cNvSpPr>
          <p:nvPr>
            <p:ph idx="1"/>
          </p:nvPr>
        </p:nvSpPr>
        <p:spPr>
          <a:xfrm>
            <a:off x="792480" y="2362200"/>
            <a:ext cx="10576560" cy="4290060"/>
          </a:xfrm>
        </p:spPr>
        <p:txBody>
          <a:bodyPr>
            <a:normAutofit fontScale="47500" lnSpcReduction="20000"/>
          </a:bodyPr>
          <a:lstStyle/>
          <a:p>
            <a:r>
              <a:rPr lang="en-IN" sz="3400" b="1" dirty="0">
                <a:solidFill>
                  <a:schemeClr val="tx1"/>
                </a:solidFill>
                <a:latin typeface="Century Schoolbook" panose="02040604050505020304" pitchFamily="18" charset="0"/>
              </a:rPr>
              <a:t>Hardware Specification</a:t>
            </a:r>
            <a:endParaRPr lang="en-IN" sz="3400" b="1" dirty="0">
              <a:solidFill>
                <a:schemeClr val="tx1"/>
              </a:solidFill>
              <a:latin typeface="Century Schoolbook" panose="02040604050505020304" pitchFamily="18" charset="0"/>
            </a:endParaRPr>
          </a:p>
          <a:p>
            <a:pPr>
              <a:buFont typeface="Wingdings" panose="05000000000000000000" pitchFamily="2" charset="2"/>
              <a:buChar char="Ø"/>
            </a:pPr>
            <a:r>
              <a:rPr lang="en-IN" sz="2800" b="1" dirty="0">
                <a:solidFill>
                  <a:schemeClr val="tx1"/>
                </a:solidFill>
                <a:latin typeface="Century Schoolbook" panose="02040604050505020304" pitchFamily="18" charset="0"/>
              </a:rPr>
              <a:t>	Pentium-pro processor or later</a:t>
            </a:r>
            <a:endParaRPr lang="en-IN" sz="2800" b="1" dirty="0">
              <a:solidFill>
                <a:schemeClr val="tx1"/>
              </a:solidFill>
              <a:latin typeface="Century Schoolbook" panose="02040604050505020304" pitchFamily="18" charset="0"/>
            </a:endParaRPr>
          </a:p>
          <a:p>
            <a:pPr>
              <a:buFont typeface="Wingdings" panose="05000000000000000000" pitchFamily="2" charset="2"/>
              <a:buChar char="Ø"/>
            </a:pPr>
            <a:r>
              <a:rPr lang="en-IN" sz="2800" b="1" dirty="0">
                <a:solidFill>
                  <a:schemeClr val="tx1"/>
                </a:solidFill>
                <a:latin typeface="Century Schoolbook" panose="02040604050505020304" pitchFamily="18" charset="0"/>
              </a:rPr>
              <a:t>	</a:t>
            </a:r>
            <a:r>
              <a:rPr lang="en-US" sz="2800" b="1" dirty="0">
                <a:solidFill>
                  <a:schemeClr val="tx1"/>
                </a:solidFill>
                <a:effectLst/>
                <a:latin typeface="Century Schoolbook" panose="02040604050505020304" pitchFamily="18" charset="0"/>
                <a:ea typeface="SimSun" panose="02010600030101010101" pitchFamily="2" charset="-122"/>
                <a:cs typeface="Mangal" panose="02040503050203030202" pitchFamily="18" charset="0"/>
              </a:rPr>
              <a:t>RAM 8 GB or more. </a:t>
            </a:r>
            <a:endParaRPr lang="en-US" sz="2800" dirty="0">
              <a:solidFill>
                <a:schemeClr val="tx1"/>
              </a:solidFill>
              <a:effectLst/>
              <a:latin typeface="Calibri" panose="020F0502020204030204" pitchFamily="34" charset="0"/>
              <a:ea typeface="SimSun" panose="02010600030101010101" pitchFamily="2" charset="-122"/>
              <a:cs typeface="Mangal" panose="02040503050203030202" pitchFamily="18" charset="0"/>
            </a:endParaRPr>
          </a:p>
          <a:p>
            <a:pPr marL="0" indent="0">
              <a:buNone/>
            </a:pPr>
            <a:endParaRPr lang="en-IN" sz="2800" b="1" dirty="0">
              <a:solidFill>
                <a:schemeClr val="tx1"/>
              </a:solidFill>
              <a:latin typeface="Century Schoolbook" panose="02040604050505020304" pitchFamily="18" charset="0"/>
            </a:endParaRPr>
          </a:p>
          <a:p>
            <a:pPr marL="90170" indent="-90170">
              <a:lnSpc>
                <a:spcPct val="150000"/>
              </a:lnSpc>
              <a:spcAft>
                <a:spcPts val="920"/>
              </a:spcAft>
            </a:pPr>
            <a:r>
              <a:rPr lang="en-US" sz="3400" b="1" dirty="0">
                <a:solidFill>
                  <a:schemeClr val="tx1"/>
                </a:solidFill>
                <a:effectLst/>
                <a:latin typeface="Century Schoolbook" panose="02040604050505020304" pitchFamily="18" charset="0"/>
                <a:ea typeface="Times New Roman" panose="02020603050405020304" pitchFamily="18" charset="0"/>
                <a:cs typeface="Times New Roman" panose="02020603050405020304" pitchFamily="18" charset="0"/>
              </a:rPr>
              <a:t>   Software Specification</a:t>
            </a:r>
            <a:endParaRPr lang="en-US" sz="3400" b="1" dirty="0">
              <a:solidFill>
                <a:schemeClr val="tx1"/>
              </a:solidFill>
              <a:effectLst/>
              <a:latin typeface="Calibri" panose="020F0502020204030204" pitchFamily="34" charset="0"/>
              <a:ea typeface="SimSun" panose="02010600030101010101" pitchFamily="2" charset="-122"/>
              <a:cs typeface="Mangal" panose="02040503050203030202" pitchFamily="18" charset="0"/>
            </a:endParaRPr>
          </a:p>
          <a:p>
            <a:pPr marL="342900" lvl="0" indent="-342900" algn="just">
              <a:lnSpc>
                <a:spcPct val="150000"/>
              </a:lnSpc>
              <a:spcAft>
                <a:spcPts val="790"/>
              </a:spcAft>
              <a:buClr>
                <a:srgbClr val="000000"/>
              </a:buClr>
              <a:buFont typeface="Wingdings" panose="05000000000000000000" pitchFamily="2" charset="2"/>
              <a:buChar char=""/>
            </a:pPr>
            <a:r>
              <a:rPr lang="en-US" sz="2800" b="1" dirty="0">
                <a:solidFill>
                  <a:schemeClr val="tx1"/>
                </a:solidFill>
                <a:effectLst/>
                <a:uFill>
                  <a:solidFill>
                    <a:srgbClr val="000000"/>
                  </a:solidFill>
                </a:uFill>
                <a:latin typeface="Century Schoolbook" panose="02040604050505020304" pitchFamily="18" charset="0"/>
                <a:ea typeface="SimSun" panose="02010600030101010101" pitchFamily="2" charset="-122"/>
                <a:cs typeface="Mangal" panose="02040503050203030202" pitchFamily="18" charset="0"/>
              </a:rPr>
              <a:t>Windows 10(64-bit) or above. </a:t>
            </a:r>
            <a:endParaRPr lang="en-US" sz="2800" dirty="0">
              <a:solidFill>
                <a:schemeClr val="tx1"/>
              </a:solidFill>
              <a:effectLst/>
              <a:uFill>
                <a:solidFill>
                  <a:srgbClr val="000000"/>
                </a:solidFill>
              </a:uFill>
              <a:latin typeface="Calibri" panose="020F0502020204030204" pitchFamily="34" charset="0"/>
              <a:ea typeface="SimSun" panose="02010600030101010101" pitchFamily="2" charset="-122"/>
              <a:cs typeface="Mangal" panose="02040503050203030202" pitchFamily="18" charset="0"/>
            </a:endParaRPr>
          </a:p>
          <a:p>
            <a:pPr marL="342900" lvl="0" indent="-342900" algn="just">
              <a:lnSpc>
                <a:spcPct val="150000"/>
              </a:lnSpc>
              <a:spcAft>
                <a:spcPts val="790"/>
              </a:spcAft>
              <a:buClr>
                <a:srgbClr val="000000"/>
              </a:buClr>
              <a:buFont typeface="Wingdings" panose="05000000000000000000" pitchFamily="2" charset="2"/>
              <a:buChar char=""/>
            </a:pPr>
            <a:r>
              <a:rPr lang="en-US" sz="2800" b="1" dirty="0">
                <a:solidFill>
                  <a:schemeClr val="tx1"/>
                </a:solidFill>
                <a:effectLst/>
                <a:uFill>
                  <a:solidFill>
                    <a:srgbClr val="000000"/>
                  </a:solidFill>
                </a:uFill>
                <a:latin typeface="Century Schoolbook" panose="02040604050505020304" pitchFamily="18" charset="0"/>
                <a:ea typeface="SimSun" panose="02010600030101010101" pitchFamily="2" charset="-122"/>
                <a:cs typeface="Mangal" panose="02040503050203030202" pitchFamily="18" charset="0"/>
              </a:rPr>
              <a:t>Python 3.11.1  or later </a:t>
            </a:r>
            <a:endParaRPr lang="en-US" sz="2800" dirty="0">
              <a:solidFill>
                <a:schemeClr val="tx1"/>
              </a:solidFill>
              <a:effectLst/>
              <a:uFill>
                <a:solidFill>
                  <a:srgbClr val="000000"/>
                </a:solidFill>
              </a:uFill>
              <a:latin typeface="Calibri" panose="020F0502020204030204" pitchFamily="34" charset="0"/>
              <a:ea typeface="SimSun" panose="02010600030101010101" pitchFamily="2" charset="-122"/>
              <a:cs typeface="Mangal" panose="02040503050203030202" pitchFamily="18" charset="0"/>
            </a:endParaRPr>
          </a:p>
          <a:p>
            <a:pPr marL="342900" lvl="0" indent="-342900" algn="just">
              <a:lnSpc>
                <a:spcPct val="150000"/>
              </a:lnSpc>
              <a:spcAft>
                <a:spcPts val="805"/>
              </a:spcAft>
              <a:buClr>
                <a:srgbClr val="000000"/>
              </a:buClr>
              <a:buFont typeface="Wingdings" panose="05000000000000000000" pitchFamily="2" charset="2"/>
              <a:buChar char=""/>
            </a:pPr>
            <a:r>
              <a:rPr lang="en-US" sz="2800" b="1" dirty="0">
                <a:solidFill>
                  <a:schemeClr val="tx1"/>
                </a:solidFill>
                <a:effectLst/>
                <a:uFill>
                  <a:solidFill>
                    <a:srgbClr val="000000"/>
                  </a:solidFill>
                </a:uFill>
                <a:latin typeface="Century Schoolbook" panose="02040604050505020304" pitchFamily="18" charset="0"/>
                <a:ea typeface="SimSun" panose="02010600030101010101" pitchFamily="2" charset="-122"/>
                <a:cs typeface="Mangal" panose="02040503050203030202" pitchFamily="18" charset="0"/>
              </a:rPr>
              <a:t>Chrome Driver </a:t>
            </a:r>
            <a:endParaRPr lang="en-US" sz="2800" dirty="0">
              <a:solidFill>
                <a:schemeClr val="tx1"/>
              </a:solidFill>
              <a:effectLst/>
              <a:uFill>
                <a:solidFill>
                  <a:srgbClr val="000000"/>
                </a:solidFill>
              </a:uFill>
              <a:latin typeface="Calibri" panose="020F0502020204030204" pitchFamily="34" charset="0"/>
              <a:ea typeface="SimSun" panose="02010600030101010101" pitchFamily="2" charset="-122"/>
              <a:cs typeface="Mangal" panose="02040503050203030202" pitchFamily="18" charset="0"/>
            </a:endParaRPr>
          </a:p>
          <a:p>
            <a:pPr marL="342900" lvl="0" indent="-342900" algn="just">
              <a:lnSpc>
                <a:spcPct val="150000"/>
              </a:lnSpc>
              <a:spcAft>
                <a:spcPts val="805"/>
              </a:spcAft>
              <a:buClr>
                <a:srgbClr val="000000"/>
              </a:buClr>
              <a:buFont typeface="Wingdings" panose="05000000000000000000" pitchFamily="2" charset="2"/>
              <a:buChar char=""/>
            </a:pPr>
            <a:r>
              <a:rPr lang="en-US" sz="2800" b="1" dirty="0">
                <a:solidFill>
                  <a:schemeClr val="tx1"/>
                </a:solidFill>
                <a:effectLst/>
                <a:uFill>
                  <a:solidFill>
                    <a:srgbClr val="000000"/>
                  </a:solidFill>
                </a:uFill>
                <a:latin typeface="Century Schoolbook" panose="02040604050505020304" pitchFamily="18" charset="0"/>
                <a:ea typeface="SimSun" panose="02010600030101010101" pitchFamily="2" charset="-122"/>
                <a:cs typeface="Mangal" panose="02040503050203030202" pitchFamily="18" charset="0"/>
              </a:rPr>
              <a:t>VS- Code</a:t>
            </a:r>
            <a:endParaRPr lang="en-US" sz="2800" dirty="0">
              <a:solidFill>
                <a:schemeClr val="tx1"/>
              </a:solidFill>
              <a:effectLst/>
              <a:uFill>
                <a:solidFill>
                  <a:srgbClr val="000000"/>
                </a:solidFill>
              </a:uFill>
              <a:latin typeface="Calibri" panose="020F0502020204030204" pitchFamily="34" charset="0"/>
              <a:ea typeface="SimSun" panose="02010600030101010101" pitchFamily="2" charset="-122"/>
              <a:cs typeface="Mangal" panose="02040503050203030202" pitchFamily="18" charset="0"/>
            </a:endParaRPr>
          </a:p>
          <a:p>
            <a:pPr marL="342900" lvl="0" indent="-342900" algn="just">
              <a:lnSpc>
                <a:spcPct val="150000"/>
              </a:lnSpc>
              <a:spcAft>
                <a:spcPts val="805"/>
              </a:spcAft>
              <a:buClr>
                <a:srgbClr val="000000"/>
              </a:buClr>
              <a:buFont typeface="Wingdings" panose="05000000000000000000" pitchFamily="2" charset="2"/>
              <a:buChar char=""/>
            </a:pPr>
            <a:r>
              <a:rPr lang="en-US" sz="2800" b="1" dirty="0">
                <a:solidFill>
                  <a:schemeClr val="tx1"/>
                </a:solidFill>
                <a:effectLst/>
                <a:uFill>
                  <a:solidFill>
                    <a:srgbClr val="000000"/>
                  </a:solidFill>
                </a:uFill>
                <a:latin typeface="Century Schoolbook" panose="02040604050505020304" pitchFamily="18" charset="0"/>
                <a:ea typeface="SimSun" panose="02010600030101010101" pitchFamily="2" charset="-122"/>
                <a:cs typeface="Mangal" panose="02040503050203030202" pitchFamily="18" charset="0"/>
              </a:rPr>
              <a:t>PyCharm IDE</a:t>
            </a:r>
            <a:endParaRPr lang="en-US" sz="2800" dirty="0">
              <a:solidFill>
                <a:schemeClr val="tx1"/>
              </a:solidFill>
              <a:effectLst/>
              <a:uFill>
                <a:solidFill>
                  <a:srgbClr val="000000"/>
                </a:solidFill>
              </a:uFill>
              <a:latin typeface="Calibri" panose="020F0502020204030204" pitchFamily="34" charset="0"/>
              <a:ea typeface="SimSun" panose="02010600030101010101" pitchFamily="2" charset="-122"/>
              <a:cs typeface="Mangal" panose="02040503050203030202" pitchFamily="18" charset="0"/>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814" y="1165860"/>
            <a:ext cx="8761413" cy="678180"/>
          </a:xfrm>
        </p:spPr>
        <p:txBody>
          <a:bodyPr/>
          <a:lstStyle/>
          <a:p>
            <a:r>
              <a:rPr lang="en-IN" sz="3200" u="sng" dirty="0">
                <a:solidFill>
                  <a:srgbClr val="FFFF00"/>
                </a:solidFill>
                <a:effectLst/>
                <a:latin typeface="Algerian" panose="04020705040A02060702" pitchFamily="82" charset="0"/>
                <a:ea typeface="Times New Roman" panose="02020603050405020304" pitchFamily="18" charset="0"/>
                <a:cs typeface="Times New Roman" panose="02020603050405020304" pitchFamily="18" charset="0"/>
              </a:rPr>
              <a:t>Existing System </a:t>
            </a:r>
            <a:br>
              <a:rPr lang="en-IN" sz="3200" dirty="0">
                <a:solidFill>
                  <a:srgbClr val="FFFF00"/>
                </a:solidFill>
                <a:effectLst/>
                <a:latin typeface="Algerian" panose="04020705040A02060702" pitchFamily="82" charset="0"/>
                <a:ea typeface="SimSun" panose="02010600030101010101" pitchFamily="2" charset="-122"/>
                <a:cs typeface="Mangal" panose="02040503050203030202" pitchFamily="18" charset="0"/>
              </a:rPr>
            </a:br>
            <a:endParaRPr lang="en-IN" sz="5400" dirty="0">
              <a:solidFill>
                <a:srgbClr val="FFFF00"/>
              </a:solidFill>
              <a:latin typeface="Algerian" panose="04020705040A02060702" pitchFamily="82" charset="0"/>
            </a:endParaRPr>
          </a:p>
        </p:txBody>
      </p:sp>
      <p:pic>
        <p:nvPicPr>
          <p:cNvPr id="1028"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49492" y="1940804"/>
            <a:ext cx="8761412" cy="4780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75071"/>
            <a:ext cx="8761413" cy="982542"/>
          </a:xfrm>
        </p:spPr>
        <p:txBody>
          <a:bodyPr/>
          <a:lstStyle/>
          <a:p>
            <a:r>
              <a:rPr lang="en-IN" dirty="0">
                <a:solidFill>
                  <a:srgbClr val="FFFF00"/>
                </a:solidFill>
                <a:effectLst/>
                <a:latin typeface="Algerian" panose="04020705040A02060702" pitchFamily="82" charset="0"/>
                <a:ea typeface="SimSun" panose="02010600030101010101" pitchFamily="2" charset="-122"/>
                <a:cs typeface="Mangal" panose="02040503050203030202" pitchFamily="18" charset="0"/>
              </a:rPr>
              <a:t>ER DIAGRAM </a:t>
            </a:r>
            <a:br>
              <a:rPr lang="en-IN" sz="1800" b="1" dirty="0">
                <a:solidFill>
                  <a:srgbClr val="1E4D78"/>
                </a:solidFill>
                <a:effectLst/>
                <a:latin typeface="Calibri Light" panose="020F0302020204030204" pitchFamily="34" charset="0"/>
                <a:ea typeface="SimSun" panose="02010600030101010101" pitchFamily="2" charset="-122"/>
                <a:cs typeface="Mangal" panose="02040503050203030202" pitchFamily="18" charset="0"/>
              </a:rPr>
            </a:br>
            <a:endParaRPr lang="en-IN" dirty="0"/>
          </a:p>
        </p:txBody>
      </p:sp>
      <p:pic>
        <p:nvPicPr>
          <p:cNvPr id="4" name="Content Placeholder 3"/>
          <p:cNvPicPr>
            <a:picLocks noGrp="1"/>
          </p:cNvPicPr>
          <p:nvPr>
            <p:ph idx="1"/>
          </p:nvPr>
        </p:nvPicPr>
        <p:blipFill>
          <a:blip r:embed="rId1"/>
          <a:stretch>
            <a:fillRect/>
          </a:stretch>
        </p:blipFill>
        <p:spPr>
          <a:xfrm>
            <a:off x="2143432" y="2359742"/>
            <a:ext cx="7772935" cy="44982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854" y="1209888"/>
            <a:ext cx="8761413" cy="706964"/>
          </a:xfrm>
        </p:spPr>
        <p:txBody>
          <a:bodyPr/>
          <a:lstStyle/>
          <a:p>
            <a:r>
              <a:rPr lang="en-IN" dirty="0">
                <a:solidFill>
                  <a:srgbClr val="FFFF00"/>
                </a:solidFill>
                <a:effectLst/>
                <a:latin typeface="Algerian" panose="04020705040A02060702" pitchFamily="82" charset="0"/>
                <a:ea typeface="Calibri" panose="020F0502020204030204" pitchFamily="34" charset="0"/>
                <a:cs typeface="Calibri" panose="020F0502020204030204" pitchFamily="34" charset="0"/>
              </a:rPr>
              <a:t>Sequential Data Flow Diagram</a:t>
            </a:r>
            <a:br>
              <a:rPr lang="en-IN" dirty="0">
                <a:solidFill>
                  <a:srgbClr val="FFFF00"/>
                </a:solidFill>
                <a:effectLst/>
                <a:latin typeface="Algerian" panose="04020705040A02060702" pitchFamily="82" charset="0"/>
                <a:ea typeface="SimSun" panose="02010600030101010101" pitchFamily="2" charset="-122"/>
                <a:cs typeface="Mangal" panose="02040503050203030202" pitchFamily="18" charset="0"/>
              </a:rPr>
            </a:br>
            <a:endParaRPr lang="en-IN" sz="6000" dirty="0">
              <a:solidFill>
                <a:srgbClr val="FFFF00"/>
              </a:solidFill>
              <a:latin typeface="Algerian" panose="04020705040A02060702" pitchFamily="82" charset="0"/>
            </a:endParaRPr>
          </a:p>
        </p:txBody>
      </p:sp>
      <p:pic>
        <p:nvPicPr>
          <p:cNvPr id="4" name="Content Placeholder 3" descr="Flowchart of the voice assistant process"/>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979174" y="2340077"/>
            <a:ext cx="5771535" cy="45179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lvl="1" indent="-285750">
              <a:lnSpc>
                <a:spcPct val="107000"/>
              </a:lnSpc>
              <a:spcBef>
                <a:spcPts val="200"/>
              </a:spcBef>
              <a:spcAft>
                <a:spcPts val="0"/>
              </a:spcAft>
            </a:pPr>
            <a:r>
              <a:rPr lang="pt-BR" sz="3600" dirty="0">
                <a:solidFill>
                  <a:srgbClr val="FFFF00"/>
                </a:solidFill>
                <a:effectLst/>
                <a:latin typeface="Algerian" panose="04020705040A02060702" pitchFamily="82" charset="0"/>
                <a:ea typeface="SimSun" panose="02010600030101010101" pitchFamily="2" charset="-122"/>
                <a:cs typeface="Mangal" panose="02040503050203030202" pitchFamily="18" charset="0"/>
              </a:rPr>
              <a:t>SEQUENCE DIAGRAM </a:t>
            </a:r>
            <a:br>
              <a:rPr lang="pt-BR" sz="3200" dirty="0">
                <a:solidFill>
                  <a:srgbClr val="FFFF00"/>
                </a:solidFill>
                <a:effectLst/>
                <a:latin typeface="Algerian" panose="04020705040A02060702" pitchFamily="82" charset="0"/>
                <a:ea typeface="SimSun" panose="02010600030101010101" pitchFamily="2" charset="-122"/>
                <a:cs typeface="Mangal" panose="02040503050203030202" pitchFamily="18" charset="0"/>
              </a:rPr>
            </a:br>
            <a:r>
              <a:rPr lang="pt-BR" sz="2400" i="0" dirty="0">
                <a:solidFill>
                  <a:srgbClr val="FFFF00"/>
                </a:solidFill>
                <a:effectLst/>
                <a:latin typeface="Algerian" panose="04020705040A02060702" pitchFamily="82" charset="0"/>
                <a:ea typeface="Times New Roman" panose="02020603050405020304" pitchFamily="18" charset="0"/>
                <a:cs typeface="Times New Roman" panose="02020603050405020304" pitchFamily="18" charset="0"/>
              </a:rPr>
              <a:t>Sequence diagram for Query-Response</a:t>
            </a:r>
            <a:br>
              <a:rPr lang="pt-BR" sz="1100" dirty="0">
                <a:effectLst/>
                <a:latin typeface="Calibri" panose="020F0502020204030204" pitchFamily="34" charset="0"/>
                <a:ea typeface="SimSun" panose="02010600030101010101" pitchFamily="2" charset="-122"/>
                <a:cs typeface="Mangal" panose="02040503050203030202" pitchFamily="18" charset="0"/>
              </a:rPr>
            </a:br>
            <a:endParaRPr lang="en-IN" dirty="0"/>
          </a:p>
        </p:txBody>
      </p:sp>
      <p:pic>
        <p:nvPicPr>
          <p:cNvPr id="4" name="Content Placeholder 3"/>
          <p:cNvPicPr>
            <a:picLocks noGrp="1"/>
          </p:cNvPicPr>
          <p:nvPr>
            <p:ph idx="1"/>
          </p:nvPr>
        </p:nvPicPr>
        <p:blipFill>
          <a:blip r:embed="rId1"/>
          <a:stretch>
            <a:fillRect/>
          </a:stretch>
        </p:blipFill>
        <p:spPr>
          <a:xfrm>
            <a:off x="1901715" y="2392680"/>
            <a:ext cx="7874746" cy="4351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594" y="1270848"/>
            <a:ext cx="8761413" cy="706964"/>
          </a:xfrm>
        </p:spPr>
        <p:txBody>
          <a:bodyPr/>
          <a:lstStyle/>
          <a:p>
            <a:r>
              <a:rPr lang="en-IN" sz="3200" dirty="0">
                <a:solidFill>
                  <a:srgbClr val="FFFF00"/>
                </a:solidFill>
                <a:effectLst/>
                <a:latin typeface="Algerian" panose="04020705040A02060702" pitchFamily="82" charset="0"/>
                <a:ea typeface="Times New Roman" panose="02020603050405020304" pitchFamily="18" charset="0"/>
                <a:cs typeface="Times New Roman" panose="02020603050405020304" pitchFamily="18" charset="0"/>
              </a:rPr>
              <a:t>REAL LIFE APPLICATION</a:t>
            </a:r>
            <a:br>
              <a:rPr lang="en-IN" sz="3200" dirty="0">
                <a:solidFill>
                  <a:srgbClr val="FFFF00"/>
                </a:solidFill>
                <a:effectLst/>
                <a:latin typeface="Algerian" panose="04020705040A02060702" pitchFamily="82" charset="0"/>
                <a:ea typeface="SimSun" panose="02010600030101010101" pitchFamily="2" charset="-122"/>
                <a:cs typeface="Mangal" panose="02040503050203030202" pitchFamily="18" charset="0"/>
              </a:rPr>
            </a:br>
            <a:endParaRPr lang="en-IN" sz="5400" dirty="0">
              <a:solidFill>
                <a:srgbClr val="FFFF00"/>
              </a:solidFill>
              <a:latin typeface="Algerian" panose="04020705040A02060702" pitchFamily="82" charset="0"/>
            </a:endParaRPr>
          </a:p>
        </p:txBody>
      </p:sp>
      <p:sp>
        <p:nvSpPr>
          <p:cNvPr id="3" name="Content Placeholder 2"/>
          <p:cNvSpPr>
            <a:spLocks noGrp="1"/>
          </p:cNvSpPr>
          <p:nvPr>
            <p:ph idx="1"/>
          </p:nvPr>
        </p:nvSpPr>
        <p:spPr>
          <a:xfrm>
            <a:off x="746760" y="2603500"/>
            <a:ext cx="10698480" cy="3416300"/>
          </a:xfrm>
        </p:spPr>
        <p:txBody>
          <a:bodyPr/>
          <a:lstStyle/>
          <a:p>
            <a:pPr>
              <a:lnSpc>
                <a:spcPct val="107000"/>
              </a:lnSpc>
              <a:spcAft>
                <a:spcPts val="800"/>
              </a:spcAft>
            </a:pPr>
            <a:r>
              <a:rPr lang="en-US" sz="2000" b="1"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Saves time</a:t>
            </a:r>
            <a:endParaRPr lang="en-US" sz="2000" b="1"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pPr>
            <a:r>
              <a:rPr lang="en-US" sz="2000" b="1"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Conversational interaction</a:t>
            </a:r>
            <a:endParaRPr lang="en-US" sz="2000" b="1"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pPr>
            <a:r>
              <a:rPr lang="en-US" sz="2000" b="1"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Reactive nature</a:t>
            </a:r>
            <a:endParaRPr lang="en-US" sz="2000" b="1" dirty="0">
              <a:effectLst/>
              <a:latin typeface="Calibri" panose="020F0502020204030204" pitchFamily="34" charset="0"/>
              <a:ea typeface="SimSun" panose="02010600030101010101" pitchFamily="2" charset="-122"/>
              <a:cs typeface="Mangal" panose="02040503050203030202" pitchFamily="18" charset="0"/>
            </a:endParaRPr>
          </a:p>
          <a:p>
            <a:pPr>
              <a:lnSpc>
                <a:spcPct val="107000"/>
              </a:lnSpc>
              <a:spcAft>
                <a:spcPts val="800"/>
              </a:spcAft>
            </a:pPr>
            <a:r>
              <a:rPr lang="en-US" sz="2000" b="1"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rPr>
              <a:t>Multitasking</a:t>
            </a:r>
            <a:endParaRPr lang="en-US" sz="2000" b="1" dirty="0">
              <a:solidFill>
                <a:srgbClr val="000000"/>
              </a:solidFill>
              <a:effectLst/>
              <a:latin typeface="Century Schoolbook" panose="020406040505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2000" b="1" dirty="0">
                <a:solidFill>
                  <a:srgbClr val="000000"/>
                </a:solidFill>
                <a:latin typeface="Century Schoolbook" panose="02040604050505020304" pitchFamily="18" charset="0"/>
                <a:ea typeface="SimSun" panose="02010600030101010101" pitchFamily="2" charset="-122"/>
                <a:cs typeface="Times New Roman" panose="02020603050405020304" pitchFamily="18" charset="0"/>
              </a:rPr>
              <a:t>Virtual chatbot</a:t>
            </a:r>
            <a:endParaRPr lang="en-US" sz="2000" b="1" dirty="0">
              <a:solidFill>
                <a:srgbClr val="000000"/>
              </a:solidFill>
              <a:latin typeface="Century Schoolbook" panose="02040604050505020304" pitchFamily="18" charset="0"/>
              <a:ea typeface="SimSun" panose="02010600030101010101" pitchFamily="2" charset="-122"/>
              <a:cs typeface="Times New Roman" panose="02020603050405020304" pitchFamily="18" charset="0"/>
            </a:endParaRPr>
          </a:p>
          <a:p>
            <a:pPr>
              <a:lnSpc>
                <a:spcPct val="107000"/>
              </a:lnSpc>
              <a:spcAft>
                <a:spcPts val="800"/>
              </a:spcAft>
            </a:pPr>
            <a:r>
              <a:rPr lang="en-US" sz="2000" b="1" dirty="0">
                <a:solidFill>
                  <a:srgbClr val="000000"/>
                </a:solidFill>
                <a:effectLst/>
                <a:latin typeface="Century Schoolbook" panose="02040604050505020304" pitchFamily="18" charset="0"/>
                <a:ea typeface="SimSun" panose="02010600030101010101" pitchFamily="2" charset="-122"/>
                <a:cs typeface="Times New Roman" panose="02020603050405020304" pitchFamily="18" charset="0"/>
              </a:rPr>
              <a:t>Virtual </a:t>
            </a:r>
            <a:r>
              <a:rPr lang="en-IN" sz="2000" b="1" dirty="0">
                <a:solidFill>
                  <a:srgbClr val="000000"/>
                </a:solidFill>
                <a:effectLst/>
                <a:latin typeface="Century Schoolbook" panose="02040604050505020304" pitchFamily="18" charset="0"/>
                <a:ea typeface="SimSun" panose="02010600030101010101" pitchFamily="2" charset="-122"/>
                <a:cs typeface="Times New Roman" panose="02020603050405020304" pitchFamily="18" charset="0"/>
              </a:rPr>
              <a:t>assistantship </a:t>
            </a:r>
            <a:endParaRPr lang="en-US" sz="2000" b="1" dirty="0">
              <a:effectLst/>
              <a:latin typeface="Calibri" panose="020F0502020204030204" pitchFamily="34" charset="0"/>
              <a:ea typeface="SimSun" panose="02010600030101010101" pitchFamily="2" charset="-122"/>
              <a:cs typeface="Mangal" panose="02040503050203030202" pitchFamily="18" charset="0"/>
            </a:endParaRP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3442</Words>
  <Application>WPS Presentation</Application>
  <PresentationFormat>Widescreen</PresentationFormat>
  <Paragraphs>87</Paragraphs>
  <Slides>14</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14</vt:i4>
      </vt:variant>
    </vt:vector>
  </HeadingPairs>
  <TitlesOfParts>
    <vt:vector size="39" baseType="lpstr">
      <vt:lpstr>Arial</vt:lpstr>
      <vt:lpstr>SimSun</vt:lpstr>
      <vt:lpstr>Wingdings</vt:lpstr>
      <vt:lpstr>Wingdings 3</vt:lpstr>
      <vt:lpstr>Arial</vt:lpstr>
      <vt:lpstr>Algerian</vt:lpstr>
      <vt:lpstr>Century Schoolbook</vt:lpstr>
      <vt:lpstr>Mangal</vt:lpstr>
      <vt:lpstr>Calibri</vt:lpstr>
      <vt:lpstr>Times New Roman</vt:lpstr>
      <vt:lpstr>Symbol</vt:lpstr>
      <vt:lpstr>Calibri Light</vt:lpstr>
      <vt:lpstr>Microsoft YaHei</vt:lpstr>
      <vt:lpstr>Arial Unicode MS</vt:lpstr>
      <vt:lpstr>Century Gothic</vt:lpstr>
      <vt:lpstr>Agency FB</vt:lpstr>
      <vt:lpstr>Bahnschrift Condensed</vt:lpstr>
      <vt:lpstr>Bahnschrift SemiCondensed</vt:lpstr>
      <vt:lpstr>Bell MT</vt:lpstr>
      <vt:lpstr>Bookman Old Style</vt:lpstr>
      <vt:lpstr>Brush Script MT</vt:lpstr>
      <vt:lpstr>Candara</vt:lpstr>
      <vt:lpstr>Cambria Math</vt:lpstr>
      <vt:lpstr>Cascadia Mono Light</vt:lpstr>
      <vt:lpstr>Ion Boardroom</vt:lpstr>
      <vt:lpstr>JARVIS</vt:lpstr>
      <vt:lpstr>Introduction</vt:lpstr>
      <vt:lpstr>Need of voice assistants </vt:lpstr>
      <vt:lpstr>HARDWARE AND SOFTWARE REQUIREMENTS  </vt:lpstr>
      <vt:lpstr>Existing System  </vt:lpstr>
      <vt:lpstr>ER DIAGRAM  </vt:lpstr>
      <vt:lpstr>Sequential Data Flow Diagram </vt:lpstr>
      <vt:lpstr>SEQUENCE DIAGRAM  Sequence diagram for Query-Response </vt:lpstr>
      <vt:lpstr>REAL LIFE APPLICATION </vt:lpstr>
      <vt:lpstr>FUNCTIONALITY </vt:lpstr>
      <vt:lpstr>Virtual testing of Assistant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dc:title>
  <dc:creator>aditya ghumatkar</dc:creator>
  <cp:lastModifiedBy>WPS_1651080139</cp:lastModifiedBy>
  <cp:revision>11</cp:revision>
  <dcterms:created xsi:type="dcterms:W3CDTF">2023-05-19T15:44:00Z</dcterms:created>
  <dcterms:modified xsi:type="dcterms:W3CDTF">2023-05-19T17:34:39Z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601A2C4BC7B74547BBD7E131A01FD31D</vt:lpwstr>
  </property>
  <property fmtid="{D5CDD505-2E9C-101B-9397-08002B2CF9AE}" pid="3" name="KSOProductBuildVer">
    <vt:lpwstr>1033-11.2.0.11537</vt:lpwstr>
  </property>
</Properties>
</file>