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3750d1ea9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3750d1ea9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3750d1ea9_5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3750d1ea9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3750d1ea9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3750d1ea9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3750d1ea9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3750d1ea9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750d1ea9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750d1ea9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3750d1ea9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3750d1ea9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3750d1ea9_5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3750d1ea9_5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3750d1ea9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3750d1ea9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3750d1ea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3750d1ea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d1c8de5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d1c8de5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750d1ea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750d1e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3750d1ea9_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3750d1ea9_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3750d1ea9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3750d1ea9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3750d1ea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3750d1ea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750d1ea9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750d1ea9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3750d1ea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3750d1ea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3750d1ea9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3750d1ea9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750d1ea9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3750d1ea9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3750d1ea9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3750d1ea9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3750d1ea9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3750d1ea9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oundaryaravir.shinyapps.io/eSCApp/" TargetMode="External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51825" y="2324575"/>
            <a:ext cx="77805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latin typeface="Impact"/>
                <a:ea typeface="Impact"/>
                <a:cs typeface="Impact"/>
                <a:sym typeface="Impact"/>
              </a:rPr>
              <a:t>Cool Currents</a:t>
            </a:r>
            <a:r>
              <a:rPr lang="en" sz="2100">
                <a:latin typeface="Impact"/>
                <a:ea typeface="Impact"/>
                <a:cs typeface="Impact"/>
                <a:sym typeface="Impact"/>
              </a:rPr>
              <a:t>: Navigating July's Energy Peaks with Sustainable Solutions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27375" y="3793025"/>
            <a:ext cx="85206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155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b="1" sz="11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55">
                <a:latin typeface="Times New Roman"/>
                <a:ea typeface="Times New Roman"/>
                <a:cs typeface="Times New Roman"/>
                <a:sym typeface="Times New Roman"/>
              </a:rPr>
              <a:t>Soundarya Ravi</a:t>
            </a:r>
            <a:endParaRPr sz="11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55">
                <a:latin typeface="Times New Roman"/>
                <a:ea typeface="Times New Roman"/>
                <a:cs typeface="Times New Roman"/>
                <a:sym typeface="Times New Roman"/>
              </a:rPr>
              <a:t>Archit Dilip Dukhande</a:t>
            </a:r>
            <a:endParaRPr sz="11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55">
                <a:latin typeface="Times New Roman"/>
                <a:ea typeface="Times New Roman"/>
                <a:cs typeface="Times New Roman"/>
                <a:sym typeface="Times New Roman"/>
              </a:rPr>
              <a:t>Aditya Sanjay Pawar</a:t>
            </a:r>
            <a:endParaRPr sz="11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55">
                <a:latin typeface="Times New Roman"/>
                <a:ea typeface="Times New Roman"/>
                <a:cs typeface="Times New Roman"/>
                <a:sym typeface="Times New Roman"/>
              </a:rPr>
              <a:t>Subhiksha Murugesan</a:t>
            </a:r>
            <a:endParaRPr sz="11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155">
                <a:latin typeface="Times New Roman"/>
                <a:ea typeface="Times New Roman"/>
                <a:cs typeface="Times New Roman"/>
                <a:sym typeface="Times New Roman"/>
              </a:rPr>
              <a:t>Rithvik Rangaraj</a:t>
            </a:r>
            <a:endParaRPr sz="11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800" y="308600"/>
            <a:ext cx="1870525" cy="18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</a:rPr>
              <a:t>Exploratory Data Analysis</a:t>
            </a:r>
            <a:endParaRPr b="1" sz="3020">
              <a:solidFill>
                <a:schemeClr val="accent1"/>
              </a:solidFill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714650" y="2853150"/>
            <a:ext cx="378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663" y="1152475"/>
            <a:ext cx="579873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067" y="376450"/>
            <a:ext cx="5854134" cy="43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38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</a:rPr>
              <a:t>Daily Energy Consumption</a:t>
            </a:r>
            <a:endParaRPr b="1" sz="3100">
              <a:solidFill>
                <a:schemeClr val="accent1"/>
              </a:solidFill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242800" y="2226850"/>
            <a:ext cx="31503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-2944" l="0" r="-2354" t="0"/>
          <a:stretch/>
        </p:blipFill>
        <p:spPr>
          <a:xfrm>
            <a:off x="1081525" y="1165475"/>
            <a:ext cx="6790725" cy="37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</a:rPr>
              <a:t>Map Visualization </a:t>
            </a:r>
            <a:endParaRPr b="1" sz="3100">
              <a:solidFill>
                <a:schemeClr val="accent1"/>
              </a:solidFill>
            </a:endParaRPr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631675" y="2996675"/>
            <a:ext cx="7458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34" y="982200"/>
            <a:ext cx="6025629" cy="36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</a:rPr>
              <a:t>Models</a:t>
            </a:r>
            <a:endParaRPr b="1" sz="3020">
              <a:solidFill>
                <a:schemeClr val="accent1"/>
              </a:solidFill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445475" y="2380000"/>
            <a:ext cx="11037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544600" y="1507450"/>
            <a:ext cx="2212800" cy="323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Multiple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69.7% Adjusted R Square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MAPE: 24.9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138600" y="1507450"/>
            <a:ext cx="2212800" cy="323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MAPE: 12.86%</a:t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5732600" y="1480750"/>
            <a:ext cx="2212800" cy="323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85.7% </a:t>
            </a:r>
            <a:r>
              <a:rPr lang="en"/>
              <a:t>Adjusted R square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MAPE:15.22%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151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</a:rPr>
              <a:t>What We Found out?</a:t>
            </a:r>
            <a:endParaRPr b="1" sz="3100">
              <a:solidFill>
                <a:schemeClr val="accent1"/>
              </a:solidFill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50" y="759725"/>
            <a:ext cx="8438976" cy="36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0" r="0" t="90402"/>
          <a:stretch/>
        </p:blipFill>
        <p:spPr>
          <a:xfrm>
            <a:off x="206450" y="4703625"/>
            <a:ext cx="5943600" cy="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5" y="565975"/>
            <a:ext cx="5463875" cy="40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</a:rPr>
              <a:t>Other Key Visualizations</a:t>
            </a:r>
            <a:endParaRPr b="1" sz="3020">
              <a:solidFill>
                <a:schemeClr val="accent1"/>
              </a:solidFill>
            </a:endParaRPr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75" y="1080100"/>
            <a:ext cx="4526775" cy="3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725" y="1229875"/>
            <a:ext cx="4087475" cy="2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Actionable Insights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379200" y="1585775"/>
            <a:ext cx="2674800" cy="2740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Identified Energy Consumption Patterns: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Predominant energy consumers: heating/cooling systems. July activity highlights climate impact. Focus on systems for effective energy management.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3234600" y="1509175"/>
            <a:ext cx="2674800" cy="270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Proposed Solution - HVAC Cooling Efficiency Modification: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Ten distinct HVAC cooling efficiency types were identified, ranging from high to low efficiency, with SEER ratings and EER values providing insights into energy performance.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6035175" y="1498550"/>
            <a:ext cx="2589600" cy="265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Proactive Approach for Sustainable Energy Practices:</a:t>
            </a:r>
            <a:b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Aims to contribute to a more resilient and environmentally conscious energy infrastructure, reflecting a commitment to sustainable energy practices.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-10083" l="-810" r="810" t="0"/>
          <a:stretch/>
        </p:blipFill>
        <p:spPr>
          <a:xfrm>
            <a:off x="144150" y="2233600"/>
            <a:ext cx="6630674" cy="17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144150" y="172625"/>
            <a:ext cx="5001000" cy="1681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"Revolutionizing Energy Efficiency: Turbocharge Your HVAC! 🌬️ Explore the Top 5 High-Efficiency Cooling Systems and Unleash Savings on Total Energy Consumption! 🌐💡 #SmartCooling #EnergySavings"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20">
                <a:solidFill>
                  <a:schemeClr val="accent1"/>
                </a:solidFill>
              </a:rPr>
              <a:t>Problem Statement  </a:t>
            </a:r>
            <a:endParaRPr b="1" sz="3120">
              <a:solidFill>
                <a:schemeClr val="accent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862100"/>
            <a:ext cx="8520600" cy="19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accent2"/>
                </a:solidFill>
              </a:rPr>
              <a:t>Objective</a:t>
            </a:r>
            <a:r>
              <a:rPr lang="en" sz="1900">
                <a:solidFill>
                  <a:schemeClr val="dk1"/>
                </a:solidFill>
              </a:rPr>
              <a:t>: To understand and influence residential energy usage patterns, avoiding the need for new power plant construction.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accent1"/>
                </a:solidFill>
              </a:rPr>
              <a:t>Goal</a:t>
            </a:r>
            <a:r>
              <a:rPr lang="en" sz="1900">
                <a:solidFill>
                  <a:schemeClr val="dk1"/>
                </a:solidFill>
              </a:rPr>
              <a:t>: To reduce energy consumption during peak periods, ensuring reliable supply and aiding environmental sustainability, without expanding infrastructure.</a:t>
            </a:r>
            <a:endParaRPr b="1"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13301" r="9454" t="0"/>
          <a:stretch/>
        </p:blipFill>
        <p:spPr>
          <a:xfrm>
            <a:off x="4608875" y="2059175"/>
            <a:ext cx="4223425" cy="30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3288" l="0" r="0" t="0"/>
          <a:stretch/>
        </p:blipFill>
        <p:spPr>
          <a:xfrm>
            <a:off x="302800" y="2059175"/>
            <a:ext cx="4375750" cy="28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 rotWithShape="1">
          <a:blip r:embed="rId5">
            <a:alphaModFix/>
          </a:blip>
          <a:srcRect b="29133" l="0" r="0" t="43756"/>
          <a:stretch/>
        </p:blipFill>
        <p:spPr>
          <a:xfrm>
            <a:off x="359325" y="410000"/>
            <a:ext cx="840774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 URL: 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https://soundaryaravir.shinyapps.io/eSCApp/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225" y="1247975"/>
            <a:ext cx="3573976" cy="33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1"/>
                </a:solidFill>
              </a:rPr>
              <a:t>Mission At eSC</a:t>
            </a:r>
            <a:endParaRPr b="1" sz="3100">
              <a:solidFill>
                <a:schemeClr val="accent1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292100" y="2918375"/>
            <a:ext cx="279900" cy="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02025" y="1498550"/>
            <a:ext cx="2224800" cy="271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Insight Unveiling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Our exploratory data analysis will uncover key patterns, exposing the driving forces behind energy consumption. The goal? Crafting precise predictive models for hour-by-hour energy forecasts in July, rigorously tested for accuracy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319650" y="1494050"/>
            <a:ext cx="2224800" cy="274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          </a:t>
            </a:r>
            <a:r>
              <a:rPr b="1" lang="en" sz="1000">
                <a:solidFill>
                  <a:schemeClr val="accent1"/>
                </a:solidFill>
              </a:rPr>
              <a:t>Heat Up the Scenario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Concerned about soaring temperatures? We'll crank it up by simulating a 5-degree Celsius spike in July. This lets us predict peak energy demands across different regions, factoring in various influences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937275" y="1498550"/>
            <a:ext cx="2224800" cy="274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User-Friendly Tools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Say hello to our Shiny application! This intuitive tool will streamline data navigation, playing a pivotal role in shaping a data-driven strategy to tame peak energy demands.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20">
                <a:solidFill>
                  <a:srgbClr val="4A86E8"/>
                </a:solidFill>
              </a:rPr>
              <a:t>Business Questions</a:t>
            </a:r>
            <a:endParaRPr b="1" sz="3120">
              <a:solidFill>
                <a:srgbClr val="4A86E8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401725"/>
            <a:ext cx="8520600" cy="27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approach should be taken to build predictive models capable of accurately estimating energy usage for each hour in July?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we evaluate and compare the performance of different models to select the most accurate one?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features and functionalities should be incorporated into the Shiny application to facilitate user-friendly interaction with the energy data?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ensure the application meets the specific needs and preferences of our client?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considerations are essential to ensure the modified dataset aligns with realistic scenarios?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potential approach was identified to reduce peak energy demand, and how was this approach derived from the data?</a:t>
            </a:r>
            <a:endParaRPr sz="13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the impact of this approach be modeled, and what data-driven explanations would be provided to stakeholders regarding its effectiveness?</a:t>
            </a:r>
            <a:endParaRPr sz="13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most effective way to communicate and explain the impact of the strategy to stakeholders in a clear and understandable manner?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</a:rPr>
              <a:t>Approach</a:t>
            </a:r>
            <a:endParaRPr b="1" sz="3020">
              <a:solidFill>
                <a:schemeClr val="accent1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5206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Data Cleaning</a:t>
            </a:r>
            <a:r>
              <a:rPr lang="en" sz="1500">
                <a:solidFill>
                  <a:schemeClr val="dk1"/>
                </a:solidFill>
              </a:rPr>
              <a:t>: Scrutinize and refine the data to ensure accuracy, consistency, and completeness.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Data Merging: </a:t>
            </a:r>
            <a:r>
              <a:rPr lang="en" sz="1500">
                <a:solidFill>
                  <a:schemeClr val="dk1"/>
                </a:solidFill>
              </a:rPr>
              <a:t>Combine multiple datasets into a single, comprehensive dataset for analysis.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Exploratory Data Analysis:</a:t>
            </a:r>
            <a:r>
              <a:rPr lang="en" sz="1500">
                <a:solidFill>
                  <a:schemeClr val="dk1"/>
                </a:solidFill>
              </a:rPr>
              <a:t> Conduct initial investigations on the data to discover patterns, spot anomalies, and test hypotheses.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Model Building:</a:t>
            </a:r>
            <a:r>
              <a:rPr lang="en" sz="1500">
                <a:solidFill>
                  <a:schemeClr val="dk1"/>
                </a:solidFill>
              </a:rPr>
              <a:t> Develop predictive models using the cleaned and merged data to understand key factors affecting energy usage.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Shiny App Development:</a:t>
            </a:r>
            <a:r>
              <a:rPr lang="en" sz="1500">
                <a:solidFill>
                  <a:schemeClr val="dk1"/>
                </a:solidFill>
              </a:rPr>
              <a:t> Create an interactive web application using Shiny to visualize the data and model outcomes.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Key Actionable Insights:</a:t>
            </a:r>
            <a:r>
              <a:rPr lang="en" sz="1500">
                <a:solidFill>
                  <a:schemeClr val="dk1"/>
                </a:solidFill>
              </a:rPr>
              <a:t> Extract and highlight the most important findings from the analysis to inform strategic decision-making.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</a:rPr>
              <a:t>Data Cleaning and Munging</a:t>
            </a:r>
            <a:endParaRPr b="1" sz="3020">
              <a:solidFill>
                <a:schemeClr val="accent1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837625"/>
            <a:ext cx="8520600" cy="21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Removed NANs.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Dealing with negative values.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Reduced Columns.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Extracted the relevant month July data.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Converted the 24 time line into 6 section of the day.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Generated a new columns for Weather with 5 degree warmer to test the model.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20">
                <a:solidFill>
                  <a:schemeClr val="accent1"/>
                </a:solidFill>
              </a:rPr>
              <a:t>Negative Values in the Energy?</a:t>
            </a:r>
            <a:endParaRPr b="1" sz="3120">
              <a:solidFill>
                <a:schemeClr val="accent1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404075" y="2683525"/>
            <a:ext cx="10365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0" y="1104725"/>
            <a:ext cx="2892775" cy="17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225" y="2091200"/>
            <a:ext cx="3443758" cy="19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5">
            <a:alphaModFix/>
          </a:blip>
          <a:srcRect b="125950" l="-8840" r="8840" t="-125950"/>
          <a:stretch/>
        </p:blipFill>
        <p:spPr>
          <a:xfrm>
            <a:off x="5376650" y="2131400"/>
            <a:ext cx="3522601" cy="1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6150" y="3643175"/>
            <a:ext cx="3803601" cy="14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</a:rPr>
              <a:t>Exploratory Data Analysis</a:t>
            </a:r>
            <a:endParaRPr b="1" sz="3020">
              <a:solidFill>
                <a:schemeClr val="accent1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799700"/>
            <a:ext cx="8520600" cy="25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Plotted distributions to analyse trends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correlation heatmaps for while performing feature engineering.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Boxplot of energy consumption by day to determine when most energy was used.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accent1"/>
                </a:solidFill>
              </a:rPr>
              <a:t>Exploratory Data Analysis</a:t>
            </a:r>
            <a:endParaRPr b="1" sz="3020">
              <a:solidFill>
                <a:schemeClr val="accent1"/>
              </a:solidFill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983975" y="2070275"/>
            <a:ext cx="456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975" y="1143525"/>
            <a:ext cx="4587450" cy="34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