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3" r:id="rId3"/>
    <p:sldId id="303" r:id="rId5"/>
    <p:sldId id="304" r:id="rId6"/>
    <p:sldId id="285" r:id="rId7"/>
    <p:sldId id="315" r:id="rId8"/>
    <p:sldId id="328" r:id="rId9"/>
    <p:sldId id="316" r:id="rId10"/>
    <p:sldId id="329" r:id="rId11"/>
    <p:sldId id="326" r:id="rId12"/>
    <p:sldId id="317" r:id="rId13"/>
    <p:sldId id="320" r:id="rId14"/>
    <p:sldId id="325" r:id="rId15"/>
    <p:sldId id="324" r:id="rId16"/>
    <p:sldId id="323" r:id="rId17"/>
    <p:sldId id="327" r:id="rId18"/>
    <p:sldId id="331" r:id="rId19"/>
    <p:sldId id="332" r:id="rId20"/>
    <p:sldId id="333" r:id="rId21"/>
    <p:sldId id="334" r:id="rId22"/>
    <p:sldId id="336" r:id="rId23"/>
    <p:sldId id="335" r:id="rId24"/>
    <p:sldId id="337" r:id="rId25"/>
    <p:sldId id="338" r:id="rId26"/>
    <p:sldId id="29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900"/>
    <a:srgbClr val="000D5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9"/>
    <p:restoredTop sz="95151"/>
  </p:normalViewPr>
  <p:slideViewPr>
    <p:cSldViewPr snapToGrid="0" showGuides="1">
      <p:cViewPr varScale="1">
        <p:scale>
          <a:sx n="81" d="100"/>
          <a:sy n="81" d="100"/>
        </p:scale>
        <p:origin x="200" y="56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DEA0B-FC4F-B74B-A813-C72E4F5BDBD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61610-A15B-AA45-A8AE-D560D5FE84E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59EA4E8-77D5-C040-B889-0BCEDA3F82C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9EA4E8-77D5-C040-B889-0BCEDA3F82C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9EA4E8-77D5-C040-B889-0BCEDA3F82C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Photo (Orang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6" name="Picture Placeholder 3"/>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7" name="Picture 4" descr="Syracuse University is presented next to a block S in white on an orange background" title="Syracuse University Logo"/>
          <p:cNvPicPr>
            <a:picLocks noChangeAspect="1"/>
          </p:cNvPicPr>
          <p:nvPr userDrawn="1"/>
        </p:nvPicPr>
        <p:blipFill rotWithShape="1">
          <a:blip r:embed="rId2" cstate="hqprint"/>
          <a:srcRect t="-735" b="735"/>
          <a:stretch>
            <a:fillRect/>
          </a:stretch>
        </p:blipFill>
        <p:spPr>
          <a:xfrm>
            <a:off x="457200" y="457200"/>
            <a:ext cx="3300984" cy="62179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Slide with Laurel (Orange)">
    <p:spTree>
      <p:nvGrpSpPr>
        <p:cNvPr id="1" name=""/>
        <p:cNvGrpSpPr/>
        <p:nvPr/>
      </p:nvGrpSpPr>
      <p:grpSpPr>
        <a:xfrm>
          <a:off x="0" y="0"/>
          <a:ext cx="0" cy="0"/>
          <a:chOff x="0" y="0"/>
          <a:chExt cx="0" cy="0"/>
        </a:xfrm>
      </p:grpSpPr>
      <p:sp>
        <p:nvSpPr>
          <p:cNvPr id="5" name="Title 1"/>
          <p:cNvSpPr>
            <a:spLocks noGrp="1"/>
          </p:cNvSpPr>
          <p:nvPr>
            <p:ph type="title"/>
          </p:nvPr>
        </p:nvSpPr>
        <p:spPr>
          <a:xfrm>
            <a:off x="740663" y="2766217"/>
            <a:ext cx="5486400" cy="1737360"/>
          </a:xfrm>
        </p:spPr>
        <p:txBody>
          <a:bodyPr tIns="0" bIns="0" anchor="t" anchorCtr="0">
            <a:normAutofit/>
          </a:bodyPr>
          <a:lstStyle>
            <a:lvl1pPr>
              <a:defRPr sz="6600">
                <a:solidFill>
                  <a:schemeClr val="tx1"/>
                </a:solidFill>
              </a:defRPr>
            </a:lvl1pPr>
          </a:lstStyle>
          <a:p>
            <a:endParaRPr lang="en-US" dirty="0"/>
          </a:p>
        </p:txBody>
      </p:sp>
      <p:pic>
        <p:nvPicPr>
          <p:cNvPr id="6" name="Picture 3" descr="Syracuse University is presented next to a block S in white on an orange background." title="Syracuse University Logo"/>
          <p:cNvPicPr>
            <a:picLocks noChangeAspect="1"/>
          </p:cNvPicPr>
          <p:nvPr userDrawn="1"/>
        </p:nvPicPr>
        <p:blipFill rotWithShape="1">
          <a:blip r:embed="rId2" cstate="hqprint"/>
          <a:srcRect l="69" t="408" r="-69" b="-408"/>
          <a:stretch>
            <a:fillRect/>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n orange background." title="Syracuse University Laurel"/>
          <p:cNvPicPr>
            <a:picLocks noChangeAspect="1"/>
          </p:cNvPicPr>
          <p:nvPr userDrawn="1"/>
        </p:nvPicPr>
        <p:blipFill rotWithShape="1">
          <a:blip r:embed="rId3" cstate="hqprint"/>
          <a:srcRect l="-17" t="19247" r="69129" b="23976"/>
          <a:stretch>
            <a:fillRect/>
          </a:stretch>
        </p:blipFill>
        <p:spPr>
          <a:xfrm>
            <a:off x="8339328" y="0"/>
            <a:ext cx="3849624"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5" name="Content Placeholder 2"/>
          <p:cNvSpPr>
            <a:spLocks noGrp="1"/>
          </p:cNvSpPr>
          <p:nvPr>
            <p:ph idx="1"/>
          </p:nvPr>
        </p:nvSpPr>
        <p:spPr>
          <a:xfrm>
            <a:off x="838200" y="1825625"/>
            <a:ext cx="10515600" cy="4351338"/>
          </a:xfrm>
          <a:prstGeom prst="rect">
            <a:avLst/>
          </a:prstGeom>
        </p:spPr>
        <p:txBody>
          <a:bodyPr/>
          <a:lstStyle>
            <a:lvl1pPr>
              <a:defRPr sz="3200"/>
            </a:lvl1pPr>
            <a:lvl2pPr>
              <a:defRPr sz="2800"/>
            </a:lvl2pPr>
            <a:lvl3pPr>
              <a:defRPr sz="2800"/>
            </a:lvl3pPr>
            <a:lvl4pPr>
              <a:defRPr sz="2400"/>
            </a:lvl4pPr>
            <a:lvl5pPr>
              <a:defRPr sz="2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9EA4E8-77D5-C040-B889-0BCEDA3F82C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59EA4E8-77D5-C040-B889-0BCEDA3F82C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59EA4E8-77D5-C040-B889-0BCEDA3F82C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59EA4E8-77D5-C040-B889-0BCEDA3F82C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59EA4E8-77D5-C040-B889-0BCEDA3F82C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EA4E8-77D5-C040-B889-0BCEDA3F82C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59EA4E8-77D5-C040-B889-0BCEDA3F82C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59EA4E8-77D5-C040-B889-0BCEDA3F82C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DFBD9-A12F-5E4D-955E-18802DDE5C4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EA4E8-77D5-C040-B889-0BCEDA3F82C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DFBD9-A12F-5E4D-955E-18802DDE5C4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66251" y="788182"/>
            <a:ext cx="4572000" cy="2387600"/>
          </a:xfrm>
        </p:spPr>
        <p:txBody>
          <a:bodyPr/>
          <a:lstStyle/>
          <a:p>
            <a:r>
              <a:rPr lang="en-US" dirty="0">
                <a:solidFill>
                  <a:srgbClr val="000D53"/>
                </a:solidFill>
              </a:rPr>
              <a:t>Film Production Management </a:t>
            </a:r>
            <a:endParaRPr lang="en-US" dirty="0">
              <a:solidFill>
                <a:srgbClr val="000D53"/>
              </a:solidFill>
            </a:endParaRPr>
          </a:p>
        </p:txBody>
      </p:sp>
      <p:sp>
        <p:nvSpPr>
          <p:cNvPr id="8" name="Subtitle 2"/>
          <p:cNvSpPr>
            <a:spLocks noGrp="1"/>
          </p:cNvSpPr>
          <p:nvPr>
            <p:ph type="subTitle" idx="1"/>
          </p:nvPr>
        </p:nvSpPr>
        <p:spPr>
          <a:xfrm>
            <a:off x="366251" y="3831071"/>
            <a:ext cx="4572000" cy="458052"/>
          </a:xfrm>
        </p:spPr>
        <p:txBody>
          <a:bodyPr>
            <a:normAutofit/>
          </a:bodyPr>
          <a:lstStyle/>
          <a:p>
            <a:r>
              <a:rPr lang="en-US" sz="2400" dirty="0">
                <a:solidFill>
                  <a:schemeClr val="bg1"/>
                </a:solidFill>
              </a:rPr>
              <a:t>IST659 M001</a:t>
            </a:r>
            <a:endParaRPr lang="en-US" sz="2400" dirty="0">
              <a:solidFill>
                <a:schemeClr val="bg1"/>
              </a:solidFill>
            </a:endParaRPr>
          </a:p>
          <a:p>
            <a:endParaRPr lang="en-US" dirty="0"/>
          </a:p>
        </p:txBody>
      </p:sp>
      <p:sp>
        <p:nvSpPr>
          <p:cNvPr id="2" name="TextBox 1"/>
          <p:cNvSpPr txBox="1"/>
          <p:nvPr/>
        </p:nvSpPr>
        <p:spPr>
          <a:xfrm>
            <a:off x="366251" y="4944413"/>
            <a:ext cx="3854548" cy="1569660"/>
          </a:xfrm>
          <a:prstGeom prst="rect">
            <a:avLst/>
          </a:prstGeom>
          <a:noFill/>
        </p:spPr>
        <p:txBody>
          <a:bodyPr wrap="square" rtlCol="0">
            <a:spAutoFit/>
          </a:bodyPr>
          <a:lstStyle/>
          <a:p>
            <a:r>
              <a:rPr lang="en-US" sz="2400" dirty="0">
                <a:solidFill>
                  <a:schemeClr val="bg1"/>
                </a:solidFill>
              </a:rPr>
              <a:t>Aditya Sanjay Pawar</a:t>
            </a:r>
            <a:endParaRPr lang="en-US" sz="2400" dirty="0">
              <a:solidFill>
                <a:schemeClr val="bg1"/>
              </a:solidFill>
            </a:endParaRPr>
          </a:p>
          <a:p>
            <a:r>
              <a:rPr lang="en-US" sz="2400" dirty="0">
                <a:solidFill>
                  <a:schemeClr val="bg1"/>
                </a:solidFill>
              </a:rPr>
              <a:t>Tian Tian</a:t>
            </a:r>
            <a:endParaRPr lang="en-US" sz="2400" dirty="0">
              <a:solidFill>
                <a:schemeClr val="bg1"/>
              </a:solidFill>
            </a:endParaRPr>
          </a:p>
          <a:p>
            <a:r>
              <a:rPr lang="en-US" sz="2400" dirty="0">
                <a:solidFill>
                  <a:schemeClr val="bg1"/>
                </a:solidFill>
              </a:rPr>
              <a:t>Yixing Zhu</a:t>
            </a:r>
            <a:endParaRPr lang="en-US" sz="2400" dirty="0">
              <a:solidFill>
                <a:schemeClr val="bg1"/>
              </a:solidFill>
            </a:endParaRPr>
          </a:p>
          <a:p>
            <a:r>
              <a:rPr lang="en-US" sz="2400" dirty="0">
                <a:solidFill>
                  <a:schemeClr val="bg1"/>
                </a:solidFill>
              </a:rPr>
              <a:t>Zimin Zhu</a:t>
            </a:r>
            <a:endParaRPr lang="en-US" sz="2400" dirty="0">
              <a:solidFill>
                <a:schemeClr val="bg1"/>
              </a:solidFill>
            </a:endParaRPr>
          </a:p>
        </p:txBody>
      </p:sp>
      <p:pic>
        <p:nvPicPr>
          <p:cNvPr id="11" name="Picture 10" descr="A close-up of a camera&#10;&#10;Description automatically generated"/>
          <p:cNvPicPr>
            <a:picLocks noChangeAspect="1"/>
          </p:cNvPicPr>
          <p:nvPr/>
        </p:nvPicPr>
        <p:blipFill>
          <a:blip r:embed="rId1"/>
          <a:stretch>
            <a:fillRect/>
          </a:stretch>
        </p:blipFill>
        <p:spPr>
          <a:xfrm>
            <a:off x="6663559" y="0"/>
            <a:ext cx="4572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48904"/>
            <a:ext cx="12192000" cy="565041"/>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Data Source</a:t>
            </a:r>
            <a:endParaRPr lang="en-US"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27902" y="1516576"/>
            <a:ext cx="5053914" cy="1015663"/>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Movies Budget Planning</a:t>
            </a:r>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dirty="0">
              <a:solidFill>
                <a:schemeClr val="bg1"/>
              </a:solidFill>
            </a:endParaRPr>
          </a:p>
          <a:p>
            <a:pPr marL="285750" indent="-285750">
              <a:buFont typeface="Courier New" panose="02070309020205020404" pitchFamily="49" charset="0"/>
              <a:buChar char="o"/>
            </a:pPr>
            <a:endParaRPr lang="en-US" dirty="0">
              <a:solidFill>
                <a:schemeClr val="bg1"/>
              </a:solidFill>
            </a:endParaRPr>
          </a:p>
        </p:txBody>
      </p:sp>
      <p:sp>
        <p:nvSpPr>
          <p:cNvPr id="5" name="TextBox 4"/>
          <p:cNvSpPr txBox="1"/>
          <p:nvPr/>
        </p:nvSpPr>
        <p:spPr>
          <a:xfrm>
            <a:off x="827902" y="2178264"/>
            <a:ext cx="5053914" cy="104644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Movies Ranking</a:t>
            </a:r>
            <a:endParaRPr lang="en-US" sz="2400" dirty="0">
              <a:solidFill>
                <a:schemeClr val="bg1"/>
              </a:solidFill>
            </a:endParaRPr>
          </a:p>
          <a:p>
            <a:pPr marL="285750" indent="-285750">
              <a:buFont typeface="Courier New" panose="02070309020205020404" pitchFamily="49" charset="0"/>
              <a:buChar char="o"/>
            </a:pPr>
            <a:endParaRPr lang="en-US" dirty="0">
              <a:solidFill>
                <a:schemeClr val="bg1"/>
              </a:solidFill>
            </a:endParaRPr>
          </a:p>
        </p:txBody>
      </p:sp>
      <p:sp>
        <p:nvSpPr>
          <p:cNvPr id="6" name="TextBox 5"/>
          <p:cNvSpPr txBox="1"/>
          <p:nvPr/>
        </p:nvSpPr>
        <p:spPr>
          <a:xfrm>
            <a:off x="827902" y="3224704"/>
            <a:ext cx="5053914" cy="769441"/>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Director, Cast, Producer </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27902" y="5327187"/>
            <a:ext cx="5053914" cy="1323439"/>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Film Shooting Location</a:t>
            </a:r>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dirty="0">
              <a:solidFill>
                <a:schemeClr val="bg1"/>
              </a:solidFill>
            </a:endParaRPr>
          </a:p>
          <a:p>
            <a:pPr marL="285750" indent="-285750">
              <a:buFont typeface="Courier New" panose="02070309020205020404" pitchFamily="49" charset="0"/>
              <a:buChar char="o"/>
            </a:pPr>
            <a:endParaRPr lang="en-US" dirty="0">
              <a:solidFill>
                <a:schemeClr val="bg1"/>
              </a:solidFill>
            </a:endParaRPr>
          </a:p>
        </p:txBody>
      </p:sp>
      <p:sp>
        <p:nvSpPr>
          <p:cNvPr id="9" name="TextBox 8"/>
          <p:cNvSpPr txBox="1"/>
          <p:nvPr/>
        </p:nvSpPr>
        <p:spPr>
          <a:xfrm>
            <a:off x="827902" y="4271303"/>
            <a:ext cx="5053914" cy="104644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High Reputation Crew</a:t>
            </a:r>
            <a:endParaRPr lang="en-US" sz="2400" dirty="0">
              <a:solidFill>
                <a:schemeClr val="bg1"/>
              </a:solidFill>
            </a:endParaRPr>
          </a:p>
          <a:p>
            <a:pPr marL="285750" indent="-285750">
              <a:buFont typeface="Courier New" panose="02070309020205020404" pitchFamily="49" charset="0"/>
              <a:buChar char="o"/>
            </a:pPr>
            <a:endParaRPr lang="en-US" dirty="0">
              <a:solidFill>
                <a:schemeClr val="bg1"/>
              </a:solidFill>
            </a:endParaRPr>
          </a:p>
        </p:txBody>
      </p:sp>
      <p:pic>
        <p:nvPicPr>
          <p:cNvPr id="13" name="Picture 12" descr="A yellow background with black text&#10;&#10;Description automatically generated"/>
          <p:cNvPicPr>
            <a:picLocks noChangeAspect="1"/>
          </p:cNvPicPr>
          <p:nvPr/>
        </p:nvPicPr>
        <p:blipFill>
          <a:blip r:embed="rId1"/>
          <a:stretch>
            <a:fillRect/>
          </a:stretch>
        </p:blipFill>
        <p:spPr>
          <a:xfrm>
            <a:off x="8229599" y="2975202"/>
            <a:ext cx="1573200" cy="1573200"/>
          </a:xfrm>
          <a:prstGeom prst="rect">
            <a:avLst/>
          </a:prstGeom>
        </p:spPr>
      </p:pic>
      <p:pic>
        <p:nvPicPr>
          <p:cNvPr id="15" name="Picture 14" descr="A building with a number on the side&#10;&#10;Description automatically generated"/>
          <p:cNvPicPr>
            <a:picLocks noChangeAspect="1"/>
          </p:cNvPicPr>
          <p:nvPr/>
        </p:nvPicPr>
        <p:blipFill>
          <a:blip r:embed="rId2"/>
          <a:stretch>
            <a:fillRect/>
          </a:stretch>
        </p:blipFill>
        <p:spPr>
          <a:xfrm>
            <a:off x="8229599" y="4810030"/>
            <a:ext cx="1573200" cy="1573200"/>
          </a:xfrm>
          <a:prstGeom prst="rect">
            <a:avLst/>
          </a:prstGeom>
        </p:spPr>
      </p:pic>
      <p:pic>
        <p:nvPicPr>
          <p:cNvPr id="17" name="Picture 16" descr="A camera lens on a reflective surface&#10;&#10;Description automatically generated"/>
          <p:cNvPicPr>
            <a:picLocks noChangeAspect="1"/>
          </p:cNvPicPr>
          <p:nvPr/>
        </p:nvPicPr>
        <p:blipFill>
          <a:blip r:embed="rId3"/>
          <a:stretch>
            <a:fillRect/>
          </a:stretch>
        </p:blipFill>
        <p:spPr>
          <a:xfrm>
            <a:off x="8229599" y="1510313"/>
            <a:ext cx="1573200" cy="13277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054" y="0"/>
            <a:ext cx="543697" cy="6858000"/>
          </a:xfrm>
          <a:prstGeom prst="rect">
            <a:avLst/>
          </a:prstGeom>
          <a:solidFill>
            <a:srgbClr val="000D53"/>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r>
              <a:rPr lang="en-US" sz="4000" dirty="0">
                <a:solidFill>
                  <a:schemeClr val="bg1"/>
                </a:solidFill>
              </a:rPr>
              <a:t>Data entities and attributes</a:t>
            </a:r>
            <a:endParaRPr lang="en-US" sz="4000" dirty="0">
              <a:solidFill>
                <a:schemeClr val="bg1"/>
              </a:solidFill>
            </a:endParaRPr>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1050" y="0"/>
            <a:ext cx="55499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054" y="0"/>
            <a:ext cx="543697" cy="6858000"/>
          </a:xfrm>
          <a:prstGeom prst="rect">
            <a:avLst/>
          </a:prstGeom>
          <a:solidFill>
            <a:srgbClr val="000D53"/>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r>
              <a:rPr lang="en-US" sz="4000" dirty="0">
                <a:solidFill>
                  <a:schemeClr val="bg1"/>
                </a:solidFill>
              </a:rPr>
              <a:t>Relationships</a:t>
            </a:r>
            <a:endParaRPr lang="en-US" sz="4000" dirty="0">
              <a:solidFill>
                <a:schemeClr val="bg1"/>
              </a:solidFill>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6680" y="565150"/>
            <a:ext cx="9477603" cy="572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054" y="0"/>
            <a:ext cx="543697" cy="6858000"/>
          </a:xfrm>
          <a:prstGeom prst="rect">
            <a:avLst/>
          </a:prstGeom>
          <a:solidFill>
            <a:srgbClr val="000D53"/>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r>
              <a:rPr lang="en-US" sz="4000" dirty="0">
                <a:solidFill>
                  <a:schemeClr val="bg1"/>
                </a:solidFill>
              </a:rPr>
              <a:t>Conceptual Diagram</a:t>
            </a:r>
            <a:endParaRPr lang="en-US" sz="4000" dirty="0">
              <a:solidFill>
                <a:schemeClr val="bg1"/>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9216" y="769350"/>
            <a:ext cx="9455469" cy="55763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3696" y="0"/>
            <a:ext cx="691979" cy="6858000"/>
          </a:xfrm>
          <a:prstGeom prst="rect">
            <a:avLst/>
          </a:prstGeom>
          <a:solidFill>
            <a:srgbClr val="000D53"/>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r>
              <a:rPr lang="en-US" sz="4000" dirty="0">
                <a:solidFill>
                  <a:schemeClr val="bg1"/>
                </a:solidFill>
              </a:rPr>
              <a:t>Logic  Diagram</a:t>
            </a:r>
            <a:endParaRPr lang="en-US" sz="4000" dirty="0">
              <a:solidFill>
                <a:schemeClr val="bg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87600" y="0"/>
            <a:ext cx="74168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D53"/>
        </a:solidFill>
        <a:effectLst/>
      </p:bgPr>
    </p:bg>
    <p:spTree>
      <p:nvGrpSpPr>
        <p:cNvPr id="1" name=""/>
        <p:cNvGrpSpPr/>
        <p:nvPr/>
      </p:nvGrpSpPr>
      <p:grpSpPr>
        <a:xfrm>
          <a:off x="0" y="0"/>
          <a:ext cx="0" cy="0"/>
          <a:chOff x="0" y="0"/>
          <a:chExt cx="0" cy="0"/>
        </a:xfrm>
      </p:grpSpPr>
      <p:sp>
        <p:nvSpPr>
          <p:cNvPr id="5" name="TextBox 4"/>
          <p:cNvSpPr txBox="1"/>
          <p:nvPr/>
        </p:nvSpPr>
        <p:spPr>
          <a:xfrm>
            <a:off x="7304690" y="2367171"/>
            <a:ext cx="4887310" cy="2123658"/>
          </a:xfrm>
          <a:prstGeom prst="rect">
            <a:avLst/>
          </a:prstGeom>
          <a:noFill/>
        </p:spPr>
        <p:txBody>
          <a:bodyPr wrap="square" rtlCol="0">
            <a:spAutoFit/>
          </a:bodyPr>
          <a:lstStyle/>
          <a:p>
            <a:r>
              <a:rPr lang="en-US" sz="6600" dirty="0">
                <a:solidFill>
                  <a:schemeClr val="bg1"/>
                </a:solidFill>
              </a:rPr>
              <a:t>What we ACHIEVED</a:t>
            </a:r>
            <a:endParaRPr lang="en-US" sz="6600" dirty="0">
              <a:solidFill>
                <a:schemeClr val="bg1"/>
              </a:solidFill>
            </a:endParaRPr>
          </a:p>
        </p:txBody>
      </p:sp>
      <p:pic>
        <p:nvPicPr>
          <p:cNvPr id="7" name="Picture 6" descr="A wall of photos on a wall&#10;&#10;Description automatically generated"/>
          <p:cNvPicPr>
            <a:picLocks noChangeAspect="1"/>
          </p:cNvPicPr>
          <p:nvPr/>
        </p:nvPicPr>
        <p:blipFill>
          <a:blip r:embed="rId1"/>
          <a:stretch>
            <a:fillRect/>
          </a:stretch>
        </p:blipFill>
        <p:spPr>
          <a:xfrm>
            <a:off x="1033618" y="0"/>
            <a:ext cx="3853693"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6200000">
            <a:off x="7906408" y="3051886"/>
            <a:ext cx="6858001" cy="754227"/>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Data Visualization</a:t>
            </a:r>
            <a:endParaRPr lang="en-US" sz="4000" dirty="0">
              <a:latin typeface="Times New Roman" panose="02020603050405020304" pitchFamily="18" charset="0"/>
              <a:cs typeface="Times New Roman" panose="02020603050405020304" pitchFamily="18" charset="0"/>
            </a:endParaRPr>
          </a:p>
        </p:txBody>
      </p:sp>
      <p:pic>
        <p:nvPicPr>
          <p:cNvPr id="6" name="Picture 5" descr="A screenshot of a map&#10;&#10;Description automatically generated"/>
          <p:cNvPicPr>
            <a:picLocks noChangeAspect="1"/>
          </p:cNvPicPr>
          <p:nvPr/>
        </p:nvPicPr>
        <p:blipFill>
          <a:blip r:embed="rId1"/>
          <a:stretch>
            <a:fillRect/>
          </a:stretch>
        </p:blipFill>
        <p:spPr>
          <a:xfrm>
            <a:off x="479478" y="671703"/>
            <a:ext cx="9671363" cy="5514592"/>
          </a:xfrm>
          <a:prstGeom prst="rect">
            <a:avLst/>
          </a:prstGeom>
        </p:spPr>
      </p:pic>
      <p:sp>
        <p:nvSpPr>
          <p:cNvPr id="9" name="Rounded Rectangle 8"/>
          <p:cNvSpPr/>
          <p:nvPr/>
        </p:nvSpPr>
        <p:spPr>
          <a:xfrm>
            <a:off x="4272455" y="671703"/>
            <a:ext cx="1939159" cy="794490"/>
          </a:xfrm>
          <a:custGeom>
            <a:avLst/>
            <a:gdLst>
              <a:gd name="connsiteX0" fmla="*/ 0 w 1939159"/>
              <a:gd name="connsiteY0" fmla="*/ 132418 h 794490"/>
              <a:gd name="connsiteX1" fmla="*/ 132418 w 1939159"/>
              <a:gd name="connsiteY1" fmla="*/ 0 h 794490"/>
              <a:gd name="connsiteX2" fmla="*/ 724012 w 1939159"/>
              <a:gd name="connsiteY2" fmla="*/ 0 h 794490"/>
              <a:gd name="connsiteX3" fmla="*/ 1265377 w 1939159"/>
              <a:gd name="connsiteY3" fmla="*/ 0 h 794490"/>
              <a:gd name="connsiteX4" fmla="*/ 1806741 w 1939159"/>
              <a:gd name="connsiteY4" fmla="*/ 0 h 794490"/>
              <a:gd name="connsiteX5" fmla="*/ 1939159 w 1939159"/>
              <a:gd name="connsiteY5" fmla="*/ 132418 h 794490"/>
              <a:gd name="connsiteX6" fmla="*/ 1939159 w 1939159"/>
              <a:gd name="connsiteY6" fmla="*/ 662072 h 794490"/>
              <a:gd name="connsiteX7" fmla="*/ 1806741 w 1939159"/>
              <a:gd name="connsiteY7" fmla="*/ 794490 h 794490"/>
              <a:gd name="connsiteX8" fmla="*/ 1282120 w 1939159"/>
              <a:gd name="connsiteY8" fmla="*/ 794490 h 794490"/>
              <a:gd name="connsiteX9" fmla="*/ 724012 w 1939159"/>
              <a:gd name="connsiteY9" fmla="*/ 794490 h 794490"/>
              <a:gd name="connsiteX10" fmla="*/ 132418 w 1939159"/>
              <a:gd name="connsiteY10" fmla="*/ 794490 h 794490"/>
              <a:gd name="connsiteX11" fmla="*/ 0 w 1939159"/>
              <a:gd name="connsiteY11" fmla="*/ 662072 h 794490"/>
              <a:gd name="connsiteX12" fmla="*/ 0 w 1939159"/>
              <a:gd name="connsiteY12" fmla="*/ 132418 h 79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9159" h="794490" extrusionOk="0">
                <a:moveTo>
                  <a:pt x="0" y="132418"/>
                </a:moveTo>
                <a:cubicBezTo>
                  <a:pt x="-7151" y="54875"/>
                  <a:pt x="44791" y="5440"/>
                  <a:pt x="132418" y="0"/>
                </a:cubicBezTo>
                <a:cubicBezTo>
                  <a:pt x="368738" y="-62281"/>
                  <a:pt x="448843" y="27736"/>
                  <a:pt x="724012" y="0"/>
                </a:cubicBezTo>
                <a:cubicBezTo>
                  <a:pt x="999181" y="-27736"/>
                  <a:pt x="1088434" y="64427"/>
                  <a:pt x="1265377" y="0"/>
                </a:cubicBezTo>
                <a:cubicBezTo>
                  <a:pt x="1442320" y="-64427"/>
                  <a:pt x="1669209" y="59240"/>
                  <a:pt x="1806741" y="0"/>
                </a:cubicBezTo>
                <a:cubicBezTo>
                  <a:pt x="1874271" y="-18044"/>
                  <a:pt x="1941531" y="50507"/>
                  <a:pt x="1939159" y="132418"/>
                </a:cubicBezTo>
                <a:cubicBezTo>
                  <a:pt x="1976590" y="240365"/>
                  <a:pt x="1933280" y="415633"/>
                  <a:pt x="1939159" y="662072"/>
                </a:cubicBezTo>
                <a:cubicBezTo>
                  <a:pt x="1937763" y="721892"/>
                  <a:pt x="1874040" y="802596"/>
                  <a:pt x="1806741" y="794490"/>
                </a:cubicBezTo>
                <a:cubicBezTo>
                  <a:pt x="1576253" y="849267"/>
                  <a:pt x="1519474" y="741568"/>
                  <a:pt x="1282120" y="794490"/>
                </a:cubicBezTo>
                <a:cubicBezTo>
                  <a:pt x="1044766" y="847412"/>
                  <a:pt x="911633" y="742944"/>
                  <a:pt x="724012" y="794490"/>
                </a:cubicBezTo>
                <a:cubicBezTo>
                  <a:pt x="536391" y="846036"/>
                  <a:pt x="421200" y="760180"/>
                  <a:pt x="132418" y="794490"/>
                </a:cubicBezTo>
                <a:cubicBezTo>
                  <a:pt x="66068" y="787788"/>
                  <a:pt x="10269" y="728583"/>
                  <a:pt x="0" y="662072"/>
                </a:cubicBezTo>
                <a:cubicBezTo>
                  <a:pt x="-60907" y="532107"/>
                  <a:pt x="3666" y="318537"/>
                  <a:pt x="0" y="132418"/>
                </a:cubicBezTo>
                <a:close/>
              </a:path>
            </a:pathLst>
          </a:custGeom>
          <a:noFill/>
          <a:ln w="38100">
            <a:solidFill>
              <a:srgbClr val="F86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6200000">
            <a:off x="7906408" y="3015374"/>
            <a:ext cx="6858001" cy="754227"/>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Data Visualization</a:t>
            </a:r>
            <a:endParaRPr lang="en-US" sz="4000" dirty="0">
              <a:latin typeface="Times New Roman" panose="02020603050405020304" pitchFamily="18" charset="0"/>
              <a:cs typeface="Times New Roman" panose="02020603050405020304" pitchFamily="18" charset="0"/>
            </a:endParaRPr>
          </a:p>
        </p:txBody>
      </p:sp>
      <p:pic>
        <p:nvPicPr>
          <p:cNvPr id="4" name="Picture 3" descr="A screenshot of a movie&#10;&#10;Description automatically generated"/>
          <p:cNvPicPr>
            <a:picLocks noChangeAspect="1"/>
          </p:cNvPicPr>
          <p:nvPr/>
        </p:nvPicPr>
        <p:blipFill>
          <a:blip r:embed="rId1"/>
          <a:stretch>
            <a:fillRect/>
          </a:stretch>
        </p:blipFill>
        <p:spPr>
          <a:xfrm>
            <a:off x="479478" y="612473"/>
            <a:ext cx="9913154" cy="5633054"/>
          </a:xfrm>
          <a:prstGeom prst="rect">
            <a:avLst/>
          </a:prstGeom>
        </p:spPr>
      </p:pic>
      <p:sp>
        <p:nvSpPr>
          <p:cNvPr id="2" name="Rounded Rectangle 1"/>
          <p:cNvSpPr/>
          <p:nvPr/>
        </p:nvSpPr>
        <p:spPr>
          <a:xfrm>
            <a:off x="6400799" y="612473"/>
            <a:ext cx="1939159" cy="794490"/>
          </a:xfrm>
          <a:custGeom>
            <a:avLst/>
            <a:gdLst>
              <a:gd name="connsiteX0" fmla="*/ 0 w 1939159"/>
              <a:gd name="connsiteY0" fmla="*/ 132418 h 794490"/>
              <a:gd name="connsiteX1" fmla="*/ 132418 w 1939159"/>
              <a:gd name="connsiteY1" fmla="*/ 0 h 794490"/>
              <a:gd name="connsiteX2" fmla="*/ 724012 w 1939159"/>
              <a:gd name="connsiteY2" fmla="*/ 0 h 794490"/>
              <a:gd name="connsiteX3" fmla="*/ 1265377 w 1939159"/>
              <a:gd name="connsiteY3" fmla="*/ 0 h 794490"/>
              <a:gd name="connsiteX4" fmla="*/ 1806741 w 1939159"/>
              <a:gd name="connsiteY4" fmla="*/ 0 h 794490"/>
              <a:gd name="connsiteX5" fmla="*/ 1939159 w 1939159"/>
              <a:gd name="connsiteY5" fmla="*/ 132418 h 794490"/>
              <a:gd name="connsiteX6" fmla="*/ 1939159 w 1939159"/>
              <a:gd name="connsiteY6" fmla="*/ 662072 h 794490"/>
              <a:gd name="connsiteX7" fmla="*/ 1806741 w 1939159"/>
              <a:gd name="connsiteY7" fmla="*/ 794490 h 794490"/>
              <a:gd name="connsiteX8" fmla="*/ 1282120 w 1939159"/>
              <a:gd name="connsiteY8" fmla="*/ 794490 h 794490"/>
              <a:gd name="connsiteX9" fmla="*/ 724012 w 1939159"/>
              <a:gd name="connsiteY9" fmla="*/ 794490 h 794490"/>
              <a:gd name="connsiteX10" fmla="*/ 132418 w 1939159"/>
              <a:gd name="connsiteY10" fmla="*/ 794490 h 794490"/>
              <a:gd name="connsiteX11" fmla="*/ 0 w 1939159"/>
              <a:gd name="connsiteY11" fmla="*/ 662072 h 794490"/>
              <a:gd name="connsiteX12" fmla="*/ 0 w 1939159"/>
              <a:gd name="connsiteY12" fmla="*/ 132418 h 79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9159" h="794490" extrusionOk="0">
                <a:moveTo>
                  <a:pt x="0" y="132418"/>
                </a:moveTo>
                <a:cubicBezTo>
                  <a:pt x="-7151" y="54875"/>
                  <a:pt x="44791" y="5440"/>
                  <a:pt x="132418" y="0"/>
                </a:cubicBezTo>
                <a:cubicBezTo>
                  <a:pt x="368738" y="-62281"/>
                  <a:pt x="448843" y="27736"/>
                  <a:pt x="724012" y="0"/>
                </a:cubicBezTo>
                <a:cubicBezTo>
                  <a:pt x="999181" y="-27736"/>
                  <a:pt x="1088434" y="64427"/>
                  <a:pt x="1265377" y="0"/>
                </a:cubicBezTo>
                <a:cubicBezTo>
                  <a:pt x="1442320" y="-64427"/>
                  <a:pt x="1669209" y="59240"/>
                  <a:pt x="1806741" y="0"/>
                </a:cubicBezTo>
                <a:cubicBezTo>
                  <a:pt x="1874271" y="-18044"/>
                  <a:pt x="1941531" y="50507"/>
                  <a:pt x="1939159" y="132418"/>
                </a:cubicBezTo>
                <a:cubicBezTo>
                  <a:pt x="1976590" y="240365"/>
                  <a:pt x="1933280" y="415633"/>
                  <a:pt x="1939159" y="662072"/>
                </a:cubicBezTo>
                <a:cubicBezTo>
                  <a:pt x="1937763" y="721892"/>
                  <a:pt x="1874040" y="802596"/>
                  <a:pt x="1806741" y="794490"/>
                </a:cubicBezTo>
                <a:cubicBezTo>
                  <a:pt x="1576253" y="849267"/>
                  <a:pt x="1519474" y="741568"/>
                  <a:pt x="1282120" y="794490"/>
                </a:cubicBezTo>
                <a:cubicBezTo>
                  <a:pt x="1044766" y="847412"/>
                  <a:pt x="911633" y="742944"/>
                  <a:pt x="724012" y="794490"/>
                </a:cubicBezTo>
                <a:cubicBezTo>
                  <a:pt x="536391" y="846036"/>
                  <a:pt x="421200" y="760180"/>
                  <a:pt x="132418" y="794490"/>
                </a:cubicBezTo>
                <a:cubicBezTo>
                  <a:pt x="66068" y="787788"/>
                  <a:pt x="10269" y="728583"/>
                  <a:pt x="0" y="662072"/>
                </a:cubicBezTo>
                <a:cubicBezTo>
                  <a:pt x="-60907" y="532107"/>
                  <a:pt x="3666" y="318537"/>
                  <a:pt x="0" y="132418"/>
                </a:cubicBezTo>
                <a:close/>
              </a:path>
            </a:pathLst>
          </a:custGeom>
          <a:noFill/>
          <a:ln w="38100">
            <a:solidFill>
              <a:srgbClr val="F86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6200000">
            <a:off x="7906408" y="3051887"/>
            <a:ext cx="6858001" cy="754227"/>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Data Visualization</a:t>
            </a:r>
            <a:endParaRPr lang="en-US" sz="4000"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p:cNvPicPr>
            <a:picLocks noChangeAspect="1"/>
          </p:cNvPicPr>
          <p:nvPr/>
        </p:nvPicPr>
        <p:blipFill>
          <a:blip r:embed="rId1"/>
          <a:stretch>
            <a:fillRect/>
          </a:stretch>
        </p:blipFill>
        <p:spPr>
          <a:xfrm>
            <a:off x="479478" y="646386"/>
            <a:ext cx="9865631" cy="5565227"/>
          </a:xfrm>
          <a:prstGeom prst="rect">
            <a:avLst/>
          </a:prstGeom>
        </p:spPr>
      </p:pic>
      <p:sp>
        <p:nvSpPr>
          <p:cNvPr id="5" name="Rounded Rectangle 4"/>
          <p:cNvSpPr/>
          <p:nvPr/>
        </p:nvSpPr>
        <p:spPr>
          <a:xfrm>
            <a:off x="8245365" y="646386"/>
            <a:ext cx="1939159" cy="794490"/>
          </a:xfrm>
          <a:custGeom>
            <a:avLst/>
            <a:gdLst>
              <a:gd name="connsiteX0" fmla="*/ 0 w 1939159"/>
              <a:gd name="connsiteY0" fmla="*/ 132418 h 794490"/>
              <a:gd name="connsiteX1" fmla="*/ 132418 w 1939159"/>
              <a:gd name="connsiteY1" fmla="*/ 0 h 794490"/>
              <a:gd name="connsiteX2" fmla="*/ 724012 w 1939159"/>
              <a:gd name="connsiteY2" fmla="*/ 0 h 794490"/>
              <a:gd name="connsiteX3" fmla="*/ 1265377 w 1939159"/>
              <a:gd name="connsiteY3" fmla="*/ 0 h 794490"/>
              <a:gd name="connsiteX4" fmla="*/ 1806741 w 1939159"/>
              <a:gd name="connsiteY4" fmla="*/ 0 h 794490"/>
              <a:gd name="connsiteX5" fmla="*/ 1939159 w 1939159"/>
              <a:gd name="connsiteY5" fmla="*/ 132418 h 794490"/>
              <a:gd name="connsiteX6" fmla="*/ 1939159 w 1939159"/>
              <a:gd name="connsiteY6" fmla="*/ 662072 h 794490"/>
              <a:gd name="connsiteX7" fmla="*/ 1806741 w 1939159"/>
              <a:gd name="connsiteY7" fmla="*/ 794490 h 794490"/>
              <a:gd name="connsiteX8" fmla="*/ 1282120 w 1939159"/>
              <a:gd name="connsiteY8" fmla="*/ 794490 h 794490"/>
              <a:gd name="connsiteX9" fmla="*/ 724012 w 1939159"/>
              <a:gd name="connsiteY9" fmla="*/ 794490 h 794490"/>
              <a:gd name="connsiteX10" fmla="*/ 132418 w 1939159"/>
              <a:gd name="connsiteY10" fmla="*/ 794490 h 794490"/>
              <a:gd name="connsiteX11" fmla="*/ 0 w 1939159"/>
              <a:gd name="connsiteY11" fmla="*/ 662072 h 794490"/>
              <a:gd name="connsiteX12" fmla="*/ 0 w 1939159"/>
              <a:gd name="connsiteY12" fmla="*/ 132418 h 79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9159" h="794490" extrusionOk="0">
                <a:moveTo>
                  <a:pt x="0" y="132418"/>
                </a:moveTo>
                <a:cubicBezTo>
                  <a:pt x="-7151" y="54875"/>
                  <a:pt x="44791" y="5440"/>
                  <a:pt x="132418" y="0"/>
                </a:cubicBezTo>
                <a:cubicBezTo>
                  <a:pt x="368738" y="-62281"/>
                  <a:pt x="448843" y="27736"/>
                  <a:pt x="724012" y="0"/>
                </a:cubicBezTo>
                <a:cubicBezTo>
                  <a:pt x="999181" y="-27736"/>
                  <a:pt x="1088434" y="64427"/>
                  <a:pt x="1265377" y="0"/>
                </a:cubicBezTo>
                <a:cubicBezTo>
                  <a:pt x="1442320" y="-64427"/>
                  <a:pt x="1669209" y="59240"/>
                  <a:pt x="1806741" y="0"/>
                </a:cubicBezTo>
                <a:cubicBezTo>
                  <a:pt x="1874271" y="-18044"/>
                  <a:pt x="1941531" y="50507"/>
                  <a:pt x="1939159" y="132418"/>
                </a:cubicBezTo>
                <a:cubicBezTo>
                  <a:pt x="1976590" y="240365"/>
                  <a:pt x="1933280" y="415633"/>
                  <a:pt x="1939159" y="662072"/>
                </a:cubicBezTo>
                <a:cubicBezTo>
                  <a:pt x="1937763" y="721892"/>
                  <a:pt x="1874040" y="802596"/>
                  <a:pt x="1806741" y="794490"/>
                </a:cubicBezTo>
                <a:cubicBezTo>
                  <a:pt x="1576253" y="849267"/>
                  <a:pt x="1519474" y="741568"/>
                  <a:pt x="1282120" y="794490"/>
                </a:cubicBezTo>
                <a:cubicBezTo>
                  <a:pt x="1044766" y="847412"/>
                  <a:pt x="911633" y="742944"/>
                  <a:pt x="724012" y="794490"/>
                </a:cubicBezTo>
                <a:cubicBezTo>
                  <a:pt x="536391" y="846036"/>
                  <a:pt x="421200" y="760180"/>
                  <a:pt x="132418" y="794490"/>
                </a:cubicBezTo>
                <a:cubicBezTo>
                  <a:pt x="66068" y="787788"/>
                  <a:pt x="10269" y="728583"/>
                  <a:pt x="0" y="662072"/>
                </a:cubicBezTo>
                <a:cubicBezTo>
                  <a:pt x="-60907" y="532107"/>
                  <a:pt x="3666" y="318537"/>
                  <a:pt x="0" y="132418"/>
                </a:cubicBezTo>
                <a:close/>
              </a:path>
            </a:pathLst>
          </a:custGeom>
          <a:noFill/>
          <a:ln w="38100">
            <a:solidFill>
              <a:srgbClr val="F86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6200000">
            <a:off x="7906408" y="3051887"/>
            <a:ext cx="6858001" cy="754227"/>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Data Visualization</a:t>
            </a:r>
            <a:endParaRPr lang="en-US" sz="4000"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p:cNvPicPr>
            <a:picLocks noChangeAspect="1"/>
          </p:cNvPicPr>
          <p:nvPr/>
        </p:nvPicPr>
        <p:blipFill>
          <a:blip r:embed="rId1"/>
          <a:stretch>
            <a:fillRect/>
          </a:stretch>
        </p:blipFill>
        <p:spPr>
          <a:xfrm>
            <a:off x="2209800" y="1737163"/>
            <a:ext cx="7772400" cy="33836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D53"/>
        </a:solidFill>
        <a:effectLst/>
      </p:bgPr>
    </p:bg>
    <p:spTree>
      <p:nvGrpSpPr>
        <p:cNvPr id="1" name=""/>
        <p:cNvGrpSpPr/>
        <p:nvPr/>
      </p:nvGrpSpPr>
      <p:grpSpPr>
        <a:xfrm>
          <a:off x="0" y="0"/>
          <a:ext cx="0" cy="0"/>
          <a:chOff x="0" y="0"/>
          <a:chExt cx="0" cy="0"/>
        </a:xfrm>
      </p:grpSpPr>
      <p:sp>
        <p:nvSpPr>
          <p:cNvPr id="4" name="TextBox 3"/>
          <p:cNvSpPr txBox="1"/>
          <p:nvPr/>
        </p:nvSpPr>
        <p:spPr>
          <a:xfrm>
            <a:off x="872641" y="365164"/>
            <a:ext cx="2109295" cy="769441"/>
          </a:xfrm>
          <a:prstGeom prst="rect">
            <a:avLst/>
          </a:prstGeom>
          <a:noFill/>
        </p:spPr>
        <p:txBody>
          <a:bodyPr wrap="none" rtlCol="0">
            <a:spAutoFit/>
          </a:bodyPr>
          <a:lstStyle/>
          <a:p>
            <a:r>
              <a:rPr lang="en-US" sz="4400" dirty="0">
                <a:solidFill>
                  <a:schemeClr val="bg1"/>
                </a:solidFill>
              </a:rPr>
              <a:t>Content</a:t>
            </a:r>
            <a:r>
              <a:rPr lang="en-US" dirty="0"/>
              <a:t>s</a:t>
            </a:r>
            <a:endParaRPr lang="en-US" dirty="0"/>
          </a:p>
        </p:txBody>
      </p:sp>
      <p:sp>
        <p:nvSpPr>
          <p:cNvPr id="3" name="TextBox 2"/>
          <p:cNvSpPr txBox="1"/>
          <p:nvPr/>
        </p:nvSpPr>
        <p:spPr>
          <a:xfrm>
            <a:off x="3673364" y="1690062"/>
            <a:ext cx="7803931" cy="3477875"/>
          </a:xfrm>
          <a:prstGeom prst="rect">
            <a:avLst/>
          </a:prstGeom>
          <a:noFill/>
        </p:spPr>
        <p:txBody>
          <a:bodyPr wrap="square" rtlCol="0">
            <a:spAutoFit/>
          </a:bodyPr>
          <a:lstStyle/>
          <a:p>
            <a:pPr marL="285750" indent="-285750">
              <a:buFont typeface="Wingdings" panose="05000000000000000000" pitchFamily="2" charset="2"/>
              <a:buChar char="q"/>
            </a:pPr>
            <a:r>
              <a:rPr lang="en-US" sz="4400" dirty="0">
                <a:solidFill>
                  <a:schemeClr val="bg1"/>
                </a:solidFill>
              </a:rPr>
              <a:t> What we look up</a:t>
            </a:r>
            <a:endParaRPr lang="en-US" sz="4400" dirty="0">
              <a:solidFill>
                <a:schemeClr val="bg1"/>
              </a:solidFill>
            </a:endParaRPr>
          </a:p>
          <a:p>
            <a:endParaRPr lang="en-US" sz="4400" dirty="0">
              <a:solidFill>
                <a:schemeClr val="bg1"/>
              </a:solidFill>
            </a:endParaRPr>
          </a:p>
          <a:p>
            <a:pPr marL="285750" indent="-285750">
              <a:buFont typeface="Wingdings" panose="05000000000000000000" pitchFamily="2" charset="2"/>
              <a:buChar char="q"/>
            </a:pPr>
            <a:r>
              <a:rPr lang="en-US" sz="4400" dirty="0">
                <a:solidFill>
                  <a:schemeClr val="bg1"/>
                </a:solidFill>
              </a:rPr>
              <a:t> How to carry out</a:t>
            </a:r>
            <a:endParaRPr lang="en-US" sz="4400" dirty="0">
              <a:solidFill>
                <a:schemeClr val="bg1"/>
              </a:solidFill>
            </a:endParaRPr>
          </a:p>
          <a:p>
            <a:pPr marL="285750" indent="-285750">
              <a:buFont typeface="Wingdings" panose="05000000000000000000" pitchFamily="2" charset="2"/>
              <a:buChar char="q"/>
            </a:pPr>
            <a:endParaRPr lang="en-US" sz="4400" dirty="0">
              <a:solidFill>
                <a:schemeClr val="bg1"/>
              </a:solidFill>
            </a:endParaRPr>
          </a:p>
          <a:p>
            <a:pPr marL="285750" indent="-285750">
              <a:buFont typeface="Wingdings" panose="05000000000000000000" pitchFamily="2" charset="2"/>
              <a:buChar char="q"/>
            </a:pPr>
            <a:r>
              <a:rPr lang="en-US" sz="4400" dirty="0">
                <a:solidFill>
                  <a:schemeClr val="bg1"/>
                </a:solidFill>
              </a:rPr>
              <a:t> What we achieved</a:t>
            </a:r>
            <a:endParaRPr lang="en-US" sz="4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6200000">
            <a:off x="7906408" y="3051887"/>
            <a:ext cx="6858001" cy="754227"/>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Data Visualization</a:t>
            </a:r>
            <a:endParaRPr lang="en-US" sz="4000" dirty="0">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p:cNvPicPr>
            <a:picLocks noChangeAspect="1"/>
          </p:cNvPicPr>
          <p:nvPr/>
        </p:nvPicPr>
        <p:blipFill>
          <a:blip r:embed="rId1"/>
          <a:stretch>
            <a:fillRect/>
          </a:stretch>
        </p:blipFill>
        <p:spPr>
          <a:xfrm>
            <a:off x="2465294" y="0"/>
            <a:ext cx="7261412"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6200000">
            <a:off x="7906408" y="3051887"/>
            <a:ext cx="6858001" cy="754227"/>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Data Visualization</a:t>
            </a:r>
            <a:endParaRPr lang="en-US" sz="4000"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p:cNvPicPr>
            <a:picLocks noChangeAspect="1"/>
          </p:cNvPicPr>
          <p:nvPr/>
        </p:nvPicPr>
        <p:blipFill>
          <a:blip r:embed="rId1"/>
          <a:stretch>
            <a:fillRect/>
          </a:stretch>
        </p:blipFill>
        <p:spPr>
          <a:xfrm>
            <a:off x="3337891" y="0"/>
            <a:ext cx="5516217"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6200000">
            <a:off x="7906408" y="3051887"/>
            <a:ext cx="6858001" cy="754227"/>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Data Visualization</a:t>
            </a:r>
            <a:endParaRPr lang="en-US" sz="4000" dirty="0">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p:cNvPicPr>
            <a:picLocks noChangeAspect="1"/>
          </p:cNvPicPr>
          <p:nvPr/>
        </p:nvPicPr>
        <p:blipFill>
          <a:blip r:embed="rId1"/>
          <a:stretch>
            <a:fillRect/>
          </a:stretch>
        </p:blipFill>
        <p:spPr>
          <a:xfrm>
            <a:off x="2465294" y="0"/>
            <a:ext cx="7261412"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6200000">
            <a:off x="7906408" y="3051887"/>
            <a:ext cx="6858001" cy="754227"/>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Data Visualization</a:t>
            </a:r>
            <a:endParaRPr lang="en-US" sz="4000"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p:cNvPicPr>
            <a:picLocks noChangeAspect="1"/>
          </p:cNvPicPr>
          <p:nvPr/>
        </p:nvPicPr>
        <p:blipFill>
          <a:blip r:embed="rId1"/>
          <a:stretch>
            <a:fillRect/>
          </a:stretch>
        </p:blipFill>
        <p:spPr>
          <a:xfrm>
            <a:off x="1912968" y="1206579"/>
            <a:ext cx="7772400" cy="444484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000D53"/>
                </a:solidFill>
              </a:rPr>
              <a:t>Thank You</a:t>
            </a:r>
            <a:br>
              <a:rPr lang="en-US" dirty="0"/>
            </a:br>
            <a:endParaRPr lang="en-US" dirty="0"/>
          </a:p>
        </p:txBody>
      </p:sp>
      <p:sp>
        <p:nvSpPr>
          <p:cNvPr id="5" name="TextBox 2"/>
          <p:cNvSpPr txBox="1"/>
          <p:nvPr/>
        </p:nvSpPr>
        <p:spPr>
          <a:xfrm>
            <a:off x="740664" y="4190828"/>
            <a:ext cx="3111108" cy="1815882"/>
          </a:xfrm>
          <a:prstGeom prst="rect">
            <a:avLst/>
          </a:prstGeom>
          <a:noFill/>
        </p:spPr>
        <p:txBody>
          <a:bodyPr wrap="none" rtlCol="0">
            <a:spAutoFit/>
          </a:bodyPr>
          <a:lstStyle/>
          <a:p>
            <a:r>
              <a:rPr lang="en-US" sz="2800" dirty="0">
                <a:solidFill>
                  <a:srgbClr val="000D53"/>
                </a:solidFill>
              </a:rPr>
              <a:t>Aditya Sanjay Pawar</a:t>
            </a:r>
            <a:endParaRPr lang="en-US" sz="2800" dirty="0">
              <a:solidFill>
                <a:srgbClr val="000D53"/>
              </a:solidFill>
            </a:endParaRPr>
          </a:p>
          <a:p>
            <a:r>
              <a:rPr lang="en-US" sz="2800" dirty="0">
                <a:solidFill>
                  <a:srgbClr val="000D53"/>
                </a:solidFill>
              </a:rPr>
              <a:t>Tian Tian</a:t>
            </a:r>
            <a:endParaRPr lang="en-US" sz="2800" dirty="0">
              <a:solidFill>
                <a:srgbClr val="000D53"/>
              </a:solidFill>
            </a:endParaRPr>
          </a:p>
          <a:p>
            <a:r>
              <a:rPr lang="en-US" sz="2800" dirty="0">
                <a:solidFill>
                  <a:srgbClr val="000D53"/>
                </a:solidFill>
              </a:rPr>
              <a:t>Yixing Zhu</a:t>
            </a:r>
            <a:endParaRPr lang="en-US" sz="2800" dirty="0">
              <a:solidFill>
                <a:srgbClr val="000D53"/>
              </a:solidFill>
            </a:endParaRPr>
          </a:p>
          <a:p>
            <a:r>
              <a:rPr lang="en-US" sz="2800" dirty="0">
                <a:solidFill>
                  <a:srgbClr val="000D53"/>
                </a:solidFill>
              </a:rPr>
              <a:t>Zimin Zhu</a:t>
            </a:r>
            <a:endParaRPr lang="en-US" sz="2800" dirty="0">
              <a:solidFill>
                <a:srgbClr val="000D5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D53"/>
        </a:solidFill>
        <a:effectLst/>
      </p:bgPr>
    </p:bg>
    <p:spTree>
      <p:nvGrpSpPr>
        <p:cNvPr id="1" name=""/>
        <p:cNvGrpSpPr/>
        <p:nvPr/>
      </p:nvGrpSpPr>
      <p:grpSpPr>
        <a:xfrm>
          <a:off x="0" y="0"/>
          <a:ext cx="0" cy="0"/>
          <a:chOff x="0" y="0"/>
          <a:chExt cx="0" cy="0"/>
        </a:xfrm>
      </p:grpSpPr>
      <p:sp>
        <p:nvSpPr>
          <p:cNvPr id="5" name="TextBox 4"/>
          <p:cNvSpPr txBox="1"/>
          <p:nvPr/>
        </p:nvSpPr>
        <p:spPr>
          <a:xfrm>
            <a:off x="1781503" y="2367171"/>
            <a:ext cx="4887310" cy="2123658"/>
          </a:xfrm>
          <a:prstGeom prst="rect">
            <a:avLst/>
          </a:prstGeom>
          <a:noFill/>
        </p:spPr>
        <p:txBody>
          <a:bodyPr wrap="square" rtlCol="0">
            <a:spAutoFit/>
          </a:bodyPr>
          <a:lstStyle/>
          <a:p>
            <a:r>
              <a:rPr lang="en-US" sz="6600" dirty="0">
                <a:solidFill>
                  <a:schemeClr val="bg1"/>
                </a:solidFill>
              </a:rPr>
              <a:t>What we LOOK UP</a:t>
            </a:r>
            <a:endParaRPr lang="en-US" sz="6600" dirty="0">
              <a:solidFill>
                <a:schemeClr val="bg1"/>
              </a:solidFill>
            </a:endParaRPr>
          </a:p>
        </p:txBody>
      </p:sp>
      <p:pic>
        <p:nvPicPr>
          <p:cNvPr id="3" name="Picture 2" descr="Close-up of a director chair&#10;&#10;Description automatically generated"/>
          <p:cNvPicPr>
            <a:picLocks noChangeAspect="1"/>
          </p:cNvPicPr>
          <p:nvPr/>
        </p:nvPicPr>
        <p:blipFill>
          <a:blip r:embed="rId1"/>
          <a:stretch>
            <a:fillRect/>
          </a:stretch>
        </p:blipFill>
        <p:spPr>
          <a:xfrm>
            <a:off x="7086914" y="0"/>
            <a:ext cx="3851413"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0" indent="-571500">
              <a:buFont typeface="+mj-lt"/>
              <a:buAutoNum type="romanUcPeriod"/>
            </a:pPr>
            <a:r>
              <a:rPr lang="en-US" altLang="zh-CN" dirty="0">
                <a:solidFill>
                  <a:srgbClr val="000D53"/>
                </a:solidFill>
              </a:rPr>
              <a:t>In the communication industry, data-native mindset has become a crucial tool, and an advanced data system has also become an effective tool for </a:t>
            </a:r>
            <a:r>
              <a:rPr lang="en-US" altLang="zh-CN" dirty="0">
                <a:solidFill>
                  <a:srgbClr val="000D53"/>
                </a:solidFill>
                <a:highlight>
                  <a:srgbClr val="FFFF00"/>
                </a:highlight>
              </a:rPr>
              <a:t>the diverse range of stakeholders</a:t>
            </a:r>
            <a:r>
              <a:rPr lang="en-US" altLang="zh-CN" dirty="0">
                <a:solidFill>
                  <a:srgbClr val="000D53"/>
                </a:solidFill>
              </a:rPr>
              <a:t>.</a:t>
            </a:r>
            <a:endParaRPr lang="en-US" altLang="zh-CN" dirty="0">
              <a:solidFill>
                <a:srgbClr val="000D53"/>
              </a:solidFill>
            </a:endParaRPr>
          </a:p>
          <a:p>
            <a:pPr marL="571500" indent="-571500">
              <a:buFont typeface="+mj-lt"/>
              <a:buAutoNum type="romanUcPeriod"/>
            </a:pPr>
            <a:r>
              <a:rPr lang="en-US" altLang="zh-CN" dirty="0">
                <a:solidFill>
                  <a:srgbClr val="000D53"/>
                </a:solidFill>
              </a:rPr>
              <a:t>Our team focuses highly on </a:t>
            </a:r>
            <a:r>
              <a:rPr lang="en-US" altLang="zh-CN" dirty="0">
                <a:solidFill>
                  <a:srgbClr val="000D53"/>
                </a:solidFill>
                <a:highlight>
                  <a:srgbClr val="FFFF00"/>
                </a:highlight>
              </a:rPr>
              <a:t>the film production process</a:t>
            </a:r>
            <a:r>
              <a:rPr lang="en-US" altLang="zh-CN" dirty="0">
                <a:solidFill>
                  <a:srgbClr val="000D53"/>
                </a:solidFill>
              </a:rPr>
              <a:t>.</a:t>
            </a:r>
            <a:endParaRPr lang="en-US" dirty="0">
              <a:solidFill>
                <a:srgbClr val="000D53"/>
              </a:solidFill>
            </a:endParaRPr>
          </a:p>
          <a:p>
            <a:pPr marL="571500" indent="-571500">
              <a:buFont typeface="+mj-lt"/>
              <a:buAutoNum type="romanUcPeriod"/>
            </a:pPr>
            <a:r>
              <a:rPr lang="en-US" dirty="0">
                <a:solidFill>
                  <a:srgbClr val="000D53"/>
                </a:solidFill>
              </a:rPr>
              <a:t>Film production field needs a powerful application to leverage data and theory to inform </a:t>
            </a:r>
            <a:r>
              <a:rPr lang="en-US" dirty="0">
                <a:solidFill>
                  <a:srgbClr val="000D53"/>
                </a:solidFill>
                <a:highlight>
                  <a:srgbClr val="FFFF00"/>
                </a:highlight>
              </a:rPr>
              <a:t>budget strategy</a:t>
            </a:r>
            <a:r>
              <a:rPr lang="en-US" dirty="0">
                <a:solidFill>
                  <a:srgbClr val="000D53"/>
                </a:solidFill>
              </a:rPr>
              <a:t>.</a:t>
            </a:r>
            <a:endParaRPr lang="en-US" dirty="0">
              <a:solidFill>
                <a:srgbClr val="000D53"/>
              </a:solidFill>
            </a:endParaRPr>
          </a:p>
          <a:p>
            <a:pPr marL="571500" indent="-571500">
              <a:buFont typeface="+mj-lt"/>
              <a:buAutoNum type="romanUcPeriod"/>
            </a:pPr>
            <a:r>
              <a:rPr lang="en-US" dirty="0">
                <a:solidFill>
                  <a:srgbClr val="000D53"/>
                </a:solidFill>
              </a:rPr>
              <a:t>We are doing for this need.</a:t>
            </a:r>
            <a:endParaRPr lang="en-US" dirty="0">
              <a:solidFill>
                <a:srgbClr val="000D53"/>
              </a:solidFill>
            </a:endParaRPr>
          </a:p>
        </p:txBody>
      </p:sp>
      <p:sp>
        <p:nvSpPr>
          <p:cNvPr id="7" name="Rectangle 6"/>
          <p:cNvSpPr/>
          <p:nvPr/>
        </p:nvSpPr>
        <p:spPr>
          <a:xfrm>
            <a:off x="0" y="681037"/>
            <a:ext cx="12192000" cy="565041"/>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Introduction</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11967"/>
            <a:ext cx="12192000" cy="565041"/>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Purpose</a:t>
            </a:r>
            <a:endParaRPr lang="en-US"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85497" y="1687354"/>
            <a:ext cx="10421005" cy="4678204"/>
          </a:xfrm>
          <a:prstGeom prst="rect">
            <a:avLst/>
          </a:prstGeom>
          <a:noFill/>
        </p:spPr>
        <p:txBody>
          <a:bodyPr wrap="square" rtlCol="0">
            <a:spAutoFit/>
          </a:bodyPr>
          <a:lstStyle/>
          <a:p>
            <a:pPr marL="342900" lvl="0" indent="-342900">
              <a:buFont typeface="Courier New" panose="02070309020205020404" pitchFamily="49" charset="0"/>
              <a:buChar char="o"/>
            </a:pP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In some extent, cast decide whether movies can attract more audience going to buy the ticket. But meanwhile, cast’s salary may cost too high to cut the budget used on shooting film. </a:t>
            </a:r>
            <a:r>
              <a:rPr lang="en-US" sz="2000" b="1" kern="1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rPr>
              <a:t>To better control cost, producers want to know the name of cast who earn the salary less than $500,000 each movie. And sort by the salary.</a:t>
            </a:r>
            <a:endParaRPr lang="en-US" sz="2000" b="1" kern="1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buFont typeface="Courier New" panose="02070309020205020404" pitchFamily="49" charset="0"/>
              <a:buChar char="o"/>
            </a:pPr>
            <a:endParaRPr lang="en-US" sz="2000" b="1"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indent="-342900">
              <a:buFont typeface="Courier New" panose="02070309020205020404" pitchFamily="49" charset="0"/>
              <a:buChar char="o"/>
            </a:pP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Sometimes, spending more budget on crew rather than cast can enhance the quality and reputation of the film.</a:t>
            </a:r>
            <a:r>
              <a:rPr lang="en-US" sz="2000" kern="1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rPr>
              <a:t> </a:t>
            </a:r>
            <a:r>
              <a:rPr lang="en-US" sz="2000" b="1" kern="1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rPr>
              <a:t>Producers would like to know those movies which put more expense on crew than cast</a:t>
            </a:r>
            <a:r>
              <a:rPr lang="en-US" sz="2000" b="1"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2000" b="1"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indent="-342900">
              <a:buFont typeface="Courier New" panose="02070309020205020404" pitchFamily="49" charset="0"/>
              <a:buChar char="o"/>
            </a:pPr>
            <a:endParaRPr lang="en-US"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indent="-342900">
              <a:buFont typeface="Courier New" panose="02070309020205020404" pitchFamily="49" charset="0"/>
              <a:buChar char="o"/>
            </a:pP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From shooting view, movies are an art that restores the real world. Film can rebuild the impression of certain city, just like Paris always related with romantic story and Wall Street always link to the financial filed. Location can impact on the style of a film and can impact on the budget. </a:t>
            </a:r>
            <a:r>
              <a:rPr lang="en-US" sz="2000" b="1" kern="1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rPr>
              <a:t>Producers want to know the expense of those movies which shoot on New York, and those movies’ profit.</a:t>
            </a:r>
            <a:r>
              <a:rPr lang="en-US" sz="2000" kern="1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rPr>
              <a:t> </a:t>
            </a:r>
            <a:endParaRPr lang="en-US" sz="2000" kern="1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buFont typeface="+mj-lt"/>
              <a:buAutoNum type="arabicPeriod"/>
            </a:pP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11967"/>
            <a:ext cx="12192000" cy="565041"/>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Purpose</a:t>
            </a:r>
            <a:endParaRPr lang="en-US"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14854" y="2112579"/>
            <a:ext cx="5339255" cy="3785652"/>
          </a:xfrm>
          <a:prstGeom prst="rect">
            <a:avLst/>
          </a:prstGeom>
          <a:noFill/>
        </p:spPr>
        <p:txBody>
          <a:bodyPr wrap="square" rtlCol="0">
            <a:spAutoFit/>
          </a:bodyPr>
          <a:lstStyle/>
          <a:p>
            <a:pPr marL="285750" indent="-28575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Cost</a:t>
            </a:r>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Director, cast, crew</a:t>
            </a:r>
            <a:endParaRPr lang="en-US" sz="4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4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location</a:t>
            </a:r>
            <a:endParaRPr lang="en-US" sz="4800" dirty="0">
              <a:latin typeface="Times New Roman" panose="02020603050405020304" pitchFamily="18" charset="0"/>
              <a:cs typeface="Times New Roman" panose="02020603050405020304" pitchFamily="18" charset="0"/>
            </a:endParaRPr>
          </a:p>
        </p:txBody>
      </p:sp>
      <p:pic>
        <p:nvPicPr>
          <p:cNvPr id="5" name="Picture 4" descr="A group of people in a studio&#10;&#10;Description automatically generated"/>
          <p:cNvPicPr>
            <a:picLocks noChangeAspect="1"/>
          </p:cNvPicPr>
          <p:nvPr/>
        </p:nvPicPr>
        <p:blipFill>
          <a:blip r:embed="rId1"/>
          <a:stretch>
            <a:fillRect/>
          </a:stretch>
        </p:blipFill>
        <p:spPr>
          <a:xfrm>
            <a:off x="7777656" y="1660745"/>
            <a:ext cx="2990192" cy="44852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48904"/>
            <a:ext cx="12192000" cy="565041"/>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Identifying Data Needs</a:t>
            </a:r>
            <a:endParaRPr lang="en-US"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51490" y="1684781"/>
            <a:ext cx="10972800" cy="4893647"/>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What is the range of expenses required for specific types of movies?</a:t>
            </a:r>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Which actors and actresses have starred in certain specific types of movies and were hired on lower budgets?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Which crew members are experienced in making certain types of movies and are paid lower wages?</a:t>
            </a:r>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Which directors have experience making certain types of movies and how much do they get paid?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Which shoots took place at locations that cost less than budget?</a:t>
            </a:r>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48904"/>
            <a:ext cx="12192000" cy="565041"/>
          </a:xfrm>
          <a:prstGeom prst="rect">
            <a:avLst/>
          </a:prstGeom>
          <a:solidFill>
            <a:srgbClr val="000D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Identifying Data Needs</a:t>
            </a:r>
            <a:endParaRPr lang="en-US"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5551734" y="1860464"/>
            <a:ext cx="6104238" cy="3433634"/>
          </a:xfrm>
          <a:prstGeom prst="rect">
            <a:avLst/>
          </a:prstGeom>
        </p:spPr>
      </p:pic>
      <p:sp>
        <p:nvSpPr>
          <p:cNvPr id="2" name="TextBox 1"/>
          <p:cNvSpPr txBox="1"/>
          <p:nvPr/>
        </p:nvSpPr>
        <p:spPr>
          <a:xfrm>
            <a:off x="536028" y="1860464"/>
            <a:ext cx="4887310"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Expenses</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Actors and Actresses</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Crew</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Directors</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Locations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D53"/>
        </a:solidFill>
        <a:effectLst/>
      </p:bgPr>
    </p:bg>
    <p:spTree>
      <p:nvGrpSpPr>
        <p:cNvPr id="1" name=""/>
        <p:cNvGrpSpPr/>
        <p:nvPr/>
      </p:nvGrpSpPr>
      <p:grpSpPr>
        <a:xfrm>
          <a:off x="0" y="0"/>
          <a:ext cx="0" cy="0"/>
          <a:chOff x="0" y="0"/>
          <a:chExt cx="0" cy="0"/>
        </a:xfrm>
      </p:grpSpPr>
      <p:sp>
        <p:nvSpPr>
          <p:cNvPr id="5" name="TextBox 4"/>
          <p:cNvSpPr txBox="1"/>
          <p:nvPr/>
        </p:nvSpPr>
        <p:spPr>
          <a:xfrm>
            <a:off x="1253673" y="2367171"/>
            <a:ext cx="4887310" cy="2123658"/>
          </a:xfrm>
          <a:prstGeom prst="rect">
            <a:avLst/>
          </a:prstGeom>
          <a:noFill/>
        </p:spPr>
        <p:txBody>
          <a:bodyPr wrap="square" rtlCol="0">
            <a:spAutoFit/>
          </a:bodyPr>
          <a:lstStyle/>
          <a:p>
            <a:r>
              <a:rPr lang="en-US" sz="6600" dirty="0">
                <a:solidFill>
                  <a:schemeClr val="bg1"/>
                </a:solidFill>
              </a:rPr>
              <a:t>How to CARRY OUT</a:t>
            </a:r>
            <a:endParaRPr lang="en-US" sz="6600" dirty="0">
              <a:solidFill>
                <a:schemeClr val="bg1"/>
              </a:solidFill>
            </a:endParaRPr>
          </a:p>
        </p:txBody>
      </p:sp>
      <p:pic>
        <p:nvPicPr>
          <p:cNvPr id="4" name="Picture 3" descr="A close-up of a film strip&#10;&#10;Description automatically generated"/>
          <p:cNvPicPr>
            <a:picLocks noChangeAspect="1"/>
          </p:cNvPicPr>
          <p:nvPr/>
        </p:nvPicPr>
        <p:blipFill>
          <a:blip r:embed="rId1"/>
          <a:stretch>
            <a:fillRect/>
          </a:stretch>
        </p:blipFill>
        <p:spPr>
          <a:xfrm>
            <a:off x="6884276" y="0"/>
            <a:ext cx="45720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2518</Words>
  <Application>WPS 演示</Application>
  <PresentationFormat>Widescreen</PresentationFormat>
  <Paragraphs>123</Paragraphs>
  <Slides>24</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Times New Roman</vt:lpstr>
      <vt:lpstr>Courier New</vt:lpstr>
      <vt:lpstr>DengXian</vt:lpstr>
      <vt:lpstr>Calibri</vt:lpstr>
      <vt:lpstr>Calibri Light</vt:lpstr>
      <vt:lpstr>Microsoft YaHei</vt:lpstr>
      <vt:lpstr>Arial Unicode MS</vt:lpstr>
      <vt:lpstr>Office Theme</vt:lpstr>
      <vt:lpstr>Film Production Management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Zimin Zhu</dc:creator>
  <cp:lastModifiedBy>爱上层楼</cp:lastModifiedBy>
  <cp:revision>4</cp:revision>
  <dcterms:created xsi:type="dcterms:W3CDTF">2023-12-04T23:39:00Z</dcterms:created>
  <dcterms:modified xsi:type="dcterms:W3CDTF">2023-12-12T04:40:10Z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3A433559BD2848DF81BE54A498A1477F_13</vt:lpwstr>
  </property>
  <property fmtid="{D5CDD505-2E9C-101B-9397-08002B2CF9AE}" pid="3" name="KSOProductBuildVer">
    <vt:lpwstr>2052-12.1.0.15990</vt:lpwstr>
  </property>
</Properties>
</file>