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  <p:sldId id="264" r:id="rId9"/>
    <p:sldId id="270" r:id="rId10"/>
    <p:sldId id="272" r:id="rId11"/>
    <p:sldId id="271" r:id="rId12"/>
    <p:sldId id="273" r:id="rId13"/>
    <p:sldId id="274" r:id="rId14"/>
    <p:sldId id="276" r:id="rId15"/>
    <p:sldId id="27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12F952-6019-7820-C849-C2BB5FC71F06}" v="50" dt="2023-05-10T17:18:03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7464" autoAdjust="0"/>
  </p:normalViewPr>
  <p:slideViewPr>
    <p:cSldViewPr snapToGrid="0">
      <p:cViewPr varScale="1">
        <p:scale>
          <a:sx n="54" d="100"/>
          <a:sy n="54" d="100"/>
        </p:scale>
        <p:origin x="11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0324E-80A9-49D4-AF77-71A45C289F90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4C783-AC39-4C28-9EB5-0F2861886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468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Mention about surprise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B4C783-AC39-4C28-9EB5-0F2861886B5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926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Reiterate surprise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B4C783-AC39-4C28-9EB5-0F2861886B5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628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Deliver the joke about the cold reality and unfortunate death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B4C783-AC39-4C28-9EB5-0F2861886B5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57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Before moving forward to the resolution, I would like to mention that this is still an open problem with a lot of room for debate. There are many possible resolutions to this paradox based on our interpretation of the problem statement. Here, we describe a few possible resolutions based on our understanding on the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B4C783-AC39-4C28-9EB5-0F2861886B5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132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Thus by overanalysing his situation, the prisoner has doomed himself to unexpected death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B4C783-AC39-4C28-9EB5-0F2861886B5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259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Mention “Is heterological </a:t>
            </a:r>
            <a:r>
              <a:rPr lang="en-IN" dirty="0" err="1"/>
              <a:t>heterological</a:t>
            </a:r>
            <a:r>
              <a:rPr lang="en-IN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B4C783-AC39-4C28-9EB5-0F2861886B59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996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Second part does not add any extra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B4C783-AC39-4C28-9EB5-0F2861886B59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323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60846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92978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9788559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223375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8776432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69753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3322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6586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7307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16277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15623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86710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636683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805526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74578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09354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6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med">
    <p:pull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CA78B-557E-E022-22A7-BAC221A1E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779" y="1654825"/>
            <a:ext cx="9131160" cy="2174785"/>
          </a:xfrm>
        </p:spPr>
        <p:txBody>
          <a:bodyPr/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Unexpected Hanging </a:t>
            </a:r>
            <a:br>
              <a:rPr lang="en-US" sz="6600" dirty="0"/>
            </a:br>
            <a:r>
              <a:rPr lang="en-US" sz="6600" dirty="0">
                <a:solidFill>
                  <a:schemeClr val="tx1"/>
                </a:solidFill>
              </a:rPr>
              <a:t>Paradox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FCB62-79AC-2ABB-1CD7-25A8EBC9B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6422" y="4050833"/>
            <a:ext cx="2666451" cy="161309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Presented By:</a:t>
            </a:r>
          </a:p>
          <a:p>
            <a:pPr algn="l"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Aditya Gupta</a:t>
            </a:r>
          </a:p>
          <a:p>
            <a:pPr algn="l"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Shishir R K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684321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8BA9B-AF4F-FFBE-6ABF-3DA79289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solidFill>
                  <a:schemeClr val="tx1"/>
                </a:solidFill>
              </a:rPr>
              <a:t>A naïve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8BB66-D3ED-A2E0-FC25-EE28ECF7B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The prisoner does not expect to be hanged at all</a:t>
            </a:r>
          </a:p>
          <a:p>
            <a:r>
              <a:rPr lang="en-IN" sz="2400" dirty="0">
                <a:solidFill>
                  <a:schemeClr val="tx1"/>
                </a:solidFill>
              </a:rPr>
              <a:t>This makes his execution on any given day a surprise</a:t>
            </a:r>
          </a:p>
          <a:p>
            <a:r>
              <a:rPr lang="en-IN" sz="2400" dirty="0">
                <a:solidFill>
                  <a:schemeClr val="tx1"/>
                </a:solidFill>
              </a:rPr>
              <a:t>This fulfils the judge’s promise about the execution being a surprise</a:t>
            </a:r>
          </a:p>
          <a:p>
            <a:r>
              <a:rPr lang="en-IN" sz="2400" dirty="0">
                <a:solidFill>
                  <a:schemeClr val="tx1"/>
                </a:solidFill>
              </a:rPr>
              <a:t>This becomes a self-fulfilling prophecy</a:t>
            </a: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6152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C587-81B8-77F6-AD7A-6ECE2B5A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solidFill>
                  <a:schemeClr val="tx1"/>
                </a:solidFill>
              </a:rPr>
              <a:t>Ambiguity in “surprise”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154E6-24E2-D979-C995-DD70C2908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The main problem arises from the vague definition of the word “surprise”</a:t>
            </a:r>
          </a:p>
          <a:p>
            <a:r>
              <a:rPr lang="en-IN" sz="2400" dirty="0">
                <a:solidFill>
                  <a:schemeClr val="tx1"/>
                </a:solidFill>
              </a:rPr>
              <a:t>From now, we define “surprise” as “not being able to deduce using the given statements”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5178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F396-BA5A-9E79-1050-178A8DB1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solidFill>
                  <a:schemeClr val="tx1"/>
                </a:solidFill>
              </a:rPr>
              <a:t>The judge’s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67AE6-7824-7B74-3807-94FB606D0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Now, we can restate the judge’s statement as:</a:t>
            </a:r>
          </a:p>
          <a:p>
            <a:endParaRPr lang="en-I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“</a:t>
            </a:r>
            <a:r>
              <a:rPr lang="en-US" sz="2400" dirty="0">
                <a:solidFill>
                  <a:schemeClr val="tx1"/>
                </a:solidFill>
              </a:rPr>
              <a:t>The prisoner will be hanged next week and the day cannot be deduced by using this statement”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This statement now becomes self-referential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9551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C363-B7D1-4412-BEA2-C7A08D62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solidFill>
                  <a:schemeClr val="tx1"/>
                </a:solidFill>
              </a:rPr>
              <a:t>Self-referential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1FB7C-CAF7-2905-9E10-74DB829CC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Self-referential statements are statements that refer to their own attributes or characteristics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Self referential statements generally lead to paradoxical situations</a:t>
            </a:r>
          </a:p>
          <a:p>
            <a:r>
              <a:rPr lang="en-IN" sz="2400" dirty="0">
                <a:solidFill>
                  <a:schemeClr val="tx1"/>
                </a:solidFill>
              </a:rPr>
              <a:t>For </a:t>
            </a:r>
            <a:r>
              <a:rPr lang="en-IN" sz="2400" dirty="0" err="1">
                <a:solidFill>
                  <a:schemeClr val="tx1"/>
                </a:solidFill>
              </a:rPr>
              <a:t>eg</a:t>
            </a:r>
            <a:r>
              <a:rPr lang="en-IN" sz="2400" dirty="0">
                <a:solidFill>
                  <a:schemeClr val="tx1"/>
                </a:solidFill>
              </a:rPr>
              <a:t>, “This statement is false”, also known as the Liar’s paradox</a:t>
            </a:r>
          </a:p>
        </p:txBody>
      </p:sp>
    </p:spTree>
    <p:extLst>
      <p:ext uri="{BB962C8B-B14F-4D97-AF65-F5344CB8AC3E}">
        <p14:creationId xmlns:p14="http://schemas.microsoft.com/office/powerpoint/2010/main" val="21072395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DA4F-0F5F-A027-C178-F2F2C3D73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solidFill>
                  <a:schemeClr val="tx1"/>
                </a:solidFill>
              </a:rPr>
              <a:t>Weird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388C5-6C1F-E58B-C375-1F42A5D62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The prisoner deduced than he won’t be hanged</a:t>
            </a:r>
          </a:p>
          <a:p>
            <a:r>
              <a:rPr lang="en-IN" sz="2400" dirty="0">
                <a:solidFill>
                  <a:schemeClr val="tx1"/>
                </a:solidFill>
              </a:rPr>
              <a:t>Thus by assuming the judge’s statement to be true, the prisoner deduced that it was false</a:t>
            </a:r>
          </a:p>
          <a:p>
            <a:r>
              <a:rPr lang="en-IN" sz="2400" dirty="0">
                <a:solidFill>
                  <a:schemeClr val="tx1"/>
                </a:solidFill>
              </a:rPr>
              <a:t>The self referential nature of the judge’s statement makes this deduction possible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0633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82A01-F4E2-2761-8CB0-3772A57D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solidFill>
                  <a:schemeClr val="tx1"/>
                </a:solidFill>
              </a:rPr>
              <a:t>A flaw in mathematics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67713-26DE-CBCE-015D-59751ACA3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Statements like the one given by the judge are problematic</a:t>
            </a:r>
          </a:p>
          <a:p>
            <a:r>
              <a:rPr lang="en-IN" sz="2400" dirty="0">
                <a:solidFill>
                  <a:schemeClr val="tx1"/>
                </a:solidFill>
              </a:rPr>
              <a:t>They cannot be analysed using mathematics and first order logic</a:t>
            </a:r>
          </a:p>
          <a:p>
            <a:r>
              <a:rPr lang="en-IN" sz="2400" dirty="0">
                <a:solidFill>
                  <a:schemeClr val="tx1"/>
                </a:solidFill>
              </a:rPr>
              <a:t>Hence all logical deductions made by the prisoner are not valid</a:t>
            </a:r>
          </a:p>
        </p:txBody>
      </p:sp>
    </p:spTree>
    <p:extLst>
      <p:ext uri="{BB962C8B-B14F-4D97-AF65-F5344CB8AC3E}">
        <p14:creationId xmlns:p14="http://schemas.microsoft.com/office/powerpoint/2010/main" val="3017641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D11A2-1F06-8CB8-AD74-0B61B4AB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EDDF2-6AF2-7404-6C2D-816D32DEE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There is no way to determine the exact day of the hanging</a:t>
            </a:r>
          </a:p>
          <a:p>
            <a:r>
              <a:rPr lang="en-IN" sz="2400" dirty="0">
                <a:solidFill>
                  <a:schemeClr val="tx1"/>
                </a:solidFill>
              </a:rPr>
              <a:t>The inherent structure of mathematics is incapable of analysing such problems</a:t>
            </a:r>
          </a:p>
          <a:p>
            <a:endParaRPr lang="en-I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This led Kurt Gödel to state his Incompleteness theorems</a:t>
            </a:r>
          </a:p>
        </p:txBody>
      </p:sp>
    </p:spTree>
    <p:extLst>
      <p:ext uri="{BB962C8B-B14F-4D97-AF65-F5344CB8AC3E}">
        <p14:creationId xmlns:p14="http://schemas.microsoft.com/office/powerpoint/2010/main" val="27040206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E3BB3A-ADA9-A76B-B7E3-44AAD8AF52F1}"/>
              </a:ext>
            </a:extLst>
          </p:cNvPr>
          <p:cNvSpPr txBox="1"/>
          <p:nvPr/>
        </p:nvSpPr>
        <p:spPr>
          <a:xfrm>
            <a:off x="1736333" y="2644170"/>
            <a:ext cx="75309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3335529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84F0-125D-7E02-A0C7-9250C611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96584"/>
            <a:ext cx="8596668" cy="112673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History</a:t>
            </a:r>
            <a:endParaRPr lang="en-IN" sz="6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A8FB-E6A0-D566-CCC1-0ECA3CE8D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97978"/>
            <a:ext cx="8805713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This paradox was first stated by Martin Gardner in 1963 in the Scientific American magazine.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Martin Gardner, puzzle master extraordinaire - BBC News">
            <a:extLst>
              <a:ext uri="{FF2B5EF4-FFF2-40B4-BE49-F238E27FC236}">
                <a16:creationId xmlns:a16="http://schemas.microsoft.com/office/drawing/2014/main" id="{DF0B6724-1877-0429-33A4-A2A4F80F9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243" y="2793500"/>
            <a:ext cx="4173891" cy="318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40488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B4242-0126-DA5F-0C71-180ECD78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Problem Statement</a:t>
            </a:r>
            <a:endParaRPr lang="en-IN" sz="5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5A6A8-684A-82BC-1820-966ECD42F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On Sunday, a judge tells a condemned prisoner that he will be hanged at noon on one weekday in the following week </a:t>
            </a:r>
          </a:p>
          <a:p>
            <a:r>
              <a:rPr lang="en-IN" sz="2400" dirty="0">
                <a:solidFill>
                  <a:schemeClr val="tx1"/>
                </a:solidFill>
              </a:rPr>
              <a:t>However, he also says that the execution will be a surprise to the prisoner</a:t>
            </a:r>
          </a:p>
        </p:txBody>
      </p:sp>
    </p:spTree>
    <p:extLst>
      <p:ext uri="{BB962C8B-B14F-4D97-AF65-F5344CB8AC3E}">
        <p14:creationId xmlns:p14="http://schemas.microsoft.com/office/powerpoint/2010/main" val="12536120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ACDF-D06B-40C3-E3AE-1C406C12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9325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The prisoner’s expectation</a:t>
            </a:r>
            <a:endParaRPr lang="en-IN" sz="5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E2A61-BCC2-1902-2403-5389ADBEE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20125"/>
            <a:ext cx="8596668" cy="3880773"/>
          </a:xfrm>
        </p:spPr>
        <p:txBody>
          <a:bodyPr/>
          <a:lstStyle/>
          <a:p>
            <a:r>
              <a:rPr lang="en-IN" sz="2400" dirty="0">
                <a:solidFill>
                  <a:schemeClr val="tx1"/>
                </a:solidFill>
              </a:rPr>
              <a:t>After analysing his situation, the prisoner concludes that he will not be executed</a:t>
            </a:r>
          </a:p>
          <a:p>
            <a:r>
              <a:rPr lang="en-IN" sz="2400" dirty="0">
                <a:solidFill>
                  <a:schemeClr val="tx1"/>
                </a:solidFill>
              </a:rPr>
              <a:t>According to him, there is no day on which he could be hanged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18665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9790D-0820-2022-6F77-8DD65EAB3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The prisoner’s analysis </a:t>
            </a:r>
            <a:endParaRPr lang="en-IN" sz="5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400C9-A105-513B-C147-2E5A91859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IN" sz="2400" dirty="0">
                <a:solidFill>
                  <a:schemeClr val="tx1"/>
                </a:solidFill>
              </a:rPr>
              <a:t>First, he assumes that he is alive on Thursday night</a:t>
            </a:r>
          </a:p>
          <a:p>
            <a:r>
              <a:rPr lang="en-IN" sz="2400" dirty="0">
                <a:solidFill>
                  <a:schemeClr val="tx1"/>
                </a:solidFill>
              </a:rPr>
              <a:t>In that case, his hanging could only be on Friday</a:t>
            </a:r>
          </a:p>
          <a:p>
            <a:r>
              <a:rPr lang="en-IN" sz="2400" dirty="0">
                <a:solidFill>
                  <a:schemeClr val="tx1"/>
                </a:solidFill>
              </a:rPr>
              <a:t>But since he would be sure of his hanging on Friday, it will no longer be a surprise</a:t>
            </a:r>
          </a:p>
          <a:p>
            <a:r>
              <a:rPr lang="en-IN" sz="2400" dirty="0">
                <a:solidFill>
                  <a:schemeClr val="tx1"/>
                </a:solidFill>
              </a:rPr>
              <a:t>Hence, he concludes that he can’t be hanged on Friday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1740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A2EE-3CD1-079C-2061-C59A9D3F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5400" dirty="0">
                <a:solidFill>
                  <a:schemeClr val="tx1"/>
                </a:solidFill>
              </a:rPr>
              <a:t>Taking his argument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CD417-690F-3C14-3B41-D464AC867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Now he tries to eliminate more days using the same logic</a:t>
            </a:r>
          </a:p>
          <a:p>
            <a:r>
              <a:rPr lang="en-IN" sz="2400" dirty="0">
                <a:solidFill>
                  <a:schemeClr val="tx1"/>
                </a:solidFill>
              </a:rPr>
              <a:t>Here, he assumes that he is alive on Wednesday night</a:t>
            </a:r>
          </a:p>
          <a:p>
            <a:r>
              <a:rPr lang="en-IN" sz="2400" dirty="0">
                <a:solidFill>
                  <a:schemeClr val="tx1"/>
                </a:solidFill>
              </a:rPr>
              <a:t>Then his hanging could only be on Thursday, since Friday has already been eliminated</a:t>
            </a:r>
          </a:p>
          <a:p>
            <a:r>
              <a:rPr lang="en-IN" sz="2400" dirty="0">
                <a:solidFill>
                  <a:schemeClr val="tx1"/>
                </a:solidFill>
              </a:rPr>
              <a:t>But once again, he is now certain of his hanging on Thursday. Thus it does not remain a surprise anymore</a:t>
            </a:r>
          </a:p>
          <a:p>
            <a:r>
              <a:rPr lang="en-IN" sz="2400" dirty="0">
                <a:solidFill>
                  <a:schemeClr val="tx1"/>
                </a:solidFill>
              </a:rPr>
              <a:t>Hence, he concludes he can’t be executed on Thursday</a:t>
            </a:r>
          </a:p>
        </p:txBody>
      </p:sp>
    </p:spTree>
    <p:extLst>
      <p:ext uri="{BB962C8B-B14F-4D97-AF65-F5344CB8AC3E}">
        <p14:creationId xmlns:p14="http://schemas.microsoft.com/office/powerpoint/2010/main" val="3203449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29D9-FE40-5CC1-A4A5-9A6A780F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His final conclusion</a:t>
            </a:r>
            <a:endParaRPr lang="en-IN" sz="5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8A89-E91E-54FE-155F-FC70F2B30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He repeats the same argument for the remaining weekdays</a:t>
            </a:r>
          </a:p>
          <a:p>
            <a:r>
              <a:rPr lang="en-IN" sz="2400" dirty="0">
                <a:solidFill>
                  <a:schemeClr val="tx1"/>
                </a:solidFill>
              </a:rPr>
              <a:t>This lets him eliminate every weekday as a possible day of hanging</a:t>
            </a:r>
          </a:p>
          <a:p>
            <a:r>
              <a:rPr lang="en-IN" sz="2400" dirty="0">
                <a:solidFill>
                  <a:schemeClr val="tx1"/>
                </a:solidFill>
              </a:rPr>
              <a:t>Thus he concludes that he can’t be hanged on any weekday, </a:t>
            </a:r>
            <a:r>
              <a:rPr lang="en-IN" sz="2400" dirty="0" err="1">
                <a:solidFill>
                  <a:schemeClr val="tx1"/>
                </a:solidFill>
              </a:rPr>
              <a:t>ie</a:t>
            </a:r>
            <a:r>
              <a:rPr lang="en-IN" sz="2400" dirty="0">
                <a:solidFill>
                  <a:schemeClr val="tx1"/>
                </a:solidFill>
              </a:rPr>
              <a:t>. he will not be executed</a:t>
            </a:r>
          </a:p>
        </p:txBody>
      </p:sp>
    </p:spTree>
    <p:extLst>
      <p:ext uri="{BB962C8B-B14F-4D97-AF65-F5344CB8AC3E}">
        <p14:creationId xmlns:p14="http://schemas.microsoft.com/office/powerpoint/2010/main" val="19575920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CE9EC-9572-7B26-5D91-050649CC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solidFill>
                  <a:schemeClr val="tx1"/>
                </a:solidFill>
              </a:rPr>
              <a:t>The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8E6F8-26F4-41C1-83CB-F72C6CDBE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IN" sz="2400" dirty="0">
                <a:solidFill>
                  <a:schemeClr val="tx1"/>
                </a:solidFill>
              </a:rPr>
              <a:t>However, things do not go as he planned</a:t>
            </a:r>
          </a:p>
          <a:p>
            <a:r>
              <a:rPr lang="en-IN" sz="2400" dirty="0">
                <a:solidFill>
                  <a:schemeClr val="tx1"/>
                </a:solidFill>
              </a:rPr>
              <a:t>On Wednesday afternoon, the executioner knocks on his door and he is hanged</a:t>
            </a:r>
          </a:p>
          <a:p>
            <a:r>
              <a:rPr lang="en-IN" sz="2400" dirty="0">
                <a:solidFill>
                  <a:schemeClr val="tx1"/>
                </a:solidFill>
              </a:rPr>
              <a:t>So, how does this paradoxical situation arise?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16085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EF340-E59D-74B3-F9D6-4380402F6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78" y="2768600"/>
            <a:ext cx="8959825" cy="1320800"/>
          </a:xfrm>
        </p:spPr>
        <p:txBody>
          <a:bodyPr>
            <a:noAutofit/>
          </a:bodyPr>
          <a:lstStyle/>
          <a:p>
            <a:pPr algn="ctr"/>
            <a:r>
              <a:rPr lang="en-IN" sz="8000" dirty="0">
                <a:solidFill>
                  <a:schemeClr val="tx1"/>
                </a:solidFill>
              </a:rPr>
              <a:t>Resolutions</a:t>
            </a:r>
          </a:p>
        </p:txBody>
      </p:sp>
    </p:spTree>
    <p:extLst>
      <p:ext uri="{BB962C8B-B14F-4D97-AF65-F5344CB8AC3E}">
        <p14:creationId xmlns:p14="http://schemas.microsoft.com/office/powerpoint/2010/main" val="316796971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677</Words>
  <Application>Microsoft Office PowerPoint</Application>
  <PresentationFormat>Widescreen</PresentationFormat>
  <Paragraphs>78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Unexpected Hanging  Paradox</vt:lpstr>
      <vt:lpstr>History</vt:lpstr>
      <vt:lpstr>Problem Statement</vt:lpstr>
      <vt:lpstr>The prisoner’s expectation</vt:lpstr>
      <vt:lpstr>The prisoner’s analysis </vt:lpstr>
      <vt:lpstr>Taking his argument forward</vt:lpstr>
      <vt:lpstr>His final conclusion</vt:lpstr>
      <vt:lpstr>The reality</vt:lpstr>
      <vt:lpstr>Resolutions</vt:lpstr>
      <vt:lpstr>A naïve resolution</vt:lpstr>
      <vt:lpstr>Ambiguity in “surprise”</vt:lpstr>
      <vt:lpstr>The judge’s statement</vt:lpstr>
      <vt:lpstr>Self-referential statements</vt:lpstr>
      <vt:lpstr>Weird implications</vt:lpstr>
      <vt:lpstr>A flaw in mathematics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Unexpected Hanging Paradox </dc:title>
  <dc:creator>R K Shishir</dc:creator>
  <cp:lastModifiedBy>Aditya Gupta</cp:lastModifiedBy>
  <cp:revision>37</cp:revision>
  <dcterms:created xsi:type="dcterms:W3CDTF">2023-05-09T16:59:50Z</dcterms:created>
  <dcterms:modified xsi:type="dcterms:W3CDTF">2023-05-14T06:08:19Z</dcterms:modified>
</cp:coreProperties>
</file>