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adityapkogri336/corporate_data" TargetMode="External"/><Relationship Id="rId3" Type="http://schemas.openxmlformats.org/officeDocument/2006/relationships/hyperlink" Target="http://localhost:6050/" TargetMode="External"/><Relationship Id="rId4" Type="http://schemas.openxmlformats.org/officeDocument/2006/relationships/hyperlink" Target="http://localhost:6050/docs" TargetMode="External"/><Relationship Id="rId5" Type="http://schemas.openxmlformats.org/officeDocument/2006/relationships/hyperlink" Target="https://github.com/adityapkogri336/corporate_data/blob/main/corporate_backup.sql"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Screenshot 2024-04-12 at 3.01.13 PM.png" descr="Screenshot 2024-04-12 at 3.01.13 PM.png"/>
          <p:cNvPicPr>
            <a:picLocks noChangeAspect="1"/>
          </p:cNvPicPr>
          <p:nvPr/>
        </p:nvPicPr>
        <p:blipFill>
          <a:blip r:embed="rId2">
            <a:extLst/>
          </a:blip>
          <a:stretch>
            <a:fillRect/>
          </a:stretch>
        </p:blipFill>
        <p:spPr>
          <a:xfrm>
            <a:off x="5991131" y="620609"/>
            <a:ext cx="12791053" cy="3326742"/>
          </a:xfrm>
          <a:prstGeom prst="rect">
            <a:avLst/>
          </a:prstGeom>
          <a:ln w="12700">
            <a:miter lim="400000"/>
          </a:ln>
        </p:spPr>
      </p:pic>
      <p:sp>
        <p:nvSpPr>
          <p:cNvPr id="172" name="ASSIGNMENT PROJECT…"/>
          <p:cNvSpPr txBox="1"/>
          <p:nvPr/>
        </p:nvSpPr>
        <p:spPr>
          <a:xfrm>
            <a:off x="4829472" y="4703460"/>
            <a:ext cx="15452018" cy="5550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914400">
              <a:lnSpc>
                <a:spcPct val="96000"/>
              </a:lnSpc>
              <a:spcBef>
                <a:spcPts val="500"/>
              </a:spcBef>
              <a:defRPr b="1" sz="7100">
                <a:latin typeface="Calibri"/>
                <a:ea typeface="Calibri"/>
                <a:cs typeface="Calibri"/>
                <a:sym typeface="Calibri"/>
              </a:defRPr>
            </a:pPr>
            <a:r>
              <a:t>ASSIGNMENT PROJECT</a:t>
            </a:r>
          </a:p>
          <a:p>
            <a:pPr algn="ctr" defTabSz="914400">
              <a:lnSpc>
                <a:spcPct val="96000"/>
              </a:lnSpc>
              <a:spcBef>
                <a:spcPts val="500"/>
              </a:spcBef>
              <a:defRPr b="1" sz="7100">
                <a:latin typeface="Calibri"/>
                <a:ea typeface="Calibri"/>
                <a:cs typeface="Calibri"/>
                <a:sym typeface="Calibri"/>
              </a:defRPr>
            </a:pPr>
            <a:r>
              <a:t>ON</a:t>
            </a:r>
          </a:p>
          <a:p>
            <a:pPr algn="ctr" defTabSz="914400">
              <a:lnSpc>
                <a:spcPct val="96000"/>
              </a:lnSpc>
              <a:spcBef>
                <a:spcPts val="500"/>
              </a:spcBef>
              <a:defRPr b="1" sz="7100">
                <a:latin typeface="Calibri"/>
                <a:ea typeface="Calibri"/>
                <a:cs typeface="Calibri"/>
                <a:sym typeface="Calibri"/>
              </a:defRPr>
            </a:pPr>
            <a:r>
              <a:t> Corporate Data</a:t>
            </a:r>
          </a:p>
          <a:p>
            <a:pPr algn="ctr" defTabSz="914400">
              <a:lnSpc>
                <a:spcPct val="96000"/>
              </a:lnSpc>
              <a:spcBef>
                <a:spcPts val="500"/>
              </a:spcBef>
              <a:defRPr b="1" sz="7100">
                <a:latin typeface="Calibri"/>
                <a:ea typeface="Calibri"/>
                <a:cs typeface="Calibri"/>
                <a:sym typeface="Calibri"/>
              </a:defRPr>
            </a:pPr>
            <a:r>
              <a:t>(Stock Screener)</a:t>
            </a:r>
          </a:p>
          <a:p>
            <a:pPr algn="ctr" defTabSz="914400">
              <a:lnSpc>
                <a:spcPct val="96000"/>
              </a:lnSpc>
              <a:spcBef>
                <a:spcPts val="500"/>
              </a:spcBef>
              <a:defRPr b="1" sz="7100">
                <a:solidFill>
                  <a:srgbClr val="888888"/>
                </a:solidFill>
                <a:latin typeface="Calibri"/>
                <a:ea typeface="Calibri"/>
                <a:cs typeface="Calibri"/>
                <a:sym typeface="Calibri"/>
              </a:defRPr>
            </a:pPr>
            <a:r>
              <a:t> </a:t>
            </a:r>
          </a:p>
        </p:txBody>
      </p:sp>
      <p:sp>
        <p:nvSpPr>
          <p:cNvPr id="173" name="Submitted By…"/>
          <p:cNvSpPr txBox="1"/>
          <p:nvPr/>
        </p:nvSpPr>
        <p:spPr>
          <a:xfrm>
            <a:off x="17885402" y="10554127"/>
            <a:ext cx="4267505" cy="205672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Submitted By</a:t>
            </a:r>
          </a:p>
          <a:p>
            <a:pPr>
              <a:defRPr b="1"/>
            </a:pPr>
            <a:r>
              <a:t>Aditya P Kogri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ABSTRACT  The Corporate Data is a platform to locate possible investments according to defined criteria, allowing investors to quickly sift through huge amounts of data and reach well-informed conclusions. A company's operations produce, collect, process"/>
          <p:cNvSpPr txBox="1"/>
          <p:nvPr>
            <p:ph type="title"/>
          </p:nvPr>
        </p:nvSpPr>
        <p:spPr>
          <a:xfrm>
            <a:off x="396878" y="799662"/>
            <a:ext cx="23285300" cy="8025633"/>
          </a:xfrm>
          <a:prstGeom prst="rect">
            <a:avLst/>
          </a:prstGeom>
        </p:spPr>
        <p:txBody>
          <a:bodyPr lIns="45719" tIns="45719" rIns="45719" bIns="45719" anchor="ctr"/>
          <a:lstStyle/>
          <a:p>
            <a:pPr defTabSz="914400">
              <a:lnSpc>
                <a:spcPct val="100000"/>
              </a:lnSpc>
              <a:defRPr b="0" spc="0" sz="5000" u="sng">
                <a:latin typeface="Calibri"/>
                <a:ea typeface="Calibri"/>
                <a:cs typeface="Calibri"/>
                <a:sym typeface="Calibri"/>
              </a:defRPr>
            </a:pPr>
            <a:r>
              <a:t>ABSTRACT</a:t>
            </a:r>
            <a:br/>
            <a:br/>
            <a:r>
              <a:rPr u="none"/>
              <a:t>The Corporate Data is a platform to locate possible investments according to defined criteria, allowing investors to quickly sift through huge amounts of data and reach well-informed conclusions. A company's operations produce, collect, process, and store any type of information that is referred to as corporate data. In addition to much more, this data may comprise financial records, employee and customer information, sales numbers, product data, operational indicators, and much more.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INFORMATION…"/>
          <p:cNvSpPr txBox="1"/>
          <p:nvPr>
            <p:ph type="body" idx="1"/>
          </p:nvPr>
        </p:nvSpPr>
        <p:spPr>
          <a:xfrm>
            <a:off x="361010" y="715985"/>
            <a:ext cx="23464528" cy="12290741"/>
          </a:xfrm>
          <a:prstGeom prst="rect">
            <a:avLst/>
          </a:prstGeom>
        </p:spPr>
        <p:txBody>
          <a:bodyPr lIns="45719" tIns="45719" rIns="45719" bIns="45719"/>
          <a:lstStyle/>
          <a:p>
            <a:pPr marL="342900" indent="-342900" defTabSz="914400">
              <a:lnSpc>
                <a:spcPct val="100000"/>
              </a:lnSpc>
              <a:spcBef>
                <a:spcPts val="500"/>
              </a:spcBef>
              <a:buSzTx/>
              <a:buFont typeface="Arial"/>
              <a:buNone/>
              <a:defRPr sz="5000" u="sng">
                <a:latin typeface="Calibri"/>
                <a:ea typeface="Calibri"/>
                <a:cs typeface="Calibri"/>
                <a:sym typeface="Calibri"/>
              </a:defRPr>
            </a:pPr>
            <a:r>
              <a:t>INFORMATION</a:t>
            </a:r>
          </a:p>
          <a:p>
            <a:pPr marL="342900" indent="-342900" defTabSz="914400">
              <a:lnSpc>
                <a:spcPct val="100000"/>
              </a:lnSpc>
              <a:spcBef>
                <a:spcPts val="400"/>
              </a:spcBef>
              <a:buSzTx/>
              <a:buFont typeface="Arial"/>
              <a:buNone/>
              <a:defRPr sz="5000">
                <a:latin typeface="Calibri"/>
                <a:ea typeface="Calibri"/>
                <a:cs typeface="Calibri"/>
                <a:sym typeface="Calibri"/>
              </a:defRPr>
            </a:pPr>
            <a:r>
              <a:t>Corporate data is essential for stock investments because it provides valuable insights into the financial health, performance, and prospects of the companies in which investors are considering investing. It serves as the foundation for informed decision-making in stock investments, helping investors assess the intrinsic value and risk-return profile of potential investment opportunities. Hence we are showing the corporate data in the project to help users its valuable insights into various aspects of the companies they are interested in or invested in.By presenting this data effectively, you can help users understand key metrics, trends, and factors influencing stock performance. Incorporating various types of corporate data such as balance sheets, cash flow statements, company information, dividends, exchange returns, and shareholding patterns into our project can offer users a comprehensive understanding of the companies they are interested in.Tools &amp; technologies used: Python, HTML, CSS , FastAPI , PostgreSQL, Github</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INSTRUCTUIONS FOR RUNNING THIS PROJECT"/>
          <p:cNvSpPr txBox="1"/>
          <p:nvPr>
            <p:ph type="title"/>
          </p:nvPr>
        </p:nvSpPr>
        <p:spPr>
          <a:xfrm>
            <a:off x="1014121" y="513711"/>
            <a:ext cx="21971001" cy="1433163"/>
          </a:xfrm>
          <a:prstGeom prst="rect">
            <a:avLst/>
          </a:prstGeom>
        </p:spPr>
        <p:txBody>
          <a:bodyPr/>
          <a:lstStyle>
            <a:lvl1pPr>
              <a:defRPr spc="-119" sz="6000"/>
            </a:lvl1pPr>
          </a:lstStyle>
          <a:p>
            <a:pPr/>
            <a:r>
              <a:t>INSTRUCTUIONS FOR RUNNING THIS PROJECT</a:t>
            </a:r>
          </a:p>
        </p:txBody>
      </p:sp>
      <p:sp>
        <p:nvSpPr>
          <p:cNvPr id="180" name="Tools &amp; Technologies Used…"/>
          <p:cNvSpPr txBox="1"/>
          <p:nvPr>
            <p:ph type="body" idx="1"/>
          </p:nvPr>
        </p:nvSpPr>
        <p:spPr>
          <a:xfrm>
            <a:off x="892428" y="1966336"/>
            <a:ext cx="22396902" cy="11018638"/>
          </a:xfrm>
          <a:prstGeom prst="rect">
            <a:avLst/>
          </a:prstGeom>
        </p:spPr>
        <p:txBody>
          <a:bodyPr/>
          <a:lstStyle/>
          <a:p>
            <a:pPr>
              <a:defRPr b="1" u="sng"/>
            </a:pPr>
            <a:r>
              <a:t>Tools &amp; Technologies Used</a:t>
            </a:r>
          </a:p>
          <a:p>
            <a:pPr/>
          </a:p>
          <a:p>
            <a:pPr/>
            <a:r>
              <a:t>- Python</a:t>
            </a:r>
          </a:p>
          <a:p>
            <a:pPr/>
            <a:r>
              <a:t>- HTML</a:t>
            </a:r>
          </a:p>
          <a:p>
            <a:pPr/>
            <a:r>
              <a:t>- CSS</a:t>
            </a:r>
          </a:p>
          <a:p>
            <a:pPr/>
            <a:r>
              <a:t>- FastAPI</a:t>
            </a:r>
          </a:p>
          <a:p>
            <a:pPr/>
            <a:r>
              <a:t>- PostgreSQL</a:t>
            </a:r>
          </a:p>
          <a:p>
            <a:pPr/>
            <a:r>
              <a:t>- GitHub</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o work with the &quot;corporate data&quot; repository and PostgreSQL, follow these steps:…"/>
          <p:cNvSpPr txBox="1"/>
          <p:nvPr>
            <p:ph type="body" idx="1"/>
          </p:nvPr>
        </p:nvSpPr>
        <p:spPr>
          <a:xfrm>
            <a:off x="388890" y="328788"/>
            <a:ext cx="23606221" cy="13058424"/>
          </a:xfrm>
          <a:prstGeom prst="rect">
            <a:avLst/>
          </a:prstGeom>
        </p:spPr>
        <p:txBody>
          <a:bodyPr/>
          <a:lstStyle/>
          <a:p>
            <a:pPr marL="445008" indent="-445008" defTabSz="1779987">
              <a:spcBef>
                <a:spcPts val="3200"/>
              </a:spcBef>
              <a:defRPr b="1" sz="3504" u="sng"/>
            </a:pPr>
            <a:r>
              <a:t>To work with the "corporate data" repository and PostgreSQL, follow these steps:</a:t>
            </a:r>
          </a:p>
          <a:p>
            <a:pPr marL="445008" indent="-445008" defTabSz="1779987">
              <a:spcBef>
                <a:spcPts val="3200"/>
              </a:spcBef>
              <a:defRPr sz="3504"/>
            </a:pPr>
          </a:p>
          <a:p>
            <a:pPr marL="445008" indent="-445008" defTabSz="1779987">
              <a:spcBef>
                <a:spcPts val="3200"/>
              </a:spcBef>
              <a:defRPr sz="3504"/>
            </a:pPr>
            <a:r>
              <a:t>1. Clone the repository "corporate data" from GitHub using the provided link </a:t>
            </a:r>
            <a:r>
              <a:rPr u="sng">
                <a:hlinkClick r:id="rId2" invalidUrl="" action="" tgtFrame="" tooltip="" history="1" highlightClick="0" endSnd="0"/>
              </a:rPr>
              <a:t>https://github.com/adityapkogri336/corporate_data</a:t>
            </a:r>
            <a:r>
              <a:t> .</a:t>
            </a:r>
          </a:p>
          <a:p>
            <a:pPr marL="445008" indent="-445008" defTabSz="1779987">
              <a:spcBef>
                <a:spcPts val="3200"/>
              </a:spcBef>
              <a:defRPr sz="3504"/>
            </a:pPr>
            <a:r>
              <a:t>2. Open the file in PyCharm and run the file "run.py".</a:t>
            </a:r>
          </a:p>
          <a:p>
            <a:pPr marL="445008" indent="-445008" defTabSz="1779987">
              <a:spcBef>
                <a:spcPts val="3200"/>
              </a:spcBef>
              <a:defRPr sz="3504"/>
            </a:pPr>
            <a:r>
              <a:t>3. In the terminal, open the localhost link obtained </a:t>
            </a:r>
            <a:r>
              <a:rPr u="sng">
                <a:hlinkClick r:id="rId3" invalidUrl="" action="" tgtFrame="" tooltip="" history="1" highlightClick="0" endSnd="0"/>
              </a:rPr>
              <a:t>http://localhost:6050/</a:t>
            </a:r>
            <a:r>
              <a:t>.</a:t>
            </a:r>
          </a:p>
          <a:p>
            <a:pPr marL="445008" indent="-445008" defTabSz="1779987">
              <a:spcBef>
                <a:spcPts val="3200"/>
              </a:spcBef>
              <a:defRPr sz="3504"/>
            </a:pPr>
            <a:r>
              <a:t>4. Once the website is opened, add "/docs" at the end of the localhost URL like- </a:t>
            </a:r>
            <a:r>
              <a:rPr u="sng">
                <a:hlinkClick r:id="rId4" invalidUrl="" action="" tgtFrame="" tooltip="" history="1" highlightClick="0" endSnd="0"/>
              </a:rPr>
              <a:t>http://localhost:6050/docs</a:t>
            </a:r>
            <a:r>
              <a:t>.</a:t>
            </a:r>
          </a:p>
          <a:p>
            <a:pPr marL="445008" indent="-445008" defTabSz="1779987">
              <a:spcBef>
                <a:spcPts val="3200"/>
              </a:spcBef>
              <a:defRPr sz="3504"/>
            </a:pPr>
            <a:r>
              <a:t>5. Ensure PostgreSQL and pgAdmin are set up locally.</a:t>
            </a:r>
          </a:p>
          <a:p>
            <a:pPr marL="445008" indent="-445008" defTabSz="1779987">
              <a:spcBef>
                <a:spcPts val="3200"/>
              </a:spcBef>
              <a:defRPr sz="3504"/>
            </a:pPr>
            <a:r>
              <a:t>6. Create a new file in pgAdmin and restore the content of the following file by the following link </a:t>
            </a:r>
            <a:r>
              <a:rPr u="sng">
                <a:hlinkClick r:id="rId5" invalidUrl="" action="" tgtFrame="" tooltip="" history="1" highlightClick="0" endSnd="0"/>
              </a:rPr>
              <a:t>https://github.com/adityapkogri336/corporate_data/blob/main/corporate_backup.sql</a:t>
            </a:r>
            <a:r>
              <a:t> .</a:t>
            </a:r>
          </a:p>
          <a:p>
            <a:pPr marL="445008" indent="-445008" defTabSz="1779987">
              <a:spcBef>
                <a:spcPts val="3200"/>
              </a:spcBef>
              <a:defRPr sz="3504"/>
            </a:pPr>
            <a:r>
              <a:t>7. Execute SQL commands  in the table section of he company Information to know about the information that is stored in the database </a:t>
            </a:r>
          </a:p>
          <a:p>
            <a:pPr marL="445008" indent="-445008" defTabSz="1779987">
              <a:spcBef>
                <a:spcPts val="3200"/>
              </a:spcBef>
              <a:defRPr sz="3504"/>
            </a:pPr>
            <a:r>
              <a:t> Try out the features of the app in the web server </a:t>
            </a:r>
            <a:r>
              <a:rPr u="sng">
                <a:hlinkClick r:id="rId4" invalidUrl="" action="" tgtFrame="" tooltip="" history="1" highlightClick="0" endSnd="0"/>
              </a:rPr>
              <a:t>http://localhost:6050/docs</a:t>
            </a:r>
            <a:r>
              <a:t> , such as searching for a company name or its ISIN.</a:t>
            </a:r>
          </a:p>
          <a:p>
            <a:pPr marL="445008" indent="-445008" defTabSz="1779987">
              <a:spcBef>
                <a:spcPts val="3200"/>
              </a:spcBef>
              <a:defRPr sz="3504"/>
            </a:pPr>
            <a:r>
              <a:t>8. Searching for the company name provides information like balance sheets, cash flow statements, company details, dividends, exchange returns, and shareholding patterns.</a:t>
            </a:r>
          </a:p>
          <a:p>
            <a:pPr marL="445008" indent="-445008" defTabSz="1779987">
              <a:spcBef>
                <a:spcPts val="3200"/>
              </a:spcBef>
              <a:defRPr sz="3504"/>
            </a:pPr>
            <a:r>
              <a:t>9. This information helps users understand the company they are considering investing in.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HANK YOU"/>
          <p:cNvSpPr txBox="1"/>
          <p:nvPr>
            <p:ph type="body" idx="21"/>
          </p:nvPr>
        </p:nvSpPr>
        <p:spPr>
          <a:xfrm>
            <a:off x="1278642" y="5222220"/>
            <a:ext cx="22302872" cy="5165232"/>
          </a:xfrm>
          <a:prstGeom prst="rect">
            <a:avLst/>
          </a:prstGeom>
          <a:extLst>
            <a:ext uri="{C572A759-6A51-4108-AA02-DFA0A04FC94B}">
              <ma14:wrappingTextBoxFlag xmlns:ma14="http://schemas.microsoft.com/office/mac/drawingml/2011/main" val="1"/>
            </a:ext>
          </a:extLst>
        </p:spPr>
        <p:txBody>
          <a:bodyPr/>
          <a:lstStyle>
            <a:lvl1pPr algn="ctr">
              <a:defRPr sz="8000"/>
            </a:lvl1p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