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60" r:id="rId6"/>
    <p:sldId id="261" r:id="rId7"/>
    <p:sldId id="262" r:id="rId8"/>
    <p:sldId id="263" r:id="rId9"/>
    <p:sldId id="264" r:id="rId10"/>
    <p:sldId id="2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6" r:id="rId26"/>
    <p:sldId id="282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8"/>
    <p:restoredTop sz="94651"/>
  </p:normalViewPr>
  <p:slideViewPr>
    <p:cSldViewPr snapToGrid="0" snapToObjects="1">
      <p:cViewPr varScale="1">
        <p:scale>
          <a:sx n="68" d="100"/>
          <a:sy n="68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66612">
              <a:lnSpc>
                <a:spcPct val="100000"/>
              </a:lnSpc>
              <a:defRPr sz="1800"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82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975358" y="2623536"/>
            <a:ext cx="11054083" cy="2903504"/>
          </a:xfrm>
          <a:prstGeom prst="rect">
            <a:avLst/>
          </a:prstGeom>
        </p:spPr>
        <p:txBody>
          <a:bodyPr lIns="65022" tIns="65022" rIns="65022" bIns="65022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half" idx="1"/>
          </p:nvPr>
        </p:nvSpPr>
        <p:spPr>
          <a:xfrm>
            <a:off x="1950718" y="5527040"/>
            <a:ext cx="9103362" cy="4226562"/>
          </a:xfrm>
          <a:prstGeom prst="rect">
            <a:avLst/>
          </a:prstGeom>
        </p:spPr>
        <p:txBody>
          <a:bodyPr lIns="65022" tIns="65022" rIns="65022" bIns="65022" anchor="t">
            <a:noAutofit/>
          </a:bodyPr>
          <a:lstStyle>
            <a:lvl1pPr marL="0" indent="0" algn="ctr" defTabSz="914400">
              <a:spcBef>
                <a:spcPts val="600"/>
              </a:spcBef>
              <a:buSzTx/>
              <a:buNone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indent="0" algn="ctr" defTabSz="914400">
              <a:spcBef>
                <a:spcPts val="600"/>
              </a:spcBef>
              <a:buSzTx/>
              <a:buNone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indent="0" algn="ctr" defTabSz="914400">
              <a:spcBef>
                <a:spcPts val="600"/>
              </a:spcBef>
              <a:buSzTx/>
              <a:buNone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indent="0" algn="ctr" defTabSz="914400">
              <a:spcBef>
                <a:spcPts val="600"/>
              </a:spcBef>
              <a:buSzTx/>
              <a:buNone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indent="0" algn="ctr" defTabSz="914400">
              <a:spcBef>
                <a:spcPts val="600"/>
              </a:spcBef>
              <a:buSzTx/>
              <a:buNone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1812692" y="9103359"/>
            <a:ext cx="889567" cy="38703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758612" y="-2"/>
            <a:ext cx="11054083" cy="2275842"/>
          </a:xfrm>
          <a:prstGeom prst="rect">
            <a:avLst/>
          </a:prstGeom>
        </p:spPr>
        <p:txBody>
          <a:bodyPr lIns="65022" tIns="65022" rIns="65022" bIns="65022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758612" y="2275838"/>
            <a:ext cx="11054083" cy="7477762"/>
          </a:xfrm>
          <a:prstGeom prst="rect">
            <a:avLst/>
          </a:prstGeom>
        </p:spPr>
        <p:txBody>
          <a:bodyPr lIns="65022" tIns="65022" rIns="65022" bIns="65022" anchor="t">
            <a:noAutofit/>
          </a:bodyPr>
          <a:lstStyle>
            <a:lvl1pPr marL="465363" indent="-465363" defTabSz="914400">
              <a:spcBef>
                <a:spcPts val="600"/>
              </a:spcBef>
              <a:buClr>
                <a:srgbClr val="3333CC"/>
              </a:buClr>
              <a:buSzPct val="85000"/>
              <a:buFont typeface="Wingdings"/>
              <a:buChar char="❑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914400">
              <a:spcBef>
                <a:spcPts val="600"/>
              </a:spcBef>
              <a:buClr>
                <a:srgbClr val="3333CC"/>
              </a:buClr>
              <a:buFont typeface="Wingdings"/>
              <a:buChar char="❖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059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631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buChar char="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812692" y="9103359"/>
            <a:ext cx="889567" cy="38703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758612" y="-2"/>
            <a:ext cx="11054083" cy="2275842"/>
          </a:xfrm>
          <a:prstGeom prst="rect">
            <a:avLst/>
          </a:prstGeom>
        </p:spPr>
        <p:txBody>
          <a:bodyPr lIns="65022" tIns="65022" rIns="65022" bIns="65022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758612" y="2275838"/>
            <a:ext cx="5418670" cy="7477762"/>
          </a:xfrm>
          <a:prstGeom prst="rect">
            <a:avLst/>
          </a:prstGeom>
        </p:spPr>
        <p:txBody>
          <a:bodyPr lIns="65022" tIns="65022" rIns="65022" bIns="65022" anchor="t">
            <a:noAutofit/>
          </a:bodyPr>
          <a:lstStyle>
            <a:lvl1pPr marL="465363" indent="-465363" defTabSz="914400">
              <a:spcBef>
                <a:spcPts val="600"/>
              </a:spcBef>
              <a:buClr>
                <a:srgbClr val="3333CC"/>
              </a:buClr>
              <a:buSzPct val="85000"/>
              <a:buFont typeface="Zapf Dingbats"/>
              <a:buChar char="❒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914400">
              <a:spcBef>
                <a:spcPts val="600"/>
              </a:spcBef>
              <a:buClr>
                <a:srgbClr val="3333CC"/>
              </a:buClr>
              <a:buFont typeface="Zapf Dingbats"/>
              <a:buChar char="❍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54200" indent="-482600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311400" indent="-482600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609492" y="9103359"/>
            <a:ext cx="961816" cy="38703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758612" y="-2"/>
            <a:ext cx="11054083" cy="2275842"/>
          </a:xfrm>
          <a:prstGeom prst="rect">
            <a:avLst/>
          </a:prstGeom>
        </p:spPr>
        <p:txBody>
          <a:bodyPr lIns="65022" tIns="65022" rIns="65022" bIns="65022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758612" y="2275838"/>
            <a:ext cx="11054083" cy="7477762"/>
          </a:xfrm>
          <a:prstGeom prst="rect">
            <a:avLst/>
          </a:prstGeom>
        </p:spPr>
        <p:txBody>
          <a:bodyPr lIns="65022" tIns="65022" rIns="65022" bIns="65022" anchor="t">
            <a:noAutofit/>
          </a:bodyPr>
          <a:lstStyle>
            <a:lvl1pPr marL="465363" indent="-465363" defTabSz="914400">
              <a:spcBef>
                <a:spcPts val="600"/>
              </a:spcBef>
              <a:buClr>
                <a:srgbClr val="3333CC"/>
              </a:buClr>
              <a:buSzPct val="85000"/>
              <a:buFont typeface="Wingdings"/>
              <a:buChar char="❑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914400">
              <a:spcBef>
                <a:spcPts val="600"/>
              </a:spcBef>
              <a:buClr>
                <a:srgbClr val="3333CC"/>
              </a:buClr>
              <a:buFont typeface="Wingdings"/>
              <a:buChar char="❖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059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631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Wingdings"/>
              <a:buChar char="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11812692" y="9103359"/>
            <a:ext cx="889567" cy="38703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758612" y="-2"/>
            <a:ext cx="11054083" cy="2275842"/>
          </a:xfrm>
          <a:prstGeom prst="rect">
            <a:avLst/>
          </a:prstGeom>
        </p:spPr>
        <p:txBody>
          <a:bodyPr lIns="65022" tIns="65022" rIns="65022" bIns="65022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758612" y="2275838"/>
            <a:ext cx="11054083" cy="7477762"/>
          </a:xfrm>
          <a:prstGeom prst="rect">
            <a:avLst/>
          </a:prstGeom>
        </p:spPr>
        <p:txBody>
          <a:bodyPr lIns="65022" tIns="65022" rIns="65022" bIns="65022" anchor="t">
            <a:noAutofit/>
          </a:bodyPr>
          <a:lstStyle>
            <a:lvl1pPr marL="465363" indent="-465363" defTabSz="914400">
              <a:spcBef>
                <a:spcPts val="600"/>
              </a:spcBef>
              <a:buClr>
                <a:srgbClr val="3333CC"/>
              </a:buClr>
              <a:buSzPct val="85000"/>
              <a:buFont typeface="Zapf Dingbats"/>
              <a:buChar char="❒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914400">
              <a:spcBef>
                <a:spcPts val="600"/>
              </a:spcBef>
              <a:buClr>
                <a:srgbClr val="3333CC"/>
              </a:buClr>
              <a:buFont typeface="Zapf Dingbats"/>
              <a:buChar char="❍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059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63138" indent="-434338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11609492" y="9103359"/>
            <a:ext cx="961816" cy="38703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758613" y="-1"/>
            <a:ext cx="11054081" cy="2275841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algn="l" defTabSz="91440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054081" cy="74777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465364" indent="-465364" defTabSz="914400">
              <a:spcBef>
                <a:spcPts val="600"/>
              </a:spcBef>
              <a:buClr>
                <a:srgbClr val="3333CC"/>
              </a:buClr>
              <a:buSzPct val="85000"/>
              <a:buFont typeface="Zapf Dingbats"/>
              <a:buChar char="❒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914400">
              <a:spcBef>
                <a:spcPts val="600"/>
              </a:spcBef>
              <a:buClr>
                <a:srgbClr val="3333CC"/>
              </a:buClr>
              <a:buFont typeface="Zapf Dingbats"/>
              <a:buChar char="❍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9" indent="-434339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05939" indent="-434339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63139" indent="-434339" defTabSz="914400">
              <a:spcBef>
                <a:spcPts val="600"/>
              </a:spcBef>
              <a:buClr>
                <a:srgbClr val="3333CC"/>
              </a:buClr>
              <a:buSzPct val="100000"/>
              <a:buFont typeface="Zapf Dingbats"/>
              <a:buChar char="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1609493" y="9103359"/>
            <a:ext cx="961815" cy="387038"/>
          </a:xfrm>
          <a:prstGeom prst="rect">
            <a:avLst/>
          </a:prstGeom>
        </p:spPr>
        <p:txBody>
          <a:bodyPr lIns="65023" tIns="65023" rIns="65023" bIns="65023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758613" y="325119"/>
            <a:ext cx="11054081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5600" u="sng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054081" cy="661077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Zapf Dingbats"/>
              <a:buChar char="❒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09637" indent="-452437" defTabSz="1300480">
              <a:spcBef>
                <a:spcPts val="900"/>
              </a:spcBef>
              <a:buClr>
                <a:srgbClr val="3333CC"/>
              </a:buClr>
              <a:buFont typeface="Zapf Dingbats"/>
              <a:buChar char="❍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48739" indent="-434339" defTabSz="1300480">
              <a:spcBef>
                <a:spcPts val="900"/>
              </a:spcBef>
              <a:buClr>
                <a:srgbClr val="3333CC"/>
              </a:buClr>
              <a:buSzPct val="100000"/>
              <a:buFont typeface="Zapf Dingbats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05939" indent="-434339" defTabSz="1300480">
              <a:spcBef>
                <a:spcPts val="900"/>
              </a:spcBef>
              <a:buClr>
                <a:srgbClr val="3333CC"/>
              </a:buClr>
              <a:buSzPct val="100000"/>
              <a:buFont typeface="Zapf Dingbats"/>
              <a:buChar char="–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63139" indent="-434339" defTabSz="1300480">
              <a:spcBef>
                <a:spcPts val="900"/>
              </a:spcBef>
              <a:buClr>
                <a:srgbClr val="3333CC"/>
              </a:buClr>
              <a:buSzPct val="100000"/>
              <a:buFont typeface="Zapf Dingbats"/>
              <a:buChar char="»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2199959" y="9103359"/>
            <a:ext cx="371349" cy="387038"/>
          </a:xfrm>
          <a:prstGeom prst="rect">
            <a:avLst/>
          </a:prstGeom>
        </p:spPr>
        <p:txBody>
          <a:bodyPr wrap="none" lIns="65023" tIns="65023" rIns="65023" bIns="65023"/>
          <a:lstStyle>
            <a:lvl1pPr defTabSz="130048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half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304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6" y="9040141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lIns="65022" tIns="65022" rIns="65022" bIns="65022">
            <a:spAutoFit/>
          </a:bodyPr>
          <a:lstStyle>
            <a:lvl1pPr algn="r" defTabSz="9144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97479" marR="0" indent="-411479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54679" marR="0" indent="-411479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11880" marR="0" indent="-41148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69080" marR="0" indent="-41148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 sz="3400" b="1">
                <a:latin typeface="Arial"/>
                <a:ea typeface="Arial"/>
                <a:cs typeface="Arial"/>
                <a:sym typeface="Arial"/>
              </a:rPr>
              <a:t>Wang Zixiao</a:t>
            </a:r>
          </a:p>
          <a:p>
            <a:pPr>
              <a:spcBef>
                <a:spcPts val="400"/>
              </a:spcBef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School of Computing</a:t>
            </a:r>
          </a:p>
          <a:p>
            <a:pPr>
              <a:spcBef>
                <a:spcPts val="400"/>
              </a:spcBef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National University of Singapore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577990" y="1950718"/>
            <a:ext cx="11541764" cy="1733977"/>
            <a:chOff x="0" y="0"/>
            <a:chExt cx="11541762" cy="1733975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11541764" cy="17339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12700" dist="152400" dir="2700000" rotWithShape="0">
                <a:srgbClr val="80808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5400">
                  <a:solidFill>
                    <a:srgbClr val="3333CC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319362"/>
              <a:ext cx="11541764" cy="109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spAutoFit/>
            </a:bodyPr>
            <a:lstStyle>
              <a:lvl1pPr defTabSz="914400">
                <a:defRPr sz="5400" b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</a:defRPr>
              </a:pPr>
              <a:r>
                <a:rPr sz="5400" b="1">
                  <a:solidFill>
                    <a:srgbClr val="3333FF"/>
                  </a:solidFill>
                </a:rPr>
                <a:t>Programming Assignment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250612" y="8669866"/>
            <a:ext cx="10586722" cy="80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914400">
              <a:spcBef>
                <a:spcPts val="600"/>
              </a:spcBef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800"/>
            </a:pPr>
            <a:r>
              <a:rPr sz="3800"/>
              <a:t>CS 4226: Internet Architecture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 err="1" smtClean="0"/>
              <a:t>OpenFlow</a:t>
            </a:r>
            <a:r>
              <a:rPr lang="en-US" dirty="0" smtClean="0"/>
              <a:t> Flow Entry</a:t>
            </a:r>
            <a:endParaRPr dirty="0"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758612" y="2087592"/>
            <a:ext cx="11054083" cy="7384212"/>
          </a:xfrm>
          <a:prstGeom prst="rect">
            <a:avLst/>
          </a:prstGeom>
        </p:spPr>
        <p:txBody>
          <a:bodyPr/>
          <a:lstStyle/>
          <a:p>
            <a:pPr marL="444274" lvl="1" indent="0">
              <a:buNone/>
            </a:pPr>
            <a:r>
              <a:rPr lang="en-US" dirty="0" smtClean="0"/>
              <a:t>A flow entry in the flow table looks like: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sz="3600" dirty="0" smtClean="0"/>
              <a:t>Match field: packets are matched against:</a:t>
            </a:r>
          </a:p>
          <a:p>
            <a:pPr lvl="2">
              <a:buFont typeface="Wingdings" charset="2"/>
              <a:buChar char="v"/>
            </a:pPr>
            <a:r>
              <a:rPr lang="en-US" sz="2400" dirty="0" smtClean="0"/>
              <a:t>Header fields and metadata</a:t>
            </a:r>
          </a:p>
          <a:p>
            <a:pPr lvl="2">
              <a:buFont typeface="Wingdings" charset="2"/>
              <a:buChar char="v"/>
            </a:pPr>
            <a:r>
              <a:rPr lang="en-US" sz="2400" dirty="0" smtClean="0"/>
              <a:t>May be </a:t>
            </a:r>
            <a:r>
              <a:rPr lang="en-US" sz="2400" dirty="0" err="1" smtClean="0"/>
              <a:t>wildcarded</a:t>
            </a:r>
            <a:r>
              <a:rPr lang="en-US" sz="2400" dirty="0" smtClean="0"/>
              <a:t> (any)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 smtClean="0"/>
              <a:t>Priority: used for conflicts</a:t>
            </a:r>
          </a:p>
          <a:p>
            <a:pPr lvl="1">
              <a:buFont typeface="Wingdings" charset="2"/>
              <a:buChar char="Ø"/>
            </a:pPr>
            <a:r>
              <a:rPr lang="en-US" sz="3600" dirty="0" smtClean="0"/>
              <a:t>Action set:</a:t>
            </a:r>
          </a:p>
          <a:p>
            <a:pPr lvl="2">
              <a:buFont typeface="Wingdings" charset="2"/>
              <a:buChar char="v"/>
            </a:pPr>
            <a:r>
              <a:rPr lang="en-US" sz="2400" dirty="0" smtClean="0"/>
              <a:t>Lists of actions to apply immediately</a:t>
            </a:r>
          </a:p>
          <a:p>
            <a:pPr lvl="2">
              <a:buFont typeface="Wingdings" charset="2"/>
              <a:buChar char="v"/>
            </a:pPr>
            <a:r>
              <a:rPr lang="en-US" sz="2400" dirty="0" smtClean="0"/>
              <a:t>Sets of actions to add to the action set</a:t>
            </a:r>
          </a:p>
          <a:p>
            <a:pPr lvl="2">
              <a:buFont typeface="Wingdings" charset="2"/>
              <a:buChar char="v"/>
            </a:pPr>
            <a:r>
              <a:rPr lang="en-US" sz="2400" dirty="0" smtClean="0"/>
              <a:t>Modify pipeline processing (go to another flow table)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600" dirty="0" smtClean="0"/>
              <a:t>A “default” entry: table-miss entry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0421"/>
              </p:ext>
            </p:extLst>
          </p:nvPr>
        </p:nvGraphicFramePr>
        <p:xfrm>
          <a:off x="1950720" y="2901246"/>
          <a:ext cx="866986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/>
                <a:gridCol w="1733973"/>
                <a:gridCol w="1733973"/>
                <a:gridCol w="1733973"/>
                <a:gridCol w="1733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Match</a:t>
                      </a:r>
                      <a:r>
                        <a:rPr lang="en-US" sz="2000" baseline="0" dirty="0" smtClean="0"/>
                        <a:t> Fields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Timeout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44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How it works?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376568" cy="6610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/>
          </a:p>
          <a:p>
            <a:pPr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Step 1: </a:t>
            </a:r>
            <a:r>
              <a:rPr>
                <a:solidFill>
                  <a:srgbClr val="000000"/>
                </a:solidFill>
              </a:rPr>
              <a:t>Register event listeners to handle  specific events (e.g. ConnectionUp, PacketIn)</a:t>
            </a:r>
          </a:p>
          <a:p>
            <a:pPr>
              <a:buFont typeface="Arial"/>
              <a:buChar char="•"/>
              <a:defRPr>
                <a:solidFill>
                  <a:srgbClr val="FF000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r>
              <a:t>Step 2: Parse packet and execute control logics</a:t>
            </a:r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endParaRPr/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r>
              <a:t>Step 3: Compose and send the OpenFlow message to the switch</a:t>
            </a:r>
          </a:p>
        </p:txBody>
      </p:sp>
      <p:grpSp>
        <p:nvGrpSpPr>
          <p:cNvPr id="396" name="Group 396"/>
          <p:cNvGrpSpPr/>
          <p:nvPr/>
        </p:nvGrpSpPr>
        <p:grpSpPr>
          <a:xfrm>
            <a:off x="2857457" y="1804373"/>
            <a:ext cx="7681068" cy="1024001"/>
            <a:chOff x="0" y="0"/>
            <a:chExt cx="7681066" cy="1023999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7681067" cy="10240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52031" y="237426"/>
              <a:ext cx="1577005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2959870" y="1906787"/>
            <a:ext cx="2150700" cy="819315"/>
            <a:chOff x="0" y="0"/>
            <a:chExt cx="2150698" cy="819313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11341" y="135082"/>
              <a:ext cx="13280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Listener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1423657" y="2042834"/>
            <a:ext cx="112655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Event</a:t>
            </a:r>
          </a:p>
        </p:txBody>
      </p:sp>
      <p:sp>
        <p:nvSpPr>
          <p:cNvPr id="401" name="Shape 401"/>
          <p:cNvSpPr/>
          <p:nvPr/>
        </p:nvSpPr>
        <p:spPr>
          <a:xfrm>
            <a:off x="2464577" y="2111615"/>
            <a:ext cx="502836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04458" y="2989269"/>
            <a:ext cx="12084879" cy="661974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latin typeface="Consolas"/>
                <a:ea typeface="Consolas"/>
                <a:cs typeface="Consolas"/>
                <a:sym typeface="Consolas"/>
              </a:defRPr>
            </a:pPr>
            <a:r>
              <a:t>def launch ():</a:t>
            </a:r>
          </a:p>
          <a:p>
            <a:pPr algn="l" defTabSz="1300480">
              <a:defRPr sz="34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1300480">
              <a:defRPr sz="3000">
                <a:solidFill>
                  <a:srgbClr val="B3B3B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1-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z="2800">
                <a:solidFill>
                  <a:srgbClr val="FF0000"/>
                </a:solidFill>
              </a:rPr>
              <a:t>core.openflow.addListenerByName("</a:t>
            </a:r>
            <a:r>
              <a:rPr sz="2800">
                <a:solidFill>
                  <a:srgbClr val="000000"/>
                </a:solidFill>
              </a:rPr>
              <a:t>PacketIn</a:t>
            </a:r>
            <a:r>
              <a:rPr sz="2800">
                <a:solidFill>
                  <a:srgbClr val="FF0000"/>
                </a:solidFill>
              </a:rPr>
              <a:t>", 	</a:t>
            </a:r>
            <a:r>
              <a:rPr sz="2800">
                <a:solidFill>
                  <a:srgbClr val="2D2DB9"/>
                </a:solidFill>
              </a:rPr>
              <a:t>_handle_PacketIn</a:t>
            </a:r>
            <a:r>
              <a:rPr sz="2800">
                <a:solidFill>
                  <a:srgbClr val="FF0000"/>
                </a:solidFill>
              </a:rPr>
              <a:t>)</a:t>
            </a:r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endParaRPr sz="2800">
              <a:solidFill>
                <a:srgbClr val="FF0000"/>
              </a:solidFill>
            </a:endParaRPr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endParaRPr sz="2800">
              <a:solidFill>
                <a:srgbClr val="FF0000"/>
              </a:solidFill>
            </a:endParaRPr>
          </a:p>
          <a:p>
            <a:pPr algn="l" defTabSz="1300480">
              <a:defRPr sz="2800">
                <a:solidFill>
                  <a:srgbClr val="B3B3B3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2- </a:t>
            </a:r>
            <a:r>
              <a:rPr>
                <a:solidFill>
                  <a:srgbClr val="FF0000"/>
                </a:solidFill>
              </a:rPr>
              <a:t>core.registerNew</a:t>
            </a:r>
            <a:r>
              <a:t> </a:t>
            </a:r>
            <a:r>
              <a:rPr>
                <a:solidFill>
                  <a:srgbClr val="FF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Tutorial</a:t>
            </a:r>
            <a:r>
              <a:rPr>
                <a:solidFill>
                  <a:srgbClr val="FF0000"/>
                </a:solidFill>
              </a:rPr>
              <a:t>)</a:t>
            </a:r>
          </a:p>
          <a:p>
            <a:pPr algn="l" defTabSz="1300480">
              <a:defRPr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>
              <a:solidFill>
                <a:srgbClr val="FF0000"/>
              </a:solidFill>
            </a:endParaRPr>
          </a:p>
          <a:p>
            <a:pPr algn="l" defTabSz="1300480">
              <a:defRPr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   Class </a:t>
            </a:r>
            <a:r>
              <a:rPr>
                <a:solidFill>
                  <a:srgbClr val="2D2DB9"/>
                </a:solidFill>
              </a:rPr>
              <a:t>Tutorial</a:t>
            </a:r>
            <a:r>
              <a:t>(</a:t>
            </a:r>
            <a:r>
              <a:rPr>
                <a:solidFill>
                  <a:srgbClr val="000000"/>
                </a:solidFill>
              </a:rPr>
              <a:t>EventMixin</a:t>
            </a:r>
            <a:r>
              <a:t>):  </a:t>
            </a:r>
            <a:r>
              <a:rPr sz="1800">
                <a:solidFill>
                  <a:srgbClr val="000000"/>
                </a:solidFill>
              </a:rPr>
              <a:t>//EventMixin is the class that raises events</a:t>
            </a:r>
          </a:p>
          <a:p>
            <a:pPr algn="l" defTabSz="1300480">
              <a:defRPr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 </a:t>
            </a:r>
            <a:r>
              <a:rPr>
                <a:solidFill>
                  <a:srgbClr val="000000"/>
                </a:solidFill>
              </a:rPr>
              <a:t>def </a:t>
            </a:r>
            <a:r>
              <a:t>__init__(self):</a:t>
            </a:r>
          </a:p>
          <a:p>
            <a:pPr algn="l" defTabSz="1300480">
              <a:defRPr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		self.listenTo(</a:t>
            </a:r>
            <a:r>
              <a:rPr>
                <a:solidFill>
                  <a:srgbClr val="000000"/>
                </a:solidFill>
              </a:rPr>
              <a:t>core.openflow</a:t>
            </a:r>
            <a:r>
              <a:t>)</a:t>
            </a:r>
          </a:p>
          <a:p>
            <a:pPr algn="l" defTabSz="1300480">
              <a:defRPr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	core.openflow_discovery.addListeners(</a:t>
            </a:r>
            <a:r>
              <a:rPr>
                <a:solidFill>
                  <a:srgbClr val="000000"/>
                </a:solidFill>
              </a:rPr>
              <a:t>self</a:t>
            </a:r>
            <a:r>
              <a:t>)</a:t>
            </a:r>
          </a:p>
          <a:p>
            <a:pPr algn="l" defTabSz="1300480">
              <a:defRPr sz="3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//then implement all handlers you need….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xit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1" animBg="1" advAuto="0"/>
      <p:bldP spid="400" grpId="2" animBg="1" advAuto="0"/>
      <p:bldP spid="401" grpId="3" animBg="1" advAuto="0"/>
      <p:bldP spid="402" grpId="4" animBg="1" advAuto="0"/>
      <p:bldP spid="402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Events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749" indent="-446749" defTabSz="1248460">
              <a:buFont typeface="Arial"/>
              <a:buChar char="•"/>
              <a:defRPr sz="3648"/>
            </a:pPr>
            <a:r>
              <a:rPr b="1"/>
              <a:t>Packet-in</a:t>
            </a:r>
            <a:r>
              <a:t>: </a:t>
            </a:r>
            <a:r>
              <a:rPr>
                <a:latin typeface="Arial"/>
                <a:ea typeface="Arial"/>
                <a:cs typeface="Arial"/>
                <a:sym typeface="Arial"/>
              </a:rPr>
              <a:t>For packets that do not have a matching flow entry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46749" indent="-446749" defTabSz="1248460">
              <a:buFont typeface="Arial"/>
              <a:buChar char="•"/>
              <a:defRPr sz="3648"/>
            </a:pPr>
            <a:r>
              <a:rPr b="1"/>
              <a:t>Flow-Removed</a:t>
            </a:r>
            <a:r>
              <a:t>: </a:t>
            </a:r>
            <a:r>
              <a:rPr>
                <a:latin typeface="Arial"/>
                <a:ea typeface="Arial"/>
                <a:cs typeface="Arial"/>
                <a:sym typeface="Arial"/>
              </a:rPr>
              <a:t>For flow entries whose timeout expires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46749" indent="-446749" defTabSz="1248460">
              <a:buFont typeface="Arial"/>
              <a:buChar char="•"/>
              <a:defRPr sz="3648"/>
            </a:pPr>
            <a:r>
              <a:rPr b="1"/>
              <a:t>Port-status</a:t>
            </a:r>
            <a:r>
              <a:t>: </a:t>
            </a:r>
            <a:r>
              <a:rPr>
                <a:latin typeface="Arial"/>
                <a:ea typeface="Arial"/>
                <a:cs typeface="Arial"/>
                <a:sym typeface="Arial"/>
              </a:rPr>
              <a:t>When port configuration state changes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 sz="3264"/>
          </a:p>
          <a:p>
            <a:pPr marL="446749" indent="-446749" defTabSz="1248460">
              <a:buFont typeface="Arial"/>
              <a:buChar char="•"/>
              <a:defRPr sz="3648" b="1"/>
            </a:pPr>
            <a:r>
              <a:t>Connection-up: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Upon connection startup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title" idx="4294967295"/>
          </p:nvPr>
        </p:nvSpPr>
        <p:spPr>
          <a:xfrm>
            <a:off x="758613" y="325119"/>
            <a:ext cx="11054081" cy="1625601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z="5600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How it works?</a:t>
            </a:r>
          </a:p>
        </p:txBody>
      </p:sp>
      <p:sp>
        <p:nvSpPr>
          <p:cNvPr id="408" name="Shape 408"/>
          <p:cNvSpPr>
            <a:spLocks noGrp="1"/>
          </p:cNvSpPr>
          <p:nvPr>
            <p:ph type="body" idx="4294967295"/>
          </p:nvPr>
        </p:nvSpPr>
        <p:spPr>
          <a:xfrm>
            <a:off x="758613" y="2275839"/>
            <a:ext cx="11376568" cy="6610775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Zapf Dingbats"/>
              <a:buChar char="❒"/>
              <a:defRPr sz="3800">
                <a:solidFill>
                  <a:srgbClr val="000000">
                    <a:alpha val="25000"/>
                  </a:srgbClr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Arial"/>
              <a:defRPr sz="3800">
                <a:solidFill>
                  <a:srgbClr val="000000">
                    <a:alpha val="25000"/>
                  </a:srgbClr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1: Register event listeners to handle  specific events (e.g. ConnectionUp, PacketIn)</a:t>
            </a:r>
          </a:p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Arial"/>
              <a:defRPr sz="3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Arial"/>
              <a:defRPr sz="3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2: </a:t>
            </a:r>
            <a:r>
              <a:rPr>
                <a:solidFill>
                  <a:srgbClr val="000000"/>
                </a:solidFill>
              </a:rPr>
              <a:t>Parse packet and execute control logics</a:t>
            </a:r>
          </a:p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Arial"/>
              <a:defRPr sz="3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>
              <a:solidFill>
                <a:srgbClr val="000000"/>
              </a:solidFill>
            </a:endParaRPr>
          </a:p>
          <a:p>
            <a:pPr marL="465364" indent="-465364" defTabSz="1300480">
              <a:spcBef>
                <a:spcPts val="900"/>
              </a:spcBef>
              <a:buClr>
                <a:srgbClr val="3333CC"/>
              </a:buClr>
              <a:buSzPct val="85000"/>
              <a:buFont typeface="Arial"/>
              <a:defRPr sz="3800">
                <a:solidFill>
                  <a:srgbClr val="000000">
                    <a:alpha val="25000"/>
                  </a:srgbClr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3: Compose and send the OpenFlow message to the switch</a:t>
            </a:r>
          </a:p>
        </p:txBody>
      </p:sp>
      <p:grpSp>
        <p:nvGrpSpPr>
          <p:cNvPr id="411" name="Group 411"/>
          <p:cNvGrpSpPr/>
          <p:nvPr/>
        </p:nvGrpSpPr>
        <p:grpSpPr>
          <a:xfrm>
            <a:off x="2857457" y="1804373"/>
            <a:ext cx="7681068" cy="1024001"/>
            <a:chOff x="0" y="0"/>
            <a:chExt cx="7681066" cy="1023999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7681067" cy="10240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052031" y="237426"/>
              <a:ext cx="1577005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2959870" y="1906787"/>
            <a:ext cx="2150700" cy="819315"/>
            <a:chOff x="0" y="0"/>
            <a:chExt cx="2150698" cy="819313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11341" y="135082"/>
              <a:ext cx="13280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Listener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5613404" y="1906787"/>
            <a:ext cx="2150700" cy="819315"/>
            <a:chOff x="0" y="0"/>
            <a:chExt cx="2150698" cy="819313"/>
          </a:xfrm>
        </p:grpSpPr>
        <p:sp>
          <p:nvSpPr>
            <p:cNvPr id="415" name="Shape 415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3799" y="135082"/>
              <a:ext cx="2003101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Control Logic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5110569" y="2111615"/>
            <a:ext cx="502836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23657" y="2042834"/>
            <a:ext cx="112655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Event</a:t>
            </a:r>
          </a:p>
        </p:txBody>
      </p:sp>
      <p:sp>
        <p:nvSpPr>
          <p:cNvPr id="420" name="Shape 420"/>
          <p:cNvSpPr/>
          <p:nvPr/>
        </p:nvSpPr>
        <p:spPr>
          <a:xfrm>
            <a:off x="2464577" y="2111615"/>
            <a:ext cx="502836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04458" y="3153493"/>
            <a:ext cx="12084879" cy="310184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def </a:t>
            </a:r>
            <a:r>
              <a:rPr>
                <a:solidFill>
                  <a:srgbClr val="2D2DB9"/>
                </a:solidFill>
              </a:rPr>
              <a:t>_handle_PacketIn </a:t>
            </a:r>
            <a:r>
              <a:t>(self, event):</a:t>
            </a:r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  packet = event.parsed</a:t>
            </a:r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  dst_port = table.get(packet.dst)</a:t>
            </a:r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  <a:p>
            <a:pPr algn="l" defTabSz="130048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def </a:t>
            </a:r>
            <a:r>
              <a:rPr>
                <a:solidFill>
                  <a:srgbClr val="2D2DB9"/>
                </a:solidFill>
              </a:rPr>
              <a:t>_handle_ConnectioUp  </a:t>
            </a:r>
            <a:r>
              <a:t>(self, event) :</a:t>
            </a:r>
          </a:p>
          <a:p>
            <a:pPr algn="l" defTabSz="1300480">
              <a:defRPr sz="2800">
                <a:solidFill>
                  <a:srgbClr val="B3B3B3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log.debug(“Switch %s has come up.”, 	dpid_to_str(event.dpid))</a:t>
            </a:r>
          </a:p>
        </p:txBody>
      </p:sp>
      <p:sp>
        <p:nvSpPr>
          <p:cNvPr id="422" name="Shape 422"/>
          <p:cNvSpPr/>
          <p:nvPr/>
        </p:nvSpPr>
        <p:spPr>
          <a:xfrm>
            <a:off x="8446689" y="4183126"/>
            <a:ext cx="3882504" cy="1387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Every switch connected to the controller has an id named dpid (data path id).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1" animBg="1" advAuto="0"/>
      <p:bldP spid="418" grpId="2" animBg="1" advAuto="0"/>
      <p:bldP spid="421" grpId="3" animBg="1" advAuto="0"/>
      <p:bldP spid="422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How it works?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376568" cy="6610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>
                    <a:alpha val="25000"/>
                  </a:srgbClr>
                </a:solidFill>
              </a:defRPr>
            </a:pPr>
            <a:endParaRPr dirty="0"/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r>
              <a:rPr dirty="0"/>
              <a:t>Step 1: Register event listeners to handle  specific events (e.g. ConnectionUp, PacketIn)</a:t>
            </a:r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endParaRPr dirty="0"/>
          </a:p>
          <a:p>
            <a:pPr>
              <a:buFont typeface="Arial"/>
              <a:buChar char="•"/>
              <a:defRPr>
                <a:solidFill>
                  <a:srgbClr val="000000">
                    <a:alpha val="25000"/>
                  </a:srgbClr>
                </a:solidFill>
              </a:defRPr>
            </a:pPr>
            <a:r>
              <a:rPr dirty="0"/>
              <a:t>Step 2: Parse packet and execute control logics</a:t>
            </a:r>
          </a:p>
          <a:p>
            <a:pPr>
              <a:buFont typeface="Arial"/>
              <a:buChar char="•"/>
              <a:defRPr>
                <a:solidFill>
                  <a:srgbClr val="FF0000"/>
                </a:solidFill>
              </a:defRPr>
            </a:pPr>
            <a:endParaRPr dirty="0"/>
          </a:p>
          <a:p>
            <a:pPr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rPr dirty="0"/>
              <a:t>Step 3: </a:t>
            </a:r>
            <a:r>
              <a:rPr dirty="0">
                <a:solidFill>
                  <a:srgbClr val="000000"/>
                </a:solidFill>
              </a:rPr>
              <a:t>Compose and send the OpenFlow message to the switch</a:t>
            </a:r>
          </a:p>
        </p:txBody>
      </p:sp>
      <p:sp>
        <p:nvSpPr>
          <p:cNvPr id="426" name="Shape 426"/>
          <p:cNvSpPr/>
          <p:nvPr/>
        </p:nvSpPr>
        <p:spPr>
          <a:xfrm>
            <a:off x="2857457" y="1804373"/>
            <a:ext cx="7681068" cy="1024001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grpSp>
        <p:nvGrpSpPr>
          <p:cNvPr id="429" name="Group 429"/>
          <p:cNvGrpSpPr/>
          <p:nvPr/>
        </p:nvGrpSpPr>
        <p:grpSpPr>
          <a:xfrm>
            <a:off x="2959870" y="1906787"/>
            <a:ext cx="2150700" cy="819315"/>
            <a:chOff x="0" y="0"/>
            <a:chExt cx="2150698" cy="819313"/>
          </a:xfrm>
        </p:grpSpPr>
        <p:sp>
          <p:nvSpPr>
            <p:cNvPr id="427" name="Shape 427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11341" y="135082"/>
              <a:ext cx="13280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Listener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5613404" y="1906787"/>
            <a:ext cx="2150700" cy="819315"/>
            <a:chOff x="0" y="0"/>
            <a:chExt cx="2150698" cy="819313"/>
          </a:xfrm>
        </p:grpSpPr>
        <p:sp>
          <p:nvSpPr>
            <p:cNvPr id="430" name="Shape 430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3799" y="135082"/>
              <a:ext cx="2003101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Control Logic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8282058" y="1915306"/>
            <a:ext cx="2150699" cy="819315"/>
            <a:chOff x="0" y="0"/>
            <a:chExt cx="2150698" cy="819313"/>
          </a:xfrm>
        </p:grpSpPr>
        <p:sp>
          <p:nvSpPr>
            <p:cNvPr id="433" name="Shape 433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21970" y="135082"/>
              <a:ext cx="150675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Messager</a:t>
              </a:r>
            </a:p>
          </p:txBody>
        </p:sp>
      </p:grpSp>
      <p:sp>
        <p:nvSpPr>
          <p:cNvPr id="436" name="Shape 436"/>
          <p:cNvSpPr/>
          <p:nvPr/>
        </p:nvSpPr>
        <p:spPr>
          <a:xfrm>
            <a:off x="5110569" y="2111615"/>
            <a:ext cx="502836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423657" y="2042834"/>
            <a:ext cx="112655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Event</a:t>
            </a:r>
          </a:p>
        </p:txBody>
      </p:sp>
      <p:sp>
        <p:nvSpPr>
          <p:cNvPr id="438" name="Shape 438"/>
          <p:cNvSpPr/>
          <p:nvPr/>
        </p:nvSpPr>
        <p:spPr>
          <a:xfrm>
            <a:off x="2464577" y="2111615"/>
            <a:ext cx="502836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7779222" y="2111615"/>
            <a:ext cx="502837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0432756" y="2100642"/>
            <a:ext cx="502837" cy="409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935592" y="2053808"/>
            <a:ext cx="112655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Msg</a:t>
            </a:r>
          </a:p>
        </p:txBody>
      </p:sp>
      <p:sp>
        <p:nvSpPr>
          <p:cNvPr id="442" name="Shape 442"/>
          <p:cNvSpPr/>
          <p:nvPr/>
        </p:nvSpPr>
        <p:spPr>
          <a:xfrm>
            <a:off x="655551" y="2846392"/>
            <a:ext cx="12084879" cy="228575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msg = of.ofp_flow_mod()   </a:t>
            </a:r>
            <a:r>
              <a:rPr sz="1800" i="1" dirty="0">
                <a:solidFill>
                  <a:srgbClr val="FF0000"/>
                </a:solidFill>
              </a:rPr>
              <a:t>&lt;- </a:t>
            </a:r>
            <a:r>
              <a:rPr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instructs a switch to install a flow table entry</a:t>
            </a:r>
            <a:endParaRPr sz="1800" i="1" dirty="0">
              <a:solidFill>
                <a:srgbClr val="FF0000"/>
              </a:solidFill>
            </a:endParaRPr>
          </a:p>
          <a:p>
            <a:pPr algn="l" defTabSz="130048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msg.match.dl_src = packet.src		</a:t>
            </a:r>
            <a:endParaRPr lang="en-US" dirty="0" smtClean="0"/>
          </a:p>
          <a:p>
            <a:pPr algn="l" defTabSz="130048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msg.match.dl_dst </a:t>
            </a:r>
            <a:r>
              <a:rPr dirty="0"/>
              <a:t>= packet.dst		 </a:t>
            </a:r>
            <a:r>
              <a:rPr dirty="0" smtClean="0"/>
              <a:t>msg.actions.append(of.ofp_action_output(port </a:t>
            </a:r>
            <a:r>
              <a:rPr dirty="0"/>
              <a:t>= </a:t>
            </a:r>
            <a:r>
              <a:rPr dirty="0" smtClean="0"/>
              <a:t>dst_port</a:t>
            </a:r>
            <a:r>
              <a:rPr dirty="0"/>
              <a:t>))</a:t>
            </a:r>
          </a:p>
          <a:p>
            <a:pPr algn="l" defTabSz="130048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event.connection.send(msg)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1" animBg="1" advAuto="0"/>
      <p:bldP spid="439" grpId="2" animBg="1" advAuto="0"/>
      <p:bldP spid="440" grpId="3" animBg="1" advAuto="0"/>
      <p:bldP spid="441" grpId="4" animBg="1" advAuto="0"/>
      <p:bldP spid="442" grpId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Match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b="1"/>
              <a:t>in_port</a:t>
            </a:r>
          </a:p>
          <a:p>
            <a:pPr>
              <a:buFont typeface="Arial"/>
              <a:buChar char="•"/>
            </a:pPr>
            <a:r>
              <a:rPr b="1"/>
              <a:t>dl_src, dl_dst</a:t>
            </a:r>
          </a:p>
          <a:p>
            <a:pPr>
              <a:buFont typeface="Arial"/>
              <a:buChar char="•"/>
              <a:defRPr b="1"/>
            </a:pPr>
            <a:r>
              <a:t>nw_src, nw_dst</a:t>
            </a:r>
          </a:p>
          <a:p>
            <a:pPr>
              <a:buFont typeface="Arial"/>
              <a:buChar char="•"/>
              <a:defRPr b="1"/>
            </a:pPr>
            <a:r>
              <a:t>nw_proto</a:t>
            </a:r>
          </a:p>
          <a:p>
            <a:pPr>
              <a:buFont typeface="Arial"/>
              <a:buChar char="•"/>
              <a:defRPr b="1"/>
            </a:pPr>
            <a:r>
              <a:t>tp_src, tp_dst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Match</a:t>
            </a:r>
          </a:p>
        </p:txBody>
      </p:sp>
      <p:grpSp>
        <p:nvGrpSpPr>
          <p:cNvPr id="450" name="Group 450"/>
          <p:cNvGrpSpPr/>
          <p:nvPr/>
        </p:nvGrpSpPr>
        <p:grpSpPr>
          <a:xfrm>
            <a:off x="2131233" y="2237951"/>
            <a:ext cx="8742334" cy="2446233"/>
            <a:chOff x="0" y="0"/>
            <a:chExt cx="8742333" cy="2446231"/>
          </a:xfrm>
        </p:grpSpPr>
        <p:sp>
          <p:nvSpPr>
            <p:cNvPr id="448" name="Shape 448"/>
            <p:cNvSpPr/>
            <p:nvPr/>
          </p:nvSpPr>
          <p:spPr>
            <a:xfrm>
              <a:off x="0" y="934931"/>
              <a:ext cx="8742334" cy="151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1300480">
                <a:defRPr sz="3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msg = of.ofp_flow_mod()  </a:t>
              </a:r>
              <a:endParaRPr i="1">
                <a:solidFill>
                  <a:srgbClr val="FF0000"/>
                </a:solidFill>
              </a:endParaRPr>
            </a:p>
            <a:p>
              <a:pPr algn="l" defTabSz="1300480">
                <a:defRPr sz="3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msg.match.dl_src = packet.src	</a:t>
              </a:r>
              <a:endParaRPr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algn="l" defTabSz="1300480">
                <a:defRPr sz="3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msg.match.dl_dst = packet.dst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1820421" y="0"/>
              <a:ext cx="313722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Manual Match</a:t>
              </a: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486881" y="6208817"/>
            <a:ext cx="12031038" cy="2365800"/>
            <a:chOff x="0" y="0"/>
            <a:chExt cx="12031037" cy="2365798"/>
          </a:xfrm>
        </p:grpSpPr>
        <p:sp>
          <p:nvSpPr>
            <p:cNvPr id="451" name="Shape 451"/>
            <p:cNvSpPr/>
            <p:nvPr/>
          </p:nvSpPr>
          <p:spPr>
            <a:xfrm>
              <a:off x="0" y="778299"/>
              <a:ext cx="12031038" cy="158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1300480">
                <a:defRPr sz="3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msg.match = ofp_match.from_packet(packet, in_port)	</a:t>
              </a:r>
              <a:endParaRPr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3515115" y="0"/>
              <a:ext cx="303654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Packet Match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1" animBg="1" advAuto="0"/>
      <p:bldP spid="453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Actions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 b="1"/>
            </a:pPr>
            <a:r>
              <a:t>ofp_action_output()</a:t>
            </a:r>
          </a:p>
          <a:p>
            <a:pPr>
              <a:buFont typeface="Arial"/>
              <a:buChar char="•"/>
              <a:defRPr b="1"/>
            </a:pPr>
            <a:endParaRPr/>
          </a:p>
          <a:p>
            <a:pPr>
              <a:buFont typeface="Arial"/>
              <a:buChar char="•"/>
              <a:defRPr b="1"/>
            </a:pPr>
            <a:r>
              <a:t>ofp_action_enqueue()</a:t>
            </a:r>
          </a:p>
          <a:p>
            <a:pPr>
              <a:buFont typeface="Arial"/>
              <a:buChar char="•"/>
              <a:defRPr b="1"/>
            </a:pPr>
            <a:endParaRPr/>
          </a:p>
          <a:p>
            <a:pPr>
              <a:buFont typeface="Arial"/>
              <a:buChar char="•"/>
              <a:defRPr b="1"/>
            </a:pPr>
            <a:r>
              <a:t>ofp_action_dl_addr()</a:t>
            </a:r>
          </a:p>
          <a:p>
            <a:pPr>
              <a:buFont typeface="Arial"/>
              <a:buChar char="•"/>
              <a:defRPr b="1"/>
            </a:pPr>
            <a:endParaRPr/>
          </a:p>
          <a:p>
            <a:pPr>
              <a:buFont typeface="Arial"/>
              <a:buChar char="•"/>
              <a:defRPr b="1"/>
            </a:pPr>
            <a:r>
              <a:t>ofp_action_nw_addr()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1484102" y="2772917"/>
            <a:ext cx="11060738" cy="46525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prstDash val="dash"/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Example: Simple Switch</a:t>
            </a:r>
          </a:p>
        </p:txBody>
      </p:sp>
      <p:sp>
        <p:nvSpPr>
          <p:cNvPr id="460" name="Shape 460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888641" cy="6610775"/>
          </a:xfrm>
          <a:prstGeom prst="rect">
            <a:avLst/>
          </a:prstGeom>
        </p:spPr>
        <p:txBody>
          <a:bodyPr/>
          <a:lstStyle/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def launch ():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core.openflow.addListenerByName("PacketIn", _handle_PacketIn)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def _handle_PacketIn (event):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packet = event.parsed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dst_port = table.get(packet.dst)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 = of.ofp_flow_mod()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msg.match.dl_src = packet.src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msg.match.dl_dst = packet.dst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msg.actions.append(of.ofp_action_output(port = dst_port))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event.connection.send(msg)</a:t>
            </a:r>
          </a:p>
        </p:txBody>
      </p:sp>
      <p:sp>
        <p:nvSpPr>
          <p:cNvPr id="461" name="Shape 461"/>
          <p:cNvSpPr/>
          <p:nvPr/>
        </p:nvSpPr>
        <p:spPr>
          <a:xfrm>
            <a:off x="1476987" y="3340586"/>
            <a:ext cx="655451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1:</a:t>
            </a:r>
            <a:r>
              <a:rPr>
                <a:solidFill>
                  <a:srgbClr val="000000"/>
                </a:solidFill>
              </a:rPr>
              <a:t> Register event listener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1484103" y="4671971"/>
            <a:ext cx="9319695" cy="921729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prstDash val="dash"/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Example: Simple Switch</a:t>
            </a:r>
          </a:p>
        </p:txBody>
      </p:sp>
      <p:sp>
        <p:nvSpPr>
          <p:cNvPr id="465" name="Shape 465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888641" cy="6610775"/>
          </a:xfrm>
          <a:prstGeom prst="rect">
            <a:avLst/>
          </a:prstGeom>
        </p:spPr>
        <p:txBody>
          <a:bodyPr/>
          <a:lstStyle/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def launch ():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core.openflow.addListenerByName("PacketIn", _handle_PacketIn)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def _handle_PacketIn (event):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packet = event.parsed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dst_port = table.get(packet.dst)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 = of.ofp_flow_mod()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msg.match.dl_src = packet.src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msg.match.dl_dst = packet.dst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msg.actions.append(of.ofp_action_output(port = dst_port))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    event.connection.send(msg)</a:t>
            </a:r>
          </a:p>
        </p:txBody>
      </p:sp>
      <p:sp>
        <p:nvSpPr>
          <p:cNvPr id="466" name="Shape 466"/>
          <p:cNvSpPr/>
          <p:nvPr/>
        </p:nvSpPr>
        <p:spPr>
          <a:xfrm>
            <a:off x="1476986" y="5696113"/>
            <a:ext cx="1106785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2:</a:t>
            </a:r>
            <a:r>
              <a:rPr>
                <a:solidFill>
                  <a:srgbClr val="000000"/>
                </a:solidFill>
              </a:rPr>
              <a:t> Parse the packet and execute control logics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Variety of SDN Controllers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NOX/</a:t>
            </a:r>
            <a:r>
              <a:rPr>
                <a:solidFill>
                  <a:srgbClr val="FF0000"/>
                </a:solidFill>
              </a:rPr>
              <a:t>POX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Ryu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Floodlight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OpenDaylight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Pyretic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Frenetic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Procera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RouteFlow</a:t>
            </a:r>
          </a:p>
          <a:p>
            <a:pPr marL="423481" indent="-423481" defTabSz="1183436">
              <a:spcBef>
                <a:spcPts val="800"/>
              </a:spcBef>
              <a:buFont typeface="Arial"/>
              <a:buChar char="•"/>
              <a:defRPr sz="3458"/>
            </a:pPr>
            <a:r>
              <a:t>Trema</a:t>
            </a:r>
          </a:p>
        </p:txBody>
      </p:sp>
      <p:pic>
        <p:nvPicPr>
          <p:cNvPr id="181" name="image1.png" descr="Screen Clipp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7931" y="2907032"/>
            <a:ext cx="5162002" cy="4335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1484103" y="6515427"/>
            <a:ext cx="10446251" cy="235552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prstDash val="dash"/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Example: Simple Switch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1"/>
          </p:nvPr>
        </p:nvSpPr>
        <p:spPr>
          <a:xfrm>
            <a:off x="758613" y="2275839"/>
            <a:ext cx="11888641" cy="6610775"/>
          </a:xfrm>
          <a:prstGeom prst="rect">
            <a:avLst/>
          </a:prstGeom>
        </p:spPr>
        <p:txBody>
          <a:bodyPr/>
          <a:lstStyle/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def launch ():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core.openflow.addListenerByName("PacketIn", _handle_PacketIn)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def _handle_PacketIn (event):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packet = event.parsed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dst_port = table.get(packet.dst)</a:t>
            </a:r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1274470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msg = of.ofp_flow_mod()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msg.match.dl_src = packet.src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msg.match.dl_dst = packet.dst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msg.actions.append(of.ofp_action_output(port = dst_port))</a:t>
            </a:r>
          </a:p>
          <a:p>
            <a:pPr marL="0" indent="0" defTabSz="1274470">
              <a:spcBef>
                <a:spcPts val="6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event.connection.send(msg)</a:t>
            </a:r>
          </a:p>
        </p:txBody>
      </p:sp>
      <p:sp>
        <p:nvSpPr>
          <p:cNvPr id="471" name="Shape 471"/>
          <p:cNvSpPr/>
          <p:nvPr/>
        </p:nvSpPr>
        <p:spPr>
          <a:xfrm>
            <a:off x="1476986" y="8870954"/>
            <a:ext cx="983888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3:</a:t>
            </a:r>
            <a:r>
              <a:rPr>
                <a:solidFill>
                  <a:srgbClr val="000000"/>
                </a:solidFill>
              </a:rPr>
              <a:t> Compose and send OpenFlow message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 smtClean="0"/>
              <a:t>Quality of Service</a:t>
            </a:r>
            <a:endParaRPr dirty="0"/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dirty="0"/>
              <a:t>Divide the production network into </a:t>
            </a:r>
            <a:r>
              <a:rPr dirty="0" smtClean="0"/>
              <a:t>logical </a:t>
            </a:r>
            <a:r>
              <a:rPr dirty="0"/>
              <a:t>slices</a:t>
            </a:r>
          </a:p>
          <a:p>
            <a:pPr marL="862012" lvl="1" indent="-404812">
              <a:spcBef>
                <a:spcPts val="800"/>
              </a:spcBef>
              <a:buFont typeface="Courier New"/>
              <a:buChar char="o"/>
              <a:defRPr sz="3400"/>
            </a:pPr>
            <a:r>
              <a:rPr dirty="0"/>
              <a:t>Each slice controls its own packet forwarding</a:t>
            </a:r>
          </a:p>
          <a:p>
            <a:endParaRPr sz="3400" dirty="0"/>
          </a:p>
          <a:p>
            <a:pPr>
              <a:buFont typeface="Arial"/>
              <a:buChar char="•"/>
            </a:pPr>
            <a:r>
              <a:rPr dirty="0"/>
              <a:t>Enforce strong isolation between slices</a:t>
            </a:r>
          </a:p>
          <a:p>
            <a:pPr marL="862012" lvl="1" indent="-404812">
              <a:spcBef>
                <a:spcPts val="800"/>
              </a:spcBef>
              <a:buFont typeface="Courier New"/>
              <a:buChar char="o"/>
              <a:defRPr sz="3400"/>
            </a:pPr>
            <a:r>
              <a:rPr dirty="0"/>
              <a:t>Actions in one slice do not affect another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roup 532"/>
          <p:cNvGrpSpPr/>
          <p:nvPr/>
        </p:nvGrpSpPr>
        <p:grpSpPr>
          <a:xfrm>
            <a:off x="3327560" y="7710862"/>
            <a:ext cx="5632783" cy="1979407"/>
            <a:chOff x="0" y="0"/>
            <a:chExt cx="5632782" cy="1979406"/>
          </a:xfrm>
        </p:grpSpPr>
        <p:sp>
          <p:nvSpPr>
            <p:cNvPr id="530" name="Shape 530"/>
            <p:cNvSpPr/>
            <p:nvPr/>
          </p:nvSpPr>
          <p:spPr>
            <a:xfrm>
              <a:off x="0" y="0"/>
              <a:ext cx="5632783" cy="197940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1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197069" y="607179"/>
              <a:ext cx="1238645" cy="765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/>
            <a:p>
              <a:pPr defTabSz="1300480">
                <a:defRPr sz="1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OpenFlow</a:t>
              </a:r>
            </a:p>
            <a:p>
              <a:pPr defTabSz="1300480">
                <a:defRPr sz="1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Switch</a:t>
              </a:r>
            </a:p>
          </p:txBody>
        </p:sp>
      </p:grpSp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53388">
              <a:defRPr sz="4536" u="none"/>
            </a:lvl1pPr>
          </a:lstStyle>
          <a:p>
            <a:r>
              <a:rPr dirty="0" smtClean="0"/>
              <a:t>QoS</a:t>
            </a:r>
            <a:r>
              <a:rPr lang="en-US" dirty="0" smtClean="0"/>
              <a:t>: Virtual Private Network (VPN)</a:t>
            </a:r>
            <a:endParaRPr dirty="0"/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Multiple queues for multiple classes</a:t>
            </a:r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Guaranteed minimum bandwidth</a:t>
            </a:r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Queue configuration is not part of the openflow</a:t>
            </a:r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Configuration defines packet treatment </a:t>
            </a:r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Openflow maps flows to queues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solidFill>
                  <a:srgbClr val="808080"/>
                </a:solidFill>
              </a:defRPr>
            </a:pPr>
            <a:r>
              <a:rPr dirty="0"/>
              <a:t>Ref:http://archive.openflow.org/wk/index.php/Slicing</a:t>
            </a:r>
          </a:p>
        </p:txBody>
      </p:sp>
      <p:grpSp>
        <p:nvGrpSpPr>
          <p:cNvPr id="537" name="Group 537"/>
          <p:cNvGrpSpPr/>
          <p:nvPr/>
        </p:nvGrpSpPr>
        <p:grpSpPr>
          <a:xfrm>
            <a:off x="4761358" y="5900942"/>
            <a:ext cx="2612519" cy="614202"/>
            <a:chOff x="0" y="0"/>
            <a:chExt cx="2612518" cy="614200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2612519" cy="614201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1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97038" y="83325"/>
              <a:ext cx="1218442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1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5760373" y="6515427"/>
            <a:ext cx="614487" cy="1126559"/>
            <a:chOff x="0" y="0"/>
            <a:chExt cx="614485" cy="1126557"/>
          </a:xfrm>
        </p:grpSpPr>
        <p:sp>
          <p:nvSpPr>
            <p:cNvPr id="538" name="Shape 538"/>
            <p:cNvSpPr/>
            <p:nvPr/>
          </p:nvSpPr>
          <p:spPr>
            <a:xfrm rot="10800000">
              <a:off x="-1" y="0"/>
              <a:ext cx="614487" cy="112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891"/>
                  </a:moveTo>
                  <a:lnTo>
                    <a:pt x="10800" y="0"/>
                  </a:lnTo>
                  <a:lnTo>
                    <a:pt x="21600" y="5891"/>
                  </a:lnTo>
                  <a:lnTo>
                    <a:pt x="16200" y="5891"/>
                  </a:lnTo>
                  <a:lnTo>
                    <a:pt x="16200" y="15709"/>
                  </a:lnTo>
                  <a:lnTo>
                    <a:pt x="21600" y="15709"/>
                  </a:lnTo>
                  <a:lnTo>
                    <a:pt x="10800" y="21600"/>
                  </a:lnTo>
                  <a:lnTo>
                    <a:pt x="0" y="15709"/>
                  </a:lnTo>
                  <a:lnTo>
                    <a:pt x="5400" y="15709"/>
                  </a:lnTo>
                  <a:lnTo>
                    <a:pt x="5400" y="5891"/>
                  </a:lnTo>
                  <a:close/>
                </a:path>
              </a:pathLst>
            </a:cu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rot="5400000">
              <a:off x="21705" y="288704"/>
              <a:ext cx="57107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OF</a:t>
              </a:r>
            </a:p>
          </p:txBody>
        </p:sp>
      </p:grpSp>
      <p:grpSp>
        <p:nvGrpSpPr>
          <p:cNvPr id="561" name="Group 561"/>
          <p:cNvGrpSpPr/>
          <p:nvPr/>
        </p:nvGrpSpPr>
        <p:grpSpPr>
          <a:xfrm>
            <a:off x="7536033" y="6327170"/>
            <a:ext cx="5530371" cy="1058573"/>
            <a:chOff x="0" y="0"/>
            <a:chExt cx="5530369" cy="1058571"/>
          </a:xfrm>
        </p:grpSpPr>
        <p:sp>
          <p:nvSpPr>
            <p:cNvPr id="541" name="Shape 541"/>
            <p:cNvSpPr/>
            <p:nvPr/>
          </p:nvSpPr>
          <p:spPr>
            <a:xfrm>
              <a:off x="-1" y="-1"/>
              <a:ext cx="5325543" cy="1058573"/>
            </a:xfrm>
            <a:prstGeom prst="rect">
              <a:avLst/>
            </a:prstGeom>
            <a:gradFill flip="none" rotWithShape="1">
              <a:gsLst>
                <a:gs pos="0">
                  <a:srgbClr val="F0FFFB"/>
                </a:gs>
                <a:gs pos="74000">
                  <a:srgbClr val="75FFDD"/>
                </a:gs>
                <a:gs pos="83000">
                  <a:srgbClr val="75FFDD"/>
                </a:gs>
                <a:gs pos="100000">
                  <a:srgbClr val="A3FFE8"/>
                </a:gs>
              </a:gsLst>
              <a:lin ang="5400000" scaled="0"/>
            </a:gra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grpSp>
          <p:nvGrpSpPr>
            <p:cNvPr id="544" name="Group 544"/>
            <p:cNvGrpSpPr/>
            <p:nvPr/>
          </p:nvGrpSpPr>
          <p:grpSpPr>
            <a:xfrm>
              <a:off x="820111" y="67673"/>
              <a:ext cx="446024" cy="853754"/>
              <a:chOff x="18780" y="0"/>
              <a:chExt cx="446022" cy="853752"/>
            </a:xfrm>
          </p:grpSpPr>
          <p:sp>
            <p:nvSpPr>
              <p:cNvPr id="542" name="Shape 542"/>
              <p:cNvSpPr/>
              <p:nvPr/>
            </p:nvSpPr>
            <p:spPr>
              <a:xfrm>
                <a:off x="36963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43" name="Shape 543"/>
              <p:cNvSpPr/>
              <p:nvPr/>
            </p:nvSpPr>
            <p:spPr>
              <a:xfrm>
                <a:off x="18780" y="203102"/>
                <a:ext cx="446024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Q1</a:t>
                </a:r>
              </a:p>
            </p:txBody>
          </p:sp>
        </p:grpSp>
        <p:grpSp>
          <p:nvGrpSpPr>
            <p:cNvPr id="547" name="Group 547"/>
            <p:cNvGrpSpPr/>
            <p:nvPr/>
          </p:nvGrpSpPr>
          <p:grpSpPr>
            <a:xfrm>
              <a:off x="1614990" y="67672"/>
              <a:ext cx="482635" cy="853754"/>
              <a:chOff x="20724" y="0"/>
              <a:chExt cx="482634" cy="853752"/>
            </a:xfrm>
          </p:grpSpPr>
          <p:sp>
            <p:nvSpPr>
              <p:cNvPr id="545" name="Shape 545"/>
              <p:cNvSpPr/>
              <p:nvPr/>
            </p:nvSpPr>
            <p:spPr>
              <a:xfrm>
                <a:off x="57213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20724" y="203102"/>
                <a:ext cx="482635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Q2</a:t>
                </a:r>
              </a:p>
            </p:txBody>
          </p:sp>
        </p:grpSp>
        <p:grpSp>
          <p:nvGrpSpPr>
            <p:cNvPr id="550" name="Group 550"/>
            <p:cNvGrpSpPr/>
            <p:nvPr/>
          </p:nvGrpSpPr>
          <p:grpSpPr>
            <a:xfrm>
              <a:off x="2405575" y="67670"/>
              <a:ext cx="482635" cy="853754"/>
              <a:chOff x="20724" y="0"/>
              <a:chExt cx="482634" cy="853752"/>
            </a:xfrm>
          </p:grpSpPr>
          <p:sp>
            <p:nvSpPr>
              <p:cNvPr id="548" name="Shape 548"/>
              <p:cNvSpPr/>
              <p:nvPr/>
            </p:nvSpPr>
            <p:spPr>
              <a:xfrm>
                <a:off x="57213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20724" y="203102"/>
                <a:ext cx="482635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Q3</a:t>
                </a:r>
              </a:p>
            </p:txBody>
          </p:sp>
        </p:grpSp>
        <p:grpSp>
          <p:nvGrpSpPr>
            <p:cNvPr id="553" name="Group 553"/>
            <p:cNvGrpSpPr/>
            <p:nvPr/>
          </p:nvGrpSpPr>
          <p:grpSpPr>
            <a:xfrm>
              <a:off x="3242284" y="67670"/>
              <a:ext cx="482635" cy="853754"/>
              <a:chOff x="20724" y="0"/>
              <a:chExt cx="482634" cy="853752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57213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20724" y="203102"/>
                <a:ext cx="482635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Q4</a:t>
                </a:r>
              </a:p>
            </p:txBody>
          </p:sp>
        </p:grpSp>
        <p:grpSp>
          <p:nvGrpSpPr>
            <p:cNvPr id="556" name="Group 556"/>
            <p:cNvGrpSpPr/>
            <p:nvPr/>
          </p:nvGrpSpPr>
          <p:grpSpPr>
            <a:xfrm>
              <a:off x="4009343" y="67670"/>
              <a:ext cx="482635" cy="853754"/>
              <a:chOff x="20724" y="0"/>
              <a:chExt cx="482634" cy="853752"/>
            </a:xfrm>
          </p:grpSpPr>
          <p:sp>
            <p:nvSpPr>
              <p:cNvPr id="554" name="Shape 554"/>
              <p:cNvSpPr/>
              <p:nvPr/>
            </p:nvSpPr>
            <p:spPr>
              <a:xfrm>
                <a:off x="57213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20724" y="203102"/>
                <a:ext cx="482635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Q5</a:t>
                </a:r>
              </a:p>
            </p:txBody>
          </p:sp>
        </p:grpSp>
        <p:grpSp>
          <p:nvGrpSpPr>
            <p:cNvPr id="559" name="Group 559"/>
            <p:cNvGrpSpPr/>
            <p:nvPr/>
          </p:nvGrpSpPr>
          <p:grpSpPr>
            <a:xfrm>
              <a:off x="62692" y="67673"/>
              <a:ext cx="508085" cy="853754"/>
              <a:chOff x="22075" y="0"/>
              <a:chExt cx="508083" cy="853752"/>
            </a:xfrm>
          </p:grpSpPr>
          <p:sp>
            <p:nvSpPr>
              <p:cNvPr id="557" name="Shape 557"/>
              <p:cNvSpPr/>
              <p:nvPr/>
            </p:nvSpPr>
            <p:spPr>
              <a:xfrm>
                <a:off x="71288" y="0"/>
                <a:ext cx="409658" cy="853753"/>
              </a:xfrm>
              <a:prstGeom prst="rect">
                <a:avLst/>
              </a:prstGeom>
              <a:solidFill>
                <a:srgbClr val="FFCC66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22075" y="203102"/>
                <a:ext cx="508085" cy="447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ctr">
                <a:spAutoFit/>
              </a:bodyPr>
              <a:lstStyle>
                <a:lvl1pPr defTabSz="1300480">
                  <a:defRPr sz="18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DQ</a:t>
                </a:r>
              </a:p>
            </p:txBody>
          </p:sp>
        </p:grpSp>
        <p:sp>
          <p:nvSpPr>
            <p:cNvPr id="560" name="Shape 560"/>
            <p:cNvSpPr/>
            <p:nvPr/>
          </p:nvSpPr>
          <p:spPr>
            <a:xfrm>
              <a:off x="4506227" y="272506"/>
              <a:ext cx="1024143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IF1</a:t>
              </a:r>
            </a:p>
          </p:txBody>
        </p:sp>
      </p:grpSp>
      <p:grpSp>
        <p:nvGrpSpPr>
          <p:cNvPr id="564" name="Group 564"/>
          <p:cNvGrpSpPr/>
          <p:nvPr/>
        </p:nvGrpSpPr>
        <p:grpSpPr>
          <a:xfrm>
            <a:off x="5453129" y="7763356"/>
            <a:ext cx="1228972" cy="595528"/>
            <a:chOff x="0" y="0"/>
            <a:chExt cx="1228970" cy="595527"/>
          </a:xfrm>
        </p:grpSpPr>
        <p:sp>
          <p:nvSpPr>
            <p:cNvPr id="562" name="Shape 562"/>
            <p:cNvSpPr/>
            <p:nvPr/>
          </p:nvSpPr>
          <p:spPr>
            <a:xfrm>
              <a:off x="-1" y="-1"/>
              <a:ext cx="1228972" cy="595529"/>
            </a:xfrm>
            <a:prstGeom prst="rect">
              <a:avLst/>
            </a:prstGeom>
            <a:gradFill flip="none" rotWithShape="1">
              <a:gsLst>
                <a:gs pos="0">
                  <a:srgbClr val="F0FFFB"/>
                </a:gs>
                <a:gs pos="74000">
                  <a:srgbClr val="75FFDD"/>
                </a:gs>
                <a:gs pos="83000">
                  <a:srgbClr val="75FFDD"/>
                </a:gs>
                <a:gs pos="100000">
                  <a:srgbClr val="A3FFE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74327" y="23189"/>
              <a:ext cx="6803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IF2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7536033" y="8395150"/>
            <a:ext cx="1228972" cy="595528"/>
            <a:chOff x="0" y="0"/>
            <a:chExt cx="1228970" cy="595527"/>
          </a:xfrm>
        </p:grpSpPr>
        <p:sp>
          <p:nvSpPr>
            <p:cNvPr id="565" name="Shape 565"/>
            <p:cNvSpPr/>
            <p:nvPr/>
          </p:nvSpPr>
          <p:spPr>
            <a:xfrm>
              <a:off x="-1" y="-1"/>
              <a:ext cx="1228972" cy="595529"/>
            </a:xfrm>
            <a:prstGeom prst="rect">
              <a:avLst/>
            </a:prstGeom>
            <a:gradFill flip="none" rotWithShape="1">
              <a:gsLst>
                <a:gs pos="0">
                  <a:srgbClr val="F0FFFB"/>
                </a:gs>
                <a:gs pos="74000">
                  <a:srgbClr val="75FFDD"/>
                </a:gs>
                <a:gs pos="83000">
                  <a:srgbClr val="75FFDD"/>
                </a:gs>
                <a:gs pos="100000">
                  <a:srgbClr val="A3FFE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98735" y="23189"/>
              <a:ext cx="631501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IF1</a:t>
              </a: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3532387" y="8395150"/>
            <a:ext cx="1228972" cy="595528"/>
            <a:chOff x="0" y="0"/>
            <a:chExt cx="1228970" cy="595527"/>
          </a:xfrm>
        </p:grpSpPr>
        <p:sp>
          <p:nvSpPr>
            <p:cNvPr id="568" name="Shape 568"/>
            <p:cNvSpPr/>
            <p:nvPr/>
          </p:nvSpPr>
          <p:spPr>
            <a:xfrm>
              <a:off x="-1" y="-1"/>
              <a:ext cx="1228972" cy="595529"/>
            </a:xfrm>
            <a:prstGeom prst="rect">
              <a:avLst/>
            </a:prstGeom>
            <a:gradFill flip="none" rotWithShape="1">
              <a:gsLst>
                <a:gs pos="0">
                  <a:srgbClr val="F0FFFB"/>
                </a:gs>
                <a:gs pos="74000">
                  <a:srgbClr val="75FFDD"/>
                </a:gs>
                <a:gs pos="83000">
                  <a:srgbClr val="75FFDD"/>
                </a:gs>
                <a:gs pos="100000">
                  <a:srgbClr val="A3FFE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74327" y="23189"/>
              <a:ext cx="6803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IF3</a:t>
              </a:r>
            </a:p>
          </p:txBody>
        </p:sp>
      </p:grpSp>
      <p:grpSp>
        <p:nvGrpSpPr>
          <p:cNvPr id="573" name="Group 573"/>
          <p:cNvGrpSpPr/>
          <p:nvPr/>
        </p:nvGrpSpPr>
        <p:grpSpPr>
          <a:xfrm>
            <a:off x="5453129" y="9037367"/>
            <a:ext cx="1228972" cy="595528"/>
            <a:chOff x="0" y="0"/>
            <a:chExt cx="1228970" cy="595527"/>
          </a:xfrm>
        </p:grpSpPr>
        <p:sp>
          <p:nvSpPr>
            <p:cNvPr id="571" name="Shape 571"/>
            <p:cNvSpPr/>
            <p:nvPr/>
          </p:nvSpPr>
          <p:spPr>
            <a:xfrm>
              <a:off x="-1" y="-1"/>
              <a:ext cx="1228972" cy="595529"/>
            </a:xfrm>
            <a:prstGeom prst="rect">
              <a:avLst/>
            </a:prstGeom>
            <a:gradFill flip="none" rotWithShape="1">
              <a:gsLst>
                <a:gs pos="0">
                  <a:srgbClr val="F0FFFB"/>
                </a:gs>
                <a:gs pos="74000">
                  <a:srgbClr val="75FFDD"/>
                </a:gs>
                <a:gs pos="83000">
                  <a:srgbClr val="75FFDD"/>
                </a:gs>
                <a:gs pos="100000">
                  <a:srgbClr val="A3FFE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74327" y="23189"/>
              <a:ext cx="6803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IF4</a:t>
              </a:r>
            </a:p>
          </p:txBody>
        </p:sp>
      </p:grpSp>
      <p:sp>
        <p:nvSpPr>
          <p:cNvPr id="574" name="Shape 574"/>
          <p:cNvSpPr/>
          <p:nvPr/>
        </p:nvSpPr>
        <p:spPr>
          <a:xfrm flipV="1">
            <a:off x="7536034" y="7385742"/>
            <a:ext cx="1" cy="973142"/>
          </a:xfrm>
          <a:prstGeom prst="line">
            <a:avLst/>
          </a:prstGeom>
          <a:solidFill>
            <a:srgbClr val="00CC99"/>
          </a:solidFill>
          <a:ln w="25400">
            <a:solidFill>
              <a:srgbClr val="000000"/>
            </a:solidFill>
            <a:prstDash val="sysDot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 flipV="1">
            <a:off x="8765005" y="7385742"/>
            <a:ext cx="4096571" cy="973142"/>
          </a:xfrm>
          <a:prstGeom prst="line">
            <a:avLst/>
          </a:prstGeom>
          <a:solidFill>
            <a:srgbClr val="00CC99"/>
          </a:solidFill>
          <a:ln w="25400">
            <a:solidFill>
              <a:srgbClr val="000000"/>
            </a:solidFill>
            <a:prstDash val="sysDot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 smtClean="0"/>
              <a:t>VPN</a:t>
            </a:r>
            <a:endParaRPr dirty="0"/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lang="en-US" dirty="0" smtClean="0"/>
              <a:t>Create </a:t>
            </a:r>
            <a:r>
              <a:rPr dirty="0" smtClean="0"/>
              <a:t>multiple </a:t>
            </a:r>
            <a:r>
              <a:rPr dirty="0"/>
              <a:t>queues </a:t>
            </a:r>
            <a:r>
              <a:rPr lang="en-US" dirty="0" smtClean="0"/>
              <a:t>for each interface</a:t>
            </a:r>
            <a:r>
              <a:rPr lang="en-US" dirty="0"/>
              <a:t> </a:t>
            </a:r>
            <a:r>
              <a:rPr lang="en-US" dirty="0" smtClean="0"/>
              <a:t>(or port)</a:t>
            </a:r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endParaRPr dirty="0"/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lang="en-US" dirty="0" smtClean="0"/>
              <a:t>Provide each queue with different</a:t>
            </a:r>
            <a:r>
              <a:rPr dirty="0" smtClean="0"/>
              <a:t> bandwidth</a:t>
            </a:r>
            <a:endParaRPr lang="en-US" dirty="0" smtClean="0"/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endParaRPr dirty="0"/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/>
              <a:t>Separate traffics into two </a:t>
            </a:r>
            <a:r>
              <a:rPr lang="en-US" dirty="0" smtClean="0"/>
              <a:t>slices </a:t>
            </a:r>
            <a:r>
              <a:rPr dirty="0" smtClean="0"/>
              <a:t>and </a:t>
            </a:r>
            <a:r>
              <a:rPr dirty="0"/>
              <a:t>assign to different </a:t>
            </a:r>
            <a:r>
              <a:rPr dirty="0" smtClean="0"/>
              <a:t>interfaces</a:t>
            </a:r>
            <a:endParaRPr lang="en-US" dirty="0" smtClean="0"/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endParaRPr lang="en-US" dirty="0" smtClean="0"/>
          </a:p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rPr dirty="0" smtClean="0"/>
              <a:t>Try </a:t>
            </a:r>
            <a:r>
              <a:rPr dirty="0"/>
              <a:t>to keep it simple.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smtClean="0"/>
              <a:t>Tips</a:t>
            </a:r>
            <a:r>
              <a:rPr lang="en-US" smtClean="0"/>
              <a:t>: controller</a:t>
            </a:r>
            <a:endParaRPr/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364" indent="-465364"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net = Mininet(topo=topo, link = TCLink, controller=lambda name: RemoteController(name, ip='</a:t>
            </a:r>
            <a:r>
              <a:rPr>
                <a:solidFill>
                  <a:schemeClr val="accent5"/>
                </a:solidFill>
              </a:rPr>
              <a:t>pox controller ip</a:t>
            </a:r>
            <a:r>
              <a:t>’), listenPort=6633, autoSetMacs=True)</a:t>
            </a:r>
          </a:p>
          <a:p>
            <a:pPr marL="465364" indent="-465364">
              <a:buFont typeface="Arial"/>
              <a:buChar char="•"/>
              <a:defRPr sz="3600"/>
            </a:pPr>
            <a:endParaRPr/>
          </a:p>
          <a:p>
            <a:pPr marL="465364" indent="-465364">
              <a:buFont typeface="Arial"/>
              <a:buChar char="•"/>
              <a:defRPr sz="3600"/>
            </a:pPr>
            <a:endParaRPr/>
          </a:p>
          <a:p>
            <a:pPr marL="465364" indent="-465364">
              <a:buFont typeface="Arial"/>
              <a:buChar char="•"/>
              <a:defRPr sz="3600"/>
            </a:pPr>
            <a:r>
              <a:t>Fill in the field with the controller’s IP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dirty="0" smtClean="0"/>
              <a:t>Tips</a:t>
            </a:r>
            <a:r>
              <a:rPr lang="en-US" dirty="0" smtClean="0"/>
              <a:t>: queues</a:t>
            </a:r>
            <a:endParaRPr dirty="0"/>
          </a:p>
        </p:txBody>
      </p:sp>
      <p:sp>
        <p:nvSpPr>
          <p:cNvPr id="588" name="Shape 588"/>
          <p:cNvSpPr>
            <a:spLocks noGrp="1"/>
          </p:cNvSpPr>
          <p:nvPr>
            <p:ph type="body" idx="1"/>
          </p:nvPr>
        </p:nvSpPr>
        <p:spPr>
          <a:xfrm>
            <a:off x="758612" y="2275838"/>
            <a:ext cx="11054083" cy="6988932"/>
          </a:xfrm>
          <a:prstGeom prst="rect">
            <a:avLst/>
          </a:prstGeom>
        </p:spPr>
        <p:txBody>
          <a:bodyPr/>
          <a:lstStyle/>
          <a:p>
            <a:pPr marL="465364" indent="-465364">
              <a:buFont typeface="Arial"/>
              <a:buChar char="•"/>
              <a:defRPr sz="3600"/>
            </a:pPr>
            <a:endParaRPr dirty="0"/>
          </a:p>
          <a:p>
            <a:pPr marL="0" indent="0">
              <a:buNone/>
              <a:defRPr sz="3600"/>
            </a:pPr>
            <a:r>
              <a:rPr lang="en-US" sz="3200" dirty="0" err="1"/>
              <a:t>sudo</a:t>
            </a:r>
            <a:r>
              <a:rPr lang="en-US" sz="3200" dirty="0"/>
              <a:t> </a:t>
            </a:r>
            <a:r>
              <a:rPr lang="en-US" sz="3200" dirty="0" err="1"/>
              <a:t>ovs-vsctl</a:t>
            </a:r>
            <a:r>
              <a:rPr lang="en-US" sz="3200" dirty="0"/>
              <a:t> – set Port eth0 </a:t>
            </a:r>
            <a:r>
              <a:rPr lang="en-US" sz="3200" dirty="0" err="1"/>
              <a:t>qos</a:t>
            </a:r>
            <a:r>
              <a:rPr lang="en-US" sz="3200" dirty="0"/>
              <a:t>=@</a:t>
            </a:r>
            <a:r>
              <a:rPr lang="en-US" sz="3200" dirty="0" err="1" smtClean="0"/>
              <a:t>newqos</a:t>
            </a:r>
            <a:endParaRPr lang="en-US" sz="3200" dirty="0"/>
          </a:p>
          <a:p>
            <a:pPr marL="0" indent="0">
              <a:buNone/>
              <a:defRPr sz="3600"/>
            </a:pPr>
            <a:r>
              <a:rPr lang="en-US" sz="3200" dirty="0" smtClean="0"/>
              <a:t>        -- </a:t>
            </a:r>
            <a:r>
              <a:rPr lang="en-US" sz="3200" dirty="0"/>
              <a:t>--id=@</a:t>
            </a:r>
            <a:r>
              <a:rPr lang="en-US" sz="3200" dirty="0" err="1"/>
              <a:t>newqos</a:t>
            </a:r>
            <a:r>
              <a:rPr lang="en-US" sz="3200" dirty="0"/>
              <a:t> create </a:t>
            </a:r>
            <a:r>
              <a:rPr lang="en-US" sz="3200" dirty="0" err="1"/>
              <a:t>QoS</a:t>
            </a:r>
            <a:r>
              <a:rPr lang="en-US" sz="3200" dirty="0"/>
              <a:t> type=</a:t>
            </a:r>
            <a:r>
              <a:rPr lang="en-US" sz="3200" dirty="0" err="1"/>
              <a:t>linux-htb</a:t>
            </a:r>
            <a:r>
              <a:rPr lang="en-US" sz="3200" dirty="0"/>
              <a:t> </a:t>
            </a:r>
            <a:r>
              <a:rPr lang="en-US" sz="3200" dirty="0" err="1"/>
              <a:t>other-config:max-rate</a:t>
            </a:r>
            <a:r>
              <a:rPr lang="en-US" sz="3200" dirty="0"/>
              <a:t>=1000000 queues=0=@q0,1=@</a:t>
            </a:r>
            <a:r>
              <a:rPr lang="en-US" sz="3200" dirty="0" smtClean="0"/>
              <a:t>q1</a:t>
            </a:r>
          </a:p>
          <a:p>
            <a:pPr marL="0" indent="0">
              <a:buNone/>
              <a:defRPr sz="3600"/>
            </a:pPr>
            <a:r>
              <a:rPr lang="en-US" sz="3200" dirty="0" smtClean="0"/>
              <a:t>        -- </a:t>
            </a:r>
            <a:r>
              <a:rPr lang="en-US" sz="3200" dirty="0"/>
              <a:t>--id=@q0 create Queue </a:t>
            </a:r>
            <a:r>
              <a:rPr lang="en-US" sz="3200" dirty="0" err="1"/>
              <a:t>other-config:max-rate</a:t>
            </a:r>
            <a:r>
              <a:rPr lang="en-US" sz="3200" dirty="0"/>
              <a:t>=600000 </a:t>
            </a:r>
            <a:r>
              <a:rPr lang="en-US" sz="3200" dirty="0" err="1" smtClean="0"/>
              <a:t>other-config:min-rate</a:t>
            </a:r>
            <a:r>
              <a:rPr lang="en-US" sz="3200" dirty="0" smtClean="0"/>
              <a:t>=600000</a:t>
            </a:r>
          </a:p>
          <a:p>
            <a:pPr marL="0" indent="0">
              <a:buNone/>
              <a:defRPr sz="3600"/>
            </a:pPr>
            <a:r>
              <a:rPr lang="en-US" sz="3200" dirty="0"/>
              <a:t> </a:t>
            </a:r>
            <a:r>
              <a:rPr lang="en-US" sz="3200" dirty="0" smtClean="0"/>
              <a:t>       -- </a:t>
            </a:r>
            <a:r>
              <a:rPr lang="en-US" sz="3200" dirty="0"/>
              <a:t>--id=@q1 create Queue </a:t>
            </a:r>
            <a:r>
              <a:rPr lang="en-US" sz="3200" dirty="0" err="1"/>
              <a:t>other-config:max-rate</a:t>
            </a:r>
            <a:r>
              <a:rPr lang="en-US" sz="3200" dirty="0"/>
              <a:t>=400000 </a:t>
            </a:r>
            <a:r>
              <a:rPr lang="en-US" sz="3200" dirty="0" err="1" smtClean="0"/>
              <a:t>other-config:min-rate</a:t>
            </a:r>
            <a:r>
              <a:rPr lang="en-US" sz="3200" dirty="0" smtClean="0"/>
              <a:t>=200000</a:t>
            </a:r>
          </a:p>
          <a:p>
            <a:pPr marL="0" indent="0">
              <a:buNone/>
              <a:defRPr sz="3600"/>
            </a:pPr>
            <a:endParaRPr lang="en-US" sz="3200" dirty="0"/>
          </a:p>
          <a:p>
            <a:pPr marL="0" indent="0">
              <a:buNone/>
              <a:defRPr sz="3600"/>
            </a:pPr>
            <a:r>
              <a:rPr lang="en-US" sz="3200" dirty="0" err="1" smtClean="0"/>
              <a:t>sudo</a:t>
            </a:r>
            <a:r>
              <a:rPr lang="en-US" sz="3200" dirty="0" smtClean="0"/>
              <a:t> </a:t>
            </a:r>
            <a:r>
              <a:rPr lang="en-US" sz="3200" dirty="0" err="1"/>
              <a:t>ovs-vsctl</a:t>
            </a:r>
            <a:r>
              <a:rPr lang="en-US" sz="3200" dirty="0"/>
              <a:t> --all destroy </a:t>
            </a:r>
            <a:r>
              <a:rPr lang="en-US" sz="3200" dirty="0" err="1" smtClean="0"/>
              <a:t>Qos</a:t>
            </a:r>
            <a:endParaRPr lang="en-US" sz="3200" dirty="0"/>
          </a:p>
          <a:p>
            <a:pPr marL="0" indent="0">
              <a:buNone/>
              <a:defRPr sz="3600"/>
            </a:pPr>
            <a:r>
              <a:rPr lang="en-US" sz="3200" dirty="0" err="1" smtClean="0"/>
              <a:t>sudo</a:t>
            </a:r>
            <a:r>
              <a:rPr lang="en-US" sz="3200" dirty="0" smtClean="0"/>
              <a:t> </a:t>
            </a:r>
            <a:r>
              <a:rPr lang="en-US" sz="3200" dirty="0" err="1"/>
              <a:t>ovs-vsctl</a:t>
            </a:r>
            <a:r>
              <a:rPr lang="en-US" sz="3200" dirty="0"/>
              <a:t> --all destroy </a:t>
            </a:r>
            <a:r>
              <a:rPr lang="en-US" sz="3200" dirty="0" smtClean="0"/>
              <a:t>Queue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08196" y="2596060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7655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dirty="0" smtClean="0"/>
              <a:t>Tips</a:t>
            </a:r>
            <a:r>
              <a:rPr lang="en-US" dirty="0" smtClean="0"/>
              <a:t>: priority</a:t>
            </a:r>
            <a:endParaRPr dirty="0"/>
          </a:p>
        </p:txBody>
      </p:sp>
      <p:sp>
        <p:nvSpPr>
          <p:cNvPr id="588" name="Shape 5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364" indent="-465364"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msg.priority</a:t>
            </a:r>
            <a:endParaRPr dirty="0"/>
          </a:p>
          <a:p>
            <a:pPr marL="465364" indent="-465364">
              <a:buFont typeface="Arial"/>
              <a:buChar char="•"/>
              <a:defRPr sz="3600"/>
            </a:pPr>
            <a:endParaRPr dirty="0"/>
          </a:p>
          <a:p>
            <a:pPr marL="465364" indent="-465364">
              <a:buFont typeface="Arial"/>
              <a:buChar char="•"/>
              <a:defRPr sz="3600"/>
            </a:pPr>
            <a:r>
              <a:rPr dirty="0"/>
              <a:t>Give higher priorities to more important 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POX: Overview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r>
              <a:rPr dirty="0"/>
              <a:t>A platform for building network control applications using Python</a:t>
            </a:r>
          </a:p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endParaRPr dirty="0"/>
          </a:p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r>
              <a:rPr dirty="0"/>
              <a:t>Supports OpenFlow v. 1.0 API</a:t>
            </a:r>
          </a:p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endParaRPr dirty="0"/>
          </a:p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r>
              <a:rPr dirty="0"/>
              <a:t>Advantages:</a:t>
            </a:r>
          </a:p>
          <a:p>
            <a:pPr marL="741330" lvl="1" indent="-348138" defTabSz="1118412">
              <a:spcBef>
                <a:spcPts val="700"/>
              </a:spcBef>
              <a:buFont typeface="Courier New"/>
              <a:buChar char="o"/>
              <a:defRPr sz="2924"/>
            </a:pPr>
            <a:r>
              <a:rPr dirty="0"/>
              <a:t>Widely used, maintained, supported</a:t>
            </a:r>
          </a:p>
          <a:p>
            <a:pPr marL="741330" lvl="1" indent="-348138" defTabSz="1118412">
              <a:spcBef>
                <a:spcPts val="700"/>
              </a:spcBef>
              <a:buFont typeface="Courier New"/>
              <a:buChar char="o"/>
              <a:defRPr sz="2924"/>
            </a:pPr>
            <a:r>
              <a:rPr dirty="0"/>
              <a:t>Relatively easy to read and write code</a:t>
            </a:r>
          </a:p>
          <a:p>
            <a:pPr marL="741330" lvl="1" indent="-348138" defTabSz="1118412">
              <a:spcBef>
                <a:spcPts val="700"/>
              </a:spcBef>
              <a:buFont typeface="Arial"/>
              <a:buChar char="•"/>
              <a:defRPr sz="2924"/>
            </a:pPr>
            <a:endParaRPr dirty="0"/>
          </a:p>
          <a:p>
            <a:pPr marL="400213" indent="-400213" defTabSz="1118412">
              <a:spcBef>
                <a:spcPts val="800"/>
              </a:spcBef>
              <a:buFont typeface="Arial"/>
              <a:buChar char="•"/>
              <a:defRPr sz="3268"/>
            </a:pPr>
            <a:r>
              <a:rPr dirty="0"/>
              <a:t>Disadvantages: Performance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606212" y="731519"/>
            <a:ext cx="11054083" cy="1625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u="none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3333CC"/>
                </a:solidFill>
              </a:rPr>
              <a:t>Mininet</a:t>
            </a:r>
            <a:r>
              <a:rPr lang="en-US" sz="5600" dirty="0" smtClean="0">
                <a:solidFill>
                  <a:srgbClr val="3333CC"/>
                </a:solidFill>
              </a:rPr>
              <a:t> N</a:t>
            </a:r>
            <a:r>
              <a:rPr sz="5600" dirty="0" smtClean="0">
                <a:solidFill>
                  <a:srgbClr val="3333CC"/>
                </a:solidFill>
              </a:rPr>
              <a:t>etwork</a:t>
            </a:r>
            <a:endParaRPr sz="5600" dirty="0">
              <a:solidFill>
                <a:srgbClr val="3333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0170" y="4051236"/>
            <a:ext cx="8746335" cy="5381522"/>
            <a:chOff x="590170" y="4051236"/>
            <a:chExt cx="8746335" cy="5381522"/>
          </a:xfrm>
        </p:grpSpPr>
        <p:sp>
          <p:nvSpPr>
            <p:cNvPr id="3" name="Rounded Rectangle 2"/>
            <p:cNvSpPr/>
            <p:nvPr/>
          </p:nvSpPr>
          <p:spPr>
            <a:xfrm>
              <a:off x="590170" y="4738450"/>
              <a:ext cx="8746335" cy="4694308"/>
            </a:xfrm>
            <a:prstGeom prst="round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7847" y="4051236"/>
              <a:ext cx="30740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Rounded MT Bold" charset="0"/>
                  <a:ea typeface="Arial Rounded MT Bold" charset="0"/>
                  <a:cs typeface="Arial Rounded MT Bold" charset="0"/>
                  <a:sym typeface="Helvetica Light"/>
                </a:rPr>
                <a:t>Virtual Machine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Rounded MT Bold" charset="0"/>
                <a:ea typeface="Arial Rounded MT Bold" charset="0"/>
                <a:cs typeface="Arial Rounded MT Bold" charset="0"/>
                <a:sym typeface="Helvetica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6883" y="2391730"/>
            <a:ext cx="11935327" cy="7185407"/>
            <a:chOff x="336884" y="2391730"/>
            <a:chExt cx="11004884" cy="7185407"/>
          </a:xfrm>
        </p:grpSpPr>
        <p:sp>
          <p:nvSpPr>
            <p:cNvPr id="2" name="Rounded Rectangle 1"/>
            <p:cNvSpPr/>
            <p:nvPr/>
          </p:nvSpPr>
          <p:spPr>
            <a:xfrm>
              <a:off x="336884" y="3015916"/>
              <a:ext cx="11004884" cy="6561221"/>
            </a:xfrm>
            <a:prstGeom prst="round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02284" y="2391730"/>
              <a:ext cx="30740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Rounded MT Bold" charset="0"/>
                  <a:ea typeface="Arial Rounded MT Bold" charset="0"/>
                  <a:cs typeface="Arial Rounded MT Bold" charset="0"/>
                  <a:sym typeface="Helvetica Light"/>
                </a:rPr>
                <a:t>Host Machine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Rounded MT Bold" charset="0"/>
                <a:ea typeface="Arial Rounded MT Bold" charset="0"/>
                <a:cs typeface="Arial Rounded MT Bold" charset="0"/>
                <a:sym typeface="Helvetica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4611" y="5251067"/>
            <a:ext cx="7267073" cy="3925017"/>
            <a:chOff x="994611" y="5251067"/>
            <a:chExt cx="7267073" cy="3925017"/>
          </a:xfrm>
        </p:grpSpPr>
        <p:grpSp>
          <p:nvGrpSpPr>
            <p:cNvPr id="27" name="Group 203"/>
            <p:cNvGrpSpPr>
              <a:grpSpLocks noChangeAspect="1"/>
            </p:cNvGrpSpPr>
            <p:nvPr/>
          </p:nvGrpSpPr>
          <p:grpSpPr>
            <a:xfrm>
              <a:off x="1194923" y="5406189"/>
              <a:ext cx="6866658" cy="3561348"/>
              <a:chOff x="0" y="0"/>
              <a:chExt cx="7985473" cy="4141614"/>
            </a:xfrm>
          </p:grpSpPr>
          <p:sp>
            <p:nvSpPr>
              <p:cNvPr id="28" name="Shape 172"/>
              <p:cNvSpPr/>
              <p:nvPr/>
            </p:nvSpPr>
            <p:spPr>
              <a:xfrm>
                <a:off x="1066800" y="1676400"/>
                <a:ext cx="784573" cy="548928"/>
              </a:xfrm>
              <a:prstGeom prst="rect">
                <a:avLst/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3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/>
                  <a:t> </a:t>
                </a:r>
                <a:r>
                  <a:rPr sz="2000" dirty="0" smtClean="0"/>
                  <a:t>s1</a:t>
                </a:r>
                <a:endParaRPr sz="2000" dirty="0"/>
              </a:p>
            </p:txBody>
          </p:sp>
          <p:sp>
            <p:nvSpPr>
              <p:cNvPr id="29" name="Shape 173"/>
              <p:cNvSpPr/>
              <p:nvPr/>
            </p:nvSpPr>
            <p:spPr>
              <a:xfrm>
                <a:off x="3721100" y="0"/>
                <a:ext cx="784573" cy="548928"/>
              </a:xfrm>
              <a:prstGeom prst="rect">
                <a:avLst/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3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/>
                  <a:t> </a:t>
                </a:r>
                <a:r>
                  <a:rPr sz="2000" dirty="0" smtClean="0"/>
                  <a:t>s4</a:t>
                </a:r>
                <a:endParaRPr sz="2000" dirty="0"/>
              </a:p>
            </p:txBody>
          </p:sp>
          <p:sp>
            <p:nvSpPr>
              <p:cNvPr id="30" name="Shape 174"/>
              <p:cNvSpPr/>
              <p:nvPr/>
            </p:nvSpPr>
            <p:spPr>
              <a:xfrm>
                <a:off x="3721100" y="1676400"/>
                <a:ext cx="784573" cy="548928"/>
              </a:xfrm>
              <a:prstGeom prst="rect">
                <a:avLst/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3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/>
                  <a:t> </a:t>
                </a:r>
                <a:r>
                  <a:rPr sz="2000" dirty="0" smtClean="0"/>
                  <a:t>s2</a:t>
                </a:r>
                <a:endParaRPr sz="2000" dirty="0"/>
              </a:p>
            </p:txBody>
          </p:sp>
          <p:sp>
            <p:nvSpPr>
              <p:cNvPr id="31" name="Shape 175"/>
              <p:cNvSpPr/>
              <p:nvPr/>
            </p:nvSpPr>
            <p:spPr>
              <a:xfrm>
                <a:off x="6375400" y="1676400"/>
                <a:ext cx="784573" cy="548928"/>
              </a:xfrm>
              <a:prstGeom prst="rect">
                <a:avLst/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3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/>
                  <a:t> </a:t>
                </a:r>
                <a:r>
                  <a:rPr sz="2000" dirty="0" smtClean="0"/>
                  <a:t>s3</a:t>
                </a:r>
                <a:endParaRPr sz="2000" dirty="0"/>
              </a:p>
            </p:txBody>
          </p:sp>
          <p:sp>
            <p:nvSpPr>
              <p:cNvPr id="32" name="Shape 176"/>
              <p:cNvSpPr/>
              <p:nvPr/>
            </p:nvSpPr>
            <p:spPr>
              <a:xfrm>
                <a:off x="0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</a:t>
                </a:r>
                <a:r>
                  <a:rPr lang="en-US" sz="2000" dirty="0" smtClean="0"/>
                  <a:t>1</a:t>
                </a:r>
                <a:endParaRPr sz="2000" dirty="0"/>
              </a:p>
            </p:txBody>
          </p:sp>
          <p:sp>
            <p:nvSpPr>
              <p:cNvPr id="33" name="Shape 177"/>
              <p:cNvSpPr/>
              <p:nvPr/>
            </p:nvSpPr>
            <p:spPr>
              <a:xfrm>
                <a:off x="2133600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h3</a:t>
                </a:r>
                <a:endParaRPr sz="2000" dirty="0"/>
              </a:p>
            </p:txBody>
          </p:sp>
          <p:sp>
            <p:nvSpPr>
              <p:cNvPr id="34" name="Shape 178"/>
              <p:cNvSpPr/>
              <p:nvPr/>
            </p:nvSpPr>
            <p:spPr>
              <a:xfrm>
                <a:off x="1066800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h2</a:t>
                </a:r>
                <a:endParaRPr sz="2000" dirty="0"/>
              </a:p>
            </p:txBody>
          </p:sp>
          <p:sp>
            <p:nvSpPr>
              <p:cNvPr id="35" name="Shape 179"/>
              <p:cNvSpPr/>
              <p:nvPr/>
            </p:nvSpPr>
            <p:spPr>
              <a:xfrm>
                <a:off x="3200400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h4</a:t>
                </a:r>
                <a:endParaRPr sz="2000" dirty="0"/>
              </a:p>
            </p:txBody>
          </p:sp>
          <p:sp>
            <p:nvSpPr>
              <p:cNvPr id="36" name="Shape 180"/>
              <p:cNvSpPr/>
              <p:nvPr/>
            </p:nvSpPr>
            <p:spPr>
              <a:xfrm>
                <a:off x="4478163" y="3427586"/>
                <a:ext cx="784574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h5</a:t>
                </a:r>
                <a:endParaRPr sz="2000" dirty="0"/>
              </a:p>
            </p:txBody>
          </p:sp>
          <p:sp>
            <p:nvSpPr>
              <p:cNvPr id="37" name="Shape 181"/>
              <p:cNvSpPr/>
              <p:nvPr/>
            </p:nvSpPr>
            <p:spPr>
              <a:xfrm>
                <a:off x="5755927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h6</a:t>
                </a:r>
                <a:endParaRPr sz="2000" dirty="0"/>
              </a:p>
            </p:txBody>
          </p:sp>
          <p:sp>
            <p:nvSpPr>
              <p:cNvPr id="38" name="Shape 182"/>
              <p:cNvSpPr/>
              <p:nvPr/>
            </p:nvSpPr>
            <p:spPr>
              <a:xfrm>
                <a:off x="7200900" y="3427586"/>
                <a:ext cx="784573" cy="714028"/>
              </a:xfrm>
              <a:prstGeom prst="roundRect">
                <a:avLst>
                  <a:gd name="adj" fmla="val 20922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 smtClean="0"/>
                  <a:t>h7</a:t>
                </a:r>
                <a:endParaRPr sz="2000" dirty="0"/>
              </a:p>
            </p:txBody>
          </p:sp>
          <p:sp>
            <p:nvSpPr>
              <p:cNvPr id="39" name="Shape 183"/>
              <p:cNvSpPr/>
              <p:nvPr/>
            </p:nvSpPr>
            <p:spPr>
              <a:xfrm flipV="1">
                <a:off x="1890886" y="572492"/>
                <a:ext cx="1790701" cy="11039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0" name="Shape 184"/>
              <p:cNvSpPr/>
              <p:nvPr/>
            </p:nvSpPr>
            <p:spPr>
              <a:xfrm flipH="1" flipV="1">
                <a:off x="4112145" y="576957"/>
                <a:ext cx="2482" cy="107141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" name="Shape 185"/>
              <p:cNvSpPr/>
              <p:nvPr/>
            </p:nvSpPr>
            <p:spPr>
              <a:xfrm flipH="1" flipV="1">
                <a:off x="4529559" y="486122"/>
                <a:ext cx="1859509" cy="125308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" name="Shape 186"/>
              <p:cNvSpPr/>
              <p:nvPr/>
            </p:nvSpPr>
            <p:spPr>
              <a:xfrm flipV="1">
                <a:off x="390797" y="2286000"/>
                <a:ext cx="661890" cy="116413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" name="Shape 187"/>
              <p:cNvSpPr/>
              <p:nvPr/>
            </p:nvSpPr>
            <p:spPr>
              <a:xfrm flipV="1">
                <a:off x="1459086" y="2339032"/>
                <a:ext cx="1" cy="105807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4" name="Shape 188"/>
              <p:cNvSpPr/>
              <p:nvPr/>
            </p:nvSpPr>
            <p:spPr>
              <a:xfrm flipH="1" flipV="1">
                <a:off x="1865594" y="2317078"/>
                <a:ext cx="662426" cy="1101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5" name="Shape 189"/>
              <p:cNvSpPr/>
              <p:nvPr/>
            </p:nvSpPr>
            <p:spPr>
              <a:xfrm flipV="1">
                <a:off x="3588498" y="2286000"/>
                <a:ext cx="440615" cy="11100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6" name="Shape 190"/>
              <p:cNvSpPr/>
              <p:nvPr/>
            </p:nvSpPr>
            <p:spPr>
              <a:xfrm flipH="1" flipV="1">
                <a:off x="4278789" y="2255202"/>
                <a:ext cx="479685" cy="11620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7" name="Shape 191"/>
              <p:cNvSpPr/>
              <p:nvPr/>
            </p:nvSpPr>
            <p:spPr>
              <a:xfrm flipV="1">
                <a:off x="6157629" y="2286000"/>
                <a:ext cx="440614" cy="11100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8" name="Shape 192"/>
              <p:cNvSpPr/>
              <p:nvPr/>
            </p:nvSpPr>
            <p:spPr>
              <a:xfrm flipH="1" flipV="1">
                <a:off x="7045430" y="2287026"/>
                <a:ext cx="479685" cy="11620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994611" y="5251067"/>
              <a:ext cx="7267073" cy="392501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27342" y="5539398"/>
              <a:ext cx="223957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Rounded MT Bold" charset="0"/>
                  <a:ea typeface="Arial Rounded MT Bold" charset="0"/>
                  <a:cs typeface="Arial Rounded MT Bold" charset="0"/>
                  <a:sym typeface="Helvetica Light"/>
                </a:rPr>
                <a:t>Mininet</a:t>
              </a:r>
              <a:endPara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Rounded MT Bold" charset="0"/>
                <a:ea typeface="Arial Rounded MT Bold" charset="0"/>
                <a:cs typeface="Arial Rounded MT Bold" charset="0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Virtual Network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Rounded MT Bold" charset="0"/>
                <a:ea typeface="Arial Rounded MT Bold" charset="0"/>
                <a:cs typeface="Arial Rounded MT Bold" charset="0"/>
                <a:sym typeface="Helvetica Light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4238962" y="6674669"/>
            <a:ext cx="1006055" cy="828891"/>
          </a:xfrm>
          <a:prstGeom prst="ellips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36386" y="6654787"/>
            <a:ext cx="1006055" cy="828891"/>
          </a:xfrm>
          <a:prstGeom prst="ellips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27903" y="5222510"/>
            <a:ext cx="1006055" cy="828891"/>
          </a:xfrm>
          <a:prstGeom prst="ellips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17263" y="6663391"/>
            <a:ext cx="1006055" cy="828891"/>
          </a:xfrm>
          <a:prstGeom prst="ellips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85167" y="5113093"/>
            <a:ext cx="2175196" cy="126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POX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62230" y="5539398"/>
            <a:ext cx="4231072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/>
          <p:cNvCxnSpPr/>
          <p:nvPr/>
        </p:nvCxnSpPr>
        <p:spPr>
          <a:xfrm>
            <a:off x="5462230" y="5755986"/>
            <a:ext cx="4231072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bevel/>
            <a:headEnd type="triangle"/>
            <a:tailEnd type="non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6181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2" grpId="0" animBg="1"/>
      <p:bldP spid="53" grpId="0" animBg="1"/>
      <p:bldP spid="5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Learn through an example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Implement a switch</a:t>
            </a:r>
          </a:p>
          <a:p>
            <a:pPr marL="862012" lvl="1" indent="-404812">
              <a:spcBef>
                <a:spcPts val="800"/>
              </a:spcBef>
              <a:buFont typeface="Courier New"/>
              <a:buChar char="o"/>
              <a:defRPr sz="3400"/>
            </a:pPr>
            <a:r>
              <a:t>What is a switch?</a:t>
            </a:r>
          </a:p>
          <a:p>
            <a:pPr marL="862012" lvl="1" indent="-404812">
              <a:spcBef>
                <a:spcPts val="800"/>
              </a:spcBef>
              <a:buFont typeface="Courier New"/>
              <a:buChar char="o"/>
              <a:defRPr sz="3400"/>
            </a:pPr>
            <a:r>
              <a:t>What is a hub?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t>Simple hub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758613" y="2021839"/>
            <a:ext cx="11054081" cy="6610775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Ethernet is a broadcast medium</a:t>
            </a:r>
          </a:p>
          <a:p>
            <a:pPr marL="862012" lvl="1" indent="-404812">
              <a:spcBef>
                <a:spcPts val="800"/>
              </a:spcBef>
              <a:buFont typeface="Courier New"/>
              <a:buChar char="o"/>
              <a:defRPr sz="3400"/>
            </a:pPr>
            <a:r>
              <a:t>Hub is a </a:t>
            </a:r>
            <a:r>
              <a:rPr>
                <a:solidFill>
                  <a:srgbClr val="FF0000"/>
                </a:solidFill>
              </a:rPr>
              <a:t>flooding</a:t>
            </a:r>
            <a:r>
              <a:t> device</a:t>
            </a:r>
          </a:p>
        </p:txBody>
      </p:sp>
      <p:pic>
        <p:nvPicPr>
          <p:cNvPr id="20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9067" y="6388364"/>
            <a:ext cx="2242707" cy="842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9072" y="4115224"/>
            <a:ext cx="662696" cy="1021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2739" y="6298747"/>
            <a:ext cx="662696" cy="1021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9072" y="8482270"/>
            <a:ext cx="662696" cy="1021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5406" y="6298747"/>
            <a:ext cx="662695" cy="102149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 flipV="1">
            <a:off x="6040420" y="5200994"/>
            <a:ext cx="1" cy="1343229"/>
          </a:xfrm>
          <a:prstGeom prst="line">
            <a:avLst/>
          </a:prstGeom>
          <a:ln w="25400">
            <a:solidFill>
              <a:srgbClr val="000000"/>
            </a:solidFill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 flipV="1">
            <a:off x="6040420" y="7089061"/>
            <a:ext cx="1" cy="1343229"/>
          </a:xfrm>
          <a:prstGeom prst="line">
            <a:avLst/>
          </a:prstGeom>
          <a:ln w="25400">
            <a:solidFill>
              <a:srgbClr val="000000"/>
            </a:solidFill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 flipH="1">
            <a:off x="3643605" y="6809495"/>
            <a:ext cx="1457016" cy="1"/>
          </a:xfrm>
          <a:prstGeom prst="line">
            <a:avLst/>
          </a:prstGeom>
          <a:ln w="25400">
            <a:solidFill>
              <a:srgbClr val="000000"/>
            </a:solidFill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H="1">
            <a:off x="7004872" y="6809495"/>
            <a:ext cx="1457016" cy="1"/>
          </a:xfrm>
          <a:prstGeom prst="line">
            <a:avLst/>
          </a:prstGeom>
          <a:ln w="25400">
            <a:solidFill>
              <a:srgbClr val="000000"/>
            </a:solidFill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1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6334" y="4466522"/>
            <a:ext cx="519854" cy="519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5406" y="8112760"/>
            <a:ext cx="519854" cy="519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661" y="7962416"/>
            <a:ext cx="519855" cy="519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781E-6 2.23958E-6 L 2.46094E-6 0.213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0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7 -0.14486 L 0.01184 -0.14486 " pathEditMode="relative" ptsTypes="AA">
                                      <p:cBhvr>
                                        <p:cTn id="1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62 -0.16032 L 0.0022 -0.16032 " pathEditMode="relative" ptsTypes="AA">
                                      <p:cBhvr>
                                        <p:cTn id="23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21354 L -0.00122 0.43587 " pathEditMode="relative" ptsTypes="AA">
                                      <p:cBhvr>
                                        <p:cTn id="25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none" dirty="0"/>
              <a:t>Example: Simple Switch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775" indent="-485775">
              <a:spcBef>
                <a:spcPts val="800"/>
              </a:spcBef>
              <a:buFont typeface="Arial"/>
              <a:buChar char="•"/>
              <a:defRPr sz="3400"/>
            </a:pPr>
            <a:r>
              <a:t>Switch layer 2:</a:t>
            </a:r>
          </a:p>
          <a:p>
            <a:pPr marL="857250" lvl="1" indent="-400050">
              <a:spcBef>
                <a:spcPts val="600"/>
              </a:spcBef>
              <a:buFont typeface="Courier New"/>
              <a:buChar char="o"/>
              <a:defRPr sz="2800"/>
            </a:pPr>
            <a:r>
              <a:t>A multiple port </a:t>
            </a:r>
            <a:r>
              <a:rPr>
                <a:solidFill>
                  <a:srgbClr val="FF0000"/>
                </a:solidFill>
              </a:rPr>
              <a:t>bridge</a:t>
            </a:r>
            <a:r>
              <a:t> </a:t>
            </a:r>
            <a:endParaRPr sz="3400"/>
          </a:p>
          <a:p>
            <a:pPr marL="857250" lvl="1" indent="-400050">
              <a:spcBef>
                <a:spcPts val="600"/>
              </a:spcBef>
              <a:buFont typeface="Courier New"/>
              <a:buChar char="o"/>
              <a:defRPr sz="2800"/>
            </a:pPr>
            <a:r>
              <a:t>learn about the MAC addresses on each ports</a:t>
            </a:r>
            <a:endParaRPr sz="3400"/>
          </a:p>
          <a:p>
            <a:pPr marL="857250" lvl="1" indent="-400050">
              <a:spcBef>
                <a:spcPts val="600"/>
              </a:spcBef>
              <a:buFont typeface="Courier New"/>
              <a:buChar char="o"/>
              <a:defRPr sz="2800"/>
            </a:pPr>
            <a:r>
              <a:t>passes MAC frames destined to those ports.</a:t>
            </a:r>
          </a:p>
        </p:txBody>
      </p:sp>
      <p:pic>
        <p:nvPicPr>
          <p:cNvPr id="21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624" y="4671971"/>
            <a:ext cx="11880051" cy="486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66"/>
          <p:cNvGrpSpPr/>
          <p:nvPr/>
        </p:nvGrpSpPr>
        <p:grpSpPr>
          <a:xfrm>
            <a:off x="6337582" y="1729457"/>
            <a:ext cx="5206437" cy="5070256"/>
            <a:chOff x="0" y="0"/>
            <a:chExt cx="5206435" cy="5070255"/>
          </a:xfrm>
        </p:grpSpPr>
        <p:sp>
          <p:nvSpPr>
            <p:cNvPr id="218" name="Shape 218"/>
            <p:cNvSpPr/>
            <p:nvPr/>
          </p:nvSpPr>
          <p:spPr>
            <a:xfrm>
              <a:off x="2736426" y="0"/>
              <a:ext cx="346048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332284" y="4594578"/>
              <a:ext cx="391143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A’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4630700" y="853440"/>
              <a:ext cx="346048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74790" y="3368605"/>
              <a:ext cx="413765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B’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278488" y="3368605"/>
              <a:ext cx="362865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557670" y="918916"/>
              <a:ext cx="430582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C’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359181" y="1914596"/>
              <a:ext cx="1025032" cy="42446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761261" y="1496907"/>
              <a:ext cx="1" cy="7179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>
              <a:off x="3032195" y="1673014"/>
              <a:ext cx="1268873" cy="6886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V="1">
              <a:off x="2761262" y="2540001"/>
              <a:ext cx="18063" cy="1009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grpSp>
          <p:nvGrpSpPr>
            <p:cNvPr id="232" name="Group 232"/>
            <p:cNvGrpSpPr/>
            <p:nvPr/>
          </p:nvGrpSpPr>
          <p:grpSpPr>
            <a:xfrm>
              <a:off x="23336" y="1298892"/>
              <a:ext cx="1299721" cy="981804"/>
              <a:chOff x="0" y="0"/>
              <a:chExt cx="1299719" cy="981803"/>
            </a:xfrm>
          </p:grpSpPr>
          <p:sp>
            <p:nvSpPr>
              <p:cNvPr id="228" name="Shape 228"/>
              <p:cNvSpPr/>
              <p:nvPr/>
            </p:nvSpPr>
            <p:spPr>
              <a:xfrm rot="16200000">
                <a:off x="1071685" y="437340"/>
                <a:ext cx="142239" cy="313831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w="12700" cap="flat">
                <a:solidFill>
                  <a:srgbClr val="008000"/>
                </a:solidFill>
                <a:prstDash val="solid"/>
                <a:miter lim="8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sz="2400" i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231" name="Group 231"/>
              <p:cNvGrpSpPr/>
              <p:nvPr/>
            </p:nvGrpSpPr>
            <p:grpSpPr>
              <a:xfrm>
                <a:off x="0" y="0"/>
                <a:ext cx="1186072" cy="981804"/>
                <a:chOff x="0" y="0"/>
                <a:chExt cx="1186071" cy="981803"/>
              </a:xfrm>
            </p:grpSpPr>
            <p:pic>
              <p:nvPicPr>
                <p:cNvPr id="229" name="image5.png" descr="desktop_computer_stylized_medium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flipH="1">
                  <a:off x="0" y="0"/>
                  <a:ext cx="1186072" cy="9818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30" name="Shape 230"/>
                <p:cNvSpPr/>
                <p:nvPr/>
              </p:nvSpPr>
              <p:spPr>
                <a:xfrm flipH="1">
                  <a:off x="505380" y="94182"/>
                  <a:ext cx="576715" cy="4495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202" y="822"/>
                      </a:lnTo>
                      <a:lnTo>
                        <a:pt x="21600" y="17257"/>
                      </a:lnTo>
                      <a:lnTo>
                        <a:pt x="473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1300480">
                    <a:defRPr sz="24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  <a:endParaRPr/>
                </a:p>
              </p:txBody>
            </p:sp>
          </p:grpSp>
        </p:grpSp>
        <p:grpSp>
          <p:nvGrpSpPr>
            <p:cNvPr id="237" name="Group 237"/>
            <p:cNvGrpSpPr/>
            <p:nvPr/>
          </p:nvGrpSpPr>
          <p:grpSpPr>
            <a:xfrm>
              <a:off x="3992895" y="1208855"/>
              <a:ext cx="1213541" cy="1054869"/>
              <a:chOff x="0" y="0"/>
              <a:chExt cx="1213539" cy="1054867"/>
            </a:xfrm>
          </p:grpSpPr>
          <p:grpSp>
            <p:nvGrpSpPr>
              <p:cNvPr id="235" name="Group 235"/>
              <p:cNvGrpSpPr/>
              <p:nvPr/>
            </p:nvGrpSpPr>
            <p:grpSpPr>
              <a:xfrm>
                <a:off x="0" y="0"/>
                <a:ext cx="1213540" cy="1054868"/>
                <a:chOff x="0" y="0"/>
                <a:chExt cx="1213539" cy="1054867"/>
              </a:xfrm>
            </p:grpSpPr>
            <p:pic>
              <p:nvPicPr>
                <p:cNvPr id="233" name="image6.png" descr="desktop_computer_stylized_medium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flipH="1">
                  <a:off x="0" y="0"/>
                  <a:ext cx="1213540" cy="105486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34" name="Shape 234"/>
                <p:cNvSpPr/>
                <p:nvPr/>
              </p:nvSpPr>
              <p:spPr>
                <a:xfrm flipH="1">
                  <a:off x="517084" y="101190"/>
                  <a:ext cx="590070" cy="4830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202" y="822"/>
                      </a:lnTo>
                      <a:lnTo>
                        <a:pt x="21600" y="17257"/>
                      </a:lnTo>
                      <a:lnTo>
                        <a:pt x="473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1300480">
                    <a:defRPr sz="24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  <a:endParaRPr/>
                </a:p>
              </p:txBody>
            </p:sp>
          </p:grpSp>
          <p:sp>
            <p:nvSpPr>
              <p:cNvPr id="236" name="Shape 236"/>
              <p:cNvSpPr/>
              <p:nvPr/>
            </p:nvSpPr>
            <p:spPr>
              <a:xfrm rot="16200000">
                <a:off x="311555" y="343370"/>
                <a:ext cx="155786" cy="234808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w="12700" cap="flat">
                <a:solidFill>
                  <a:srgbClr val="008000"/>
                </a:solidFill>
                <a:prstDash val="solid"/>
                <a:miter lim="8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sz="2400" i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2677724" y="1259839"/>
              <a:ext cx="155787" cy="234810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 scaled="0"/>
            </a:gradFill>
            <a:ln w="12700" cap="flat">
              <a:solidFill>
                <a:srgbClr val="008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241" name="Group 241"/>
            <p:cNvGrpSpPr/>
            <p:nvPr/>
          </p:nvGrpSpPr>
          <p:grpSpPr>
            <a:xfrm>
              <a:off x="2135913" y="452998"/>
              <a:ext cx="1213540" cy="1054868"/>
              <a:chOff x="0" y="0"/>
              <a:chExt cx="1213539" cy="1054867"/>
            </a:xfrm>
          </p:grpSpPr>
          <p:pic>
            <p:nvPicPr>
              <p:cNvPr id="239" name="image6.png" descr="desktop_computer_stylized_medium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13540" cy="10548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0" name="Shape 240"/>
              <p:cNvSpPr/>
              <p:nvPr/>
            </p:nvSpPr>
            <p:spPr>
              <a:xfrm flipH="1">
                <a:off x="517084" y="101190"/>
                <a:ext cx="590070" cy="483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2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endParaRPr/>
              </a:p>
            </p:txBody>
          </p:sp>
        </p:grpSp>
        <p:grpSp>
          <p:nvGrpSpPr>
            <p:cNvPr id="246" name="Group 246"/>
            <p:cNvGrpSpPr/>
            <p:nvPr/>
          </p:nvGrpSpPr>
          <p:grpSpPr>
            <a:xfrm>
              <a:off x="1890315" y="3499556"/>
              <a:ext cx="1213541" cy="1187364"/>
              <a:chOff x="0" y="0"/>
              <a:chExt cx="1213539" cy="118736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787408" y="0"/>
                <a:ext cx="158044" cy="2348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w="12700" cap="flat">
                <a:solidFill>
                  <a:srgbClr val="008000"/>
                </a:solidFill>
                <a:prstDash val="solid"/>
                <a:miter lim="8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sz="2400" i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245" name="Group 245"/>
              <p:cNvGrpSpPr/>
              <p:nvPr/>
            </p:nvGrpSpPr>
            <p:grpSpPr>
              <a:xfrm>
                <a:off x="0" y="132495"/>
                <a:ext cx="1213540" cy="1054869"/>
                <a:chOff x="0" y="0"/>
                <a:chExt cx="1213539" cy="1054867"/>
              </a:xfrm>
            </p:grpSpPr>
            <p:pic>
              <p:nvPicPr>
                <p:cNvPr id="243" name="image6.png" descr="desktop_computer_stylized_medium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flipH="1">
                  <a:off x="0" y="0"/>
                  <a:ext cx="1213540" cy="105486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44" name="Shape 244"/>
                <p:cNvSpPr/>
                <p:nvPr/>
              </p:nvSpPr>
              <p:spPr>
                <a:xfrm flipH="1">
                  <a:off x="517084" y="101190"/>
                  <a:ext cx="590070" cy="4830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202" y="822"/>
                      </a:lnTo>
                      <a:lnTo>
                        <a:pt x="21600" y="17257"/>
                      </a:lnTo>
                      <a:lnTo>
                        <a:pt x="473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1300480">
                    <a:defRPr sz="24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  <a:endParaRPr/>
                </a:p>
              </p:txBody>
            </p:sp>
          </p:grpSp>
        </p:grpSp>
        <p:pic>
          <p:nvPicPr>
            <p:cNvPr id="247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36799" y="2129085"/>
              <a:ext cx="857956" cy="485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2" name="Group 252"/>
            <p:cNvGrpSpPr/>
            <p:nvPr/>
          </p:nvGrpSpPr>
          <p:grpSpPr>
            <a:xfrm>
              <a:off x="0" y="2556063"/>
              <a:ext cx="1300479" cy="981804"/>
              <a:chOff x="0" y="0"/>
              <a:chExt cx="1300478" cy="981803"/>
            </a:xfrm>
          </p:grpSpPr>
          <p:sp>
            <p:nvSpPr>
              <p:cNvPr id="248" name="Shape 248"/>
              <p:cNvSpPr/>
              <p:nvPr/>
            </p:nvSpPr>
            <p:spPr>
              <a:xfrm rot="16200000">
                <a:off x="1072443" y="437751"/>
                <a:ext cx="142240" cy="313832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w="12700" cap="flat">
                <a:solidFill>
                  <a:srgbClr val="008000"/>
                </a:solidFill>
                <a:prstDash val="solid"/>
                <a:miter lim="8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sz="2400" i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251" name="Group 251"/>
              <p:cNvGrpSpPr/>
              <p:nvPr/>
            </p:nvGrpSpPr>
            <p:grpSpPr>
              <a:xfrm>
                <a:off x="0" y="0"/>
                <a:ext cx="1186072" cy="981804"/>
                <a:chOff x="0" y="0"/>
                <a:chExt cx="1186071" cy="981803"/>
              </a:xfrm>
            </p:grpSpPr>
            <p:pic>
              <p:nvPicPr>
                <p:cNvPr id="249" name="image5.png" descr="desktop_computer_stylized_medium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flipH="1">
                  <a:off x="0" y="0"/>
                  <a:ext cx="1186072" cy="9818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50" name="Shape 250"/>
                <p:cNvSpPr/>
                <p:nvPr/>
              </p:nvSpPr>
              <p:spPr>
                <a:xfrm flipH="1">
                  <a:off x="505380" y="94182"/>
                  <a:ext cx="576715" cy="4495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202" y="822"/>
                      </a:lnTo>
                      <a:lnTo>
                        <a:pt x="21600" y="17257"/>
                      </a:lnTo>
                      <a:lnTo>
                        <a:pt x="473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1300480">
                    <a:defRPr sz="24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  <a:endParaRPr/>
                </a:p>
              </p:txBody>
            </p:sp>
          </p:grpSp>
        </p:grpSp>
        <p:grpSp>
          <p:nvGrpSpPr>
            <p:cNvPr id="257" name="Group 257"/>
            <p:cNvGrpSpPr/>
            <p:nvPr/>
          </p:nvGrpSpPr>
          <p:grpSpPr>
            <a:xfrm>
              <a:off x="3809531" y="2486035"/>
              <a:ext cx="1213540" cy="1054868"/>
              <a:chOff x="0" y="0"/>
              <a:chExt cx="1213539" cy="1054867"/>
            </a:xfrm>
          </p:grpSpPr>
          <p:grpSp>
            <p:nvGrpSpPr>
              <p:cNvPr id="255" name="Group 255"/>
              <p:cNvGrpSpPr/>
              <p:nvPr/>
            </p:nvGrpSpPr>
            <p:grpSpPr>
              <a:xfrm>
                <a:off x="0" y="0"/>
                <a:ext cx="1213540" cy="1054868"/>
                <a:chOff x="0" y="0"/>
                <a:chExt cx="1213539" cy="1054867"/>
              </a:xfrm>
            </p:grpSpPr>
            <p:pic>
              <p:nvPicPr>
                <p:cNvPr id="253" name="image6.png" descr="desktop_computer_stylized_medium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flipH="1">
                  <a:off x="0" y="0"/>
                  <a:ext cx="1213540" cy="105486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54" name="Shape 254"/>
                <p:cNvSpPr/>
                <p:nvPr/>
              </p:nvSpPr>
              <p:spPr>
                <a:xfrm flipH="1">
                  <a:off x="517084" y="101190"/>
                  <a:ext cx="590070" cy="4830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202" y="822"/>
                      </a:lnTo>
                      <a:lnTo>
                        <a:pt x="21600" y="17257"/>
                      </a:lnTo>
                      <a:lnTo>
                        <a:pt x="473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1300480">
                    <a:defRPr sz="24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  <a:endParaRPr/>
                </a:p>
              </p:txBody>
            </p:sp>
          </p:grpSp>
          <p:sp>
            <p:nvSpPr>
              <p:cNvPr id="256" name="Shape 256"/>
              <p:cNvSpPr/>
              <p:nvPr/>
            </p:nvSpPr>
            <p:spPr>
              <a:xfrm rot="16200000">
                <a:off x="309782" y="341832"/>
                <a:ext cx="158045" cy="237067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w="12700" cap="flat">
                <a:solidFill>
                  <a:srgbClr val="008000"/>
                </a:solidFill>
                <a:prstDash val="solid"/>
                <a:miter lim="8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sz="2400" i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258" name="Shape 258"/>
            <p:cNvSpPr/>
            <p:nvPr/>
          </p:nvSpPr>
          <p:spPr>
            <a:xfrm flipV="1">
              <a:off x="1320799" y="2533228"/>
              <a:ext cx="1058898" cy="6412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flipH="1" flipV="1">
              <a:off x="3181207" y="2454206"/>
              <a:ext cx="918918" cy="4809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375182" y="1715910"/>
              <a:ext cx="312264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3088639" y="1752035"/>
              <a:ext cx="312264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3404729" y="2689014"/>
              <a:ext cx="312264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713848" y="2609991"/>
              <a:ext cx="312265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903305" y="2679982"/>
              <a:ext cx="312264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1860408" y="1792675"/>
              <a:ext cx="453813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266417" y="200942"/>
            <a:ext cx="10679290" cy="16256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u="none" dirty="0"/>
              <a:t>Self-learning, forwarding: example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9688124" y="1737717"/>
            <a:ext cx="1984587" cy="475677"/>
            <a:chOff x="47413" y="-3030"/>
            <a:chExt cx="1984586" cy="475676"/>
          </a:xfrm>
        </p:grpSpPr>
        <p:sp>
          <p:nvSpPr>
            <p:cNvPr id="268" name="Shape 268"/>
            <p:cNvSpPr/>
            <p:nvPr/>
          </p:nvSpPr>
          <p:spPr>
            <a:xfrm>
              <a:off x="47413" y="63217"/>
              <a:ext cx="1984587" cy="374791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05660" y="-3031"/>
              <a:ext cx="730173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  A’</a:t>
              </a:r>
            </a:p>
          </p:txBody>
        </p:sp>
        <p:sp>
          <p:nvSpPr>
            <p:cNvPr id="270" name="Shape 270"/>
            <p:cNvSpPr/>
            <p:nvPr/>
          </p:nvSpPr>
          <p:spPr>
            <a:xfrm flipH="1">
              <a:off x="419946" y="47413"/>
              <a:ext cx="1" cy="3747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826346" y="58702"/>
              <a:ext cx="1" cy="3747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9947768" y="747325"/>
            <a:ext cx="1889304" cy="1016001"/>
            <a:chOff x="0" y="0"/>
            <a:chExt cx="1889302" cy="1016000"/>
          </a:xfrm>
        </p:grpSpPr>
        <p:sp>
          <p:nvSpPr>
            <p:cNvPr id="273" name="Shape 273"/>
            <p:cNvSpPr/>
            <p:nvPr/>
          </p:nvSpPr>
          <p:spPr>
            <a:xfrm flipV="1">
              <a:off x="0" y="243840"/>
              <a:ext cx="568961" cy="7653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flipV="1">
              <a:off x="266417" y="593796"/>
              <a:ext cx="309316" cy="4222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35093" y="0"/>
              <a:ext cx="1354210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Source: A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573475" y="363502"/>
              <a:ext cx="1084769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Dest: A’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4661183" y="7098661"/>
            <a:ext cx="4292039" cy="2054579"/>
            <a:chOff x="0" y="0"/>
            <a:chExt cx="4292037" cy="2054578"/>
          </a:xfrm>
        </p:grpSpPr>
        <p:sp>
          <p:nvSpPr>
            <p:cNvPr id="278" name="Shape 278"/>
            <p:cNvSpPr/>
            <p:nvPr/>
          </p:nvSpPr>
          <p:spPr>
            <a:xfrm>
              <a:off x="18062" y="0"/>
              <a:ext cx="4273975" cy="20478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1800" b="1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47413"/>
              <a:ext cx="4173312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 MAC addr    interface    TTL</a:t>
              </a:r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1772356" y="0"/>
              <a:ext cx="1" cy="20478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flipH="1">
              <a:off x="3436339" y="6773"/>
              <a:ext cx="1" cy="20478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4835" y="548640"/>
              <a:ext cx="425817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sp>
        <p:nvSpPr>
          <p:cNvPr id="284" name="Shape 284"/>
          <p:cNvSpPr/>
          <p:nvPr/>
        </p:nvSpPr>
        <p:spPr>
          <a:xfrm>
            <a:off x="9785285" y="7574845"/>
            <a:ext cx="2175146" cy="83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switch table </a:t>
            </a:r>
          </a:p>
          <a:p>
            <a:pPr defTabSz="1300480"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(initially empty)</a:t>
            </a:r>
          </a:p>
        </p:txBody>
      </p:sp>
      <p:grpSp>
        <p:nvGrpSpPr>
          <p:cNvPr id="288" name="Group 288"/>
          <p:cNvGrpSpPr/>
          <p:nvPr/>
        </p:nvGrpSpPr>
        <p:grpSpPr>
          <a:xfrm>
            <a:off x="5364479" y="7610357"/>
            <a:ext cx="3369479" cy="549149"/>
            <a:chOff x="0" y="-27704"/>
            <a:chExt cx="3369477" cy="549147"/>
          </a:xfrm>
        </p:grpSpPr>
        <p:sp>
          <p:nvSpPr>
            <p:cNvPr id="285" name="Shape 285"/>
            <p:cNvSpPr/>
            <p:nvPr/>
          </p:nvSpPr>
          <p:spPr>
            <a:xfrm>
              <a:off x="0" y="-27705"/>
              <a:ext cx="365693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1709138" y="9031"/>
              <a:ext cx="312264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887698" y="0"/>
              <a:ext cx="481780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60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10647738" y="2476954"/>
            <a:ext cx="2032000" cy="475677"/>
            <a:chOff x="0" y="0"/>
            <a:chExt cx="2031999" cy="475676"/>
          </a:xfrm>
        </p:grpSpPr>
        <p:sp>
          <p:nvSpPr>
            <p:cNvPr id="294" name="Shape 294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0" y="0"/>
              <a:ext cx="798039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A  A’</a:t>
              </a:r>
            </a:p>
          </p:txBody>
        </p:sp>
        <p:sp>
          <p:nvSpPr>
            <p:cNvPr id="296" name="Shape 296"/>
            <p:cNvSpPr/>
            <p:nvPr/>
          </p:nvSpPr>
          <p:spPr>
            <a:xfrm flipH="1">
              <a:off x="419946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5178593" y="5598909"/>
            <a:ext cx="2032000" cy="475677"/>
            <a:chOff x="0" y="0"/>
            <a:chExt cx="2031999" cy="475676"/>
          </a:xfrm>
        </p:grpSpPr>
        <p:sp>
          <p:nvSpPr>
            <p:cNvPr id="299" name="Shape 299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0"/>
              <a:ext cx="798039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A  A’</a:t>
              </a:r>
            </a:p>
          </p:txBody>
        </p:sp>
        <p:sp>
          <p:nvSpPr>
            <p:cNvPr id="301" name="Shape 301"/>
            <p:cNvSpPr/>
            <p:nvPr/>
          </p:nvSpPr>
          <p:spPr>
            <a:xfrm flipH="1">
              <a:off x="419946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4864568" y="3945824"/>
            <a:ext cx="2032000" cy="475677"/>
            <a:chOff x="0" y="0"/>
            <a:chExt cx="2031999" cy="475676"/>
          </a:xfrm>
        </p:grpSpPr>
        <p:sp>
          <p:nvSpPr>
            <p:cNvPr id="304" name="Shape 304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0"/>
              <a:ext cx="798039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A  A’</a:t>
              </a:r>
            </a:p>
          </p:txBody>
        </p:sp>
        <p:sp>
          <p:nvSpPr>
            <p:cNvPr id="306" name="Shape 306"/>
            <p:cNvSpPr/>
            <p:nvPr/>
          </p:nvSpPr>
          <p:spPr>
            <a:xfrm flipH="1">
              <a:off x="419946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xfrm>
            <a:off x="406399" y="2144888"/>
            <a:ext cx="5773140" cy="1343380"/>
          </a:xfrm>
          <a:prstGeom prst="rect">
            <a:avLst/>
          </a:prstGeom>
        </p:spPr>
        <p:txBody>
          <a:bodyPr/>
          <a:lstStyle>
            <a:lvl1pPr marL="437442" indent="-437442" defTabSz="1222451">
              <a:lnSpc>
                <a:spcPct val="90000"/>
              </a:lnSpc>
              <a:spcBef>
                <a:spcPts val="800"/>
              </a:spcBef>
              <a:buFont typeface="Arial"/>
              <a:buChar char="•"/>
              <a:defRPr sz="3572"/>
            </a:lvl1pPr>
          </a:lstStyle>
          <a:p>
            <a:pPr marL="0" indent="0">
              <a:buNone/>
            </a:pPr>
            <a:r>
              <a:rPr lang="en-US" dirty="0" smtClean="0"/>
              <a:t>F</a:t>
            </a:r>
            <a:r>
              <a:rPr dirty="0" smtClean="0"/>
              <a:t>rame </a:t>
            </a:r>
            <a:r>
              <a:rPr lang="en-US" dirty="0" smtClean="0"/>
              <a:t>D</a:t>
            </a:r>
            <a:r>
              <a:rPr dirty="0" smtClean="0"/>
              <a:t>estination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dirty="0" smtClean="0"/>
              <a:t>A’ </a:t>
            </a:r>
            <a:r>
              <a:rPr lang="en-US" dirty="0" smtClean="0"/>
              <a:t>L</a:t>
            </a:r>
            <a:r>
              <a:rPr dirty="0" smtClean="0"/>
              <a:t>ocation</a:t>
            </a:r>
            <a:r>
              <a:rPr lang="en-US" dirty="0" smtClean="0"/>
              <a:t>:</a:t>
            </a:r>
            <a:r>
              <a:rPr dirty="0" smtClean="0"/>
              <a:t> unknown</a:t>
            </a:r>
            <a:endParaRPr dirty="0"/>
          </a:p>
        </p:txBody>
      </p:sp>
      <p:sp>
        <p:nvSpPr>
          <p:cNvPr id="315" name="Shape 315"/>
          <p:cNvSpPr/>
          <p:nvPr/>
        </p:nvSpPr>
        <p:spPr>
          <a:xfrm>
            <a:off x="1102798" y="3341368"/>
            <a:ext cx="222537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3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dirty="0"/>
              <a:t>flood</a:t>
            </a:r>
          </a:p>
        </p:txBody>
      </p:sp>
      <p:grpSp>
        <p:nvGrpSpPr>
          <p:cNvPr id="320" name="Group 320"/>
          <p:cNvGrpSpPr/>
          <p:nvPr/>
        </p:nvGrpSpPr>
        <p:grpSpPr>
          <a:xfrm>
            <a:off x="10638651" y="5316102"/>
            <a:ext cx="1984588" cy="500648"/>
            <a:chOff x="47413" y="0"/>
            <a:chExt cx="1984587" cy="500646"/>
          </a:xfrm>
        </p:grpSpPr>
        <p:sp>
          <p:nvSpPr>
            <p:cNvPr id="316" name="Shape 316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01600" y="0"/>
              <a:ext cx="770915" cy="500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A  A</a:t>
              </a:r>
              <a:r>
                <a:rPr lang="en-US" dirty="0" smtClean="0"/>
                <a:t>'</a:t>
              </a: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 flipH="1">
              <a:off x="467360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322864" y="4967511"/>
            <a:ext cx="5752819" cy="141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L="620485" indent="-620485" algn="l" defTabSz="1300480">
              <a:spcBef>
                <a:spcPts val="900"/>
              </a:spcBef>
              <a:buClr>
                <a:srgbClr val="000099"/>
              </a:buClr>
              <a:buSzPct val="65000"/>
              <a:buFont typeface="Arial"/>
              <a:buChar char="•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0" indent="0">
              <a:buNone/>
            </a:pPr>
            <a:r>
              <a:rPr lang="en-US" dirty="0" smtClean="0"/>
              <a:t>Frame </a:t>
            </a:r>
            <a:r>
              <a:rPr lang="en-US" dirty="0"/>
              <a:t>D</a:t>
            </a:r>
            <a:r>
              <a:rPr dirty="0" smtClean="0"/>
              <a:t>estination</a:t>
            </a:r>
            <a:r>
              <a:rPr lang="en-US" dirty="0" smtClean="0"/>
              <a:t>: </a:t>
            </a:r>
            <a:r>
              <a:rPr dirty="0" smtClean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dirty="0" smtClean="0"/>
              <a:t>ocation</a:t>
            </a:r>
            <a:r>
              <a:rPr lang="en-US" dirty="0" smtClean="0"/>
              <a:t>: 1</a:t>
            </a:r>
            <a:endParaRPr dirty="0"/>
          </a:p>
        </p:txBody>
      </p:sp>
      <p:grpSp>
        <p:nvGrpSpPr>
          <p:cNvPr id="325" name="Group 325"/>
          <p:cNvGrpSpPr/>
          <p:nvPr/>
        </p:nvGrpSpPr>
        <p:grpSpPr>
          <a:xfrm>
            <a:off x="5359964" y="8055769"/>
            <a:ext cx="3369478" cy="549149"/>
            <a:chOff x="0" y="11288"/>
            <a:chExt cx="3369477" cy="549147"/>
          </a:xfrm>
        </p:grpSpPr>
        <p:sp>
          <p:nvSpPr>
            <p:cNvPr id="322" name="Shape 322"/>
            <p:cNvSpPr/>
            <p:nvPr/>
          </p:nvSpPr>
          <p:spPr>
            <a:xfrm>
              <a:off x="0" y="11288"/>
              <a:ext cx="420611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rPr dirty="0"/>
                <a:t>A’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26071" y="48024"/>
              <a:ext cx="312264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2887698" y="48024"/>
              <a:ext cx="481780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60</a:t>
              </a:r>
            </a:p>
          </p:txBody>
        </p:sp>
      </p:grpSp>
      <p:sp>
        <p:nvSpPr>
          <p:cNvPr id="326" name="Shape 326"/>
          <p:cNvSpPr/>
          <p:nvPr/>
        </p:nvSpPr>
        <p:spPr>
          <a:xfrm>
            <a:off x="426720" y="6390568"/>
            <a:ext cx="5905986" cy="136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487680" indent="-487680" algn="l" defTabSz="1300480">
              <a:lnSpc>
                <a:spcPts val="4200"/>
              </a:lnSpc>
              <a:spcBef>
                <a:spcPts val="900"/>
              </a:spcBef>
              <a:defRPr sz="3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dirty="0"/>
              <a:t>selectively send </a:t>
            </a:r>
          </a:p>
          <a:p>
            <a:pPr marL="487680" indent="-487680" algn="l" defTabSz="1300480">
              <a:lnSpc>
                <a:spcPts val="4200"/>
              </a:lnSpc>
              <a:spcBef>
                <a:spcPts val="900"/>
              </a:spcBef>
              <a:defRPr sz="3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on just one link</a:t>
            </a:r>
          </a:p>
        </p:txBody>
      </p:sp>
      <p:grpSp>
        <p:nvGrpSpPr>
          <p:cNvPr id="111" name="Group 320"/>
          <p:cNvGrpSpPr/>
          <p:nvPr/>
        </p:nvGrpSpPr>
        <p:grpSpPr>
          <a:xfrm>
            <a:off x="9911052" y="6227433"/>
            <a:ext cx="1984588" cy="500648"/>
            <a:chOff x="47413" y="0"/>
            <a:chExt cx="1984587" cy="500646"/>
          </a:xfrm>
        </p:grpSpPr>
        <p:sp>
          <p:nvSpPr>
            <p:cNvPr id="112" name="Shape 316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" name="Shape 317"/>
            <p:cNvSpPr/>
            <p:nvPr/>
          </p:nvSpPr>
          <p:spPr>
            <a:xfrm>
              <a:off x="101600" y="0"/>
              <a:ext cx="770915" cy="500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A  A</a:t>
              </a:r>
              <a:r>
                <a:rPr lang="en-US" dirty="0" smtClean="0"/>
                <a:t>'</a:t>
              </a:r>
              <a:endParaRPr dirty="0"/>
            </a:p>
          </p:txBody>
        </p:sp>
        <p:sp>
          <p:nvSpPr>
            <p:cNvPr id="114" name="Shape 318"/>
            <p:cNvSpPr/>
            <p:nvPr/>
          </p:nvSpPr>
          <p:spPr>
            <a:xfrm flipH="1">
              <a:off x="467360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115" name="Shape 319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  <p:grpSp>
        <p:nvGrpSpPr>
          <p:cNvPr id="118" name="Group 320"/>
          <p:cNvGrpSpPr/>
          <p:nvPr/>
        </p:nvGrpSpPr>
        <p:grpSpPr>
          <a:xfrm>
            <a:off x="8032735" y="5616634"/>
            <a:ext cx="1984588" cy="500648"/>
            <a:chOff x="47413" y="0"/>
            <a:chExt cx="1984587" cy="500646"/>
          </a:xfrm>
        </p:grpSpPr>
        <p:sp>
          <p:nvSpPr>
            <p:cNvPr id="119" name="Shape 316"/>
            <p:cNvSpPr/>
            <p:nvPr/>
          </p:nvSpPr>
          <p:spPr>
            <a:xfrm>
              <a:off x="47413" y="63217"/>
              <a:ext cx="1984587" cy="374792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 i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hape 317"/>
            <p:cNvSpPr/>
            <p:nvPr/>
          </p:nvSpPr>
          <p:spPr>
            <a:xfrm>
              <a:off x="101600" y="0"/>
              <a:ext cx="770915" cy="500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A</a:t>
              </a:r>
              <a:r>
                <a:rPr lang="en-US" dirty="0" smtClean="0"/>
                <a:t>'</a:t>
              </a:r>
              <a:r>
                <a:rPr dirty="0" smtClean="0"/>
                <a:t>  A</a:t>
              </a:r>
              <a:endParaRPr dirty="0"/>
            </a:p>
          </p:txBody>
        </p:sp>
        <p:sp>
          <p:nvSpPr>
            <p:cNvPr id="121" name="Shape 318"/>
            <p:cNvSpPr/>
            <p:nvPr/>
          </p:nvSpPr>
          <p:spPr>
            <a:xfrm flipH="1">
              <a:off x="467360" y="47413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122" name="Shape 319"/>
            <p:cNvSpPr/>
            <p:nvPr/>
          </p:nvSpPr>
          <p:spPr>
            <a:xfrm>
              <a:off x="826346" y="58702"/>
              <a:ext cx="1" cy="374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3.95833E-6 L -0.11829 0.228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1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86 0.00245 L 0.09411 -0.071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0" y="-37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8 -0.16716 L 0.06445 -0.094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8" y="36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41 -0.13802 L -0.21143 0.0610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" y="994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85 0.15299 L -0.02893 0.0712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0" y="-419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38 -0.23144 L 0.005 -0.173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9" y="2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938E-7 -4.16667E-6 L 0.00903 -0.1700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" y="-8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3 -0.17871 L 0.0238 -0.3388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" y="-80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  <p:bldP spid="277" grpId="2" animBg="1" advAuto="0"/>
      <p:bldP spid="277" grpId="5" animBg="1" advAuto="0"/>
      <p:bldP spid="284" grpId="4" animBg="1" advAuto="0"/>
      <p:bldP spid="314" grpId="0" uiExpand="1" build="p"/>
      <p:bldP spid="315" grpId="0" animBg="1"/>
      <p:bldP spid="321" grpId="0" animBg="1"/>
      <p:bldP spid="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30"/>
          <p:cNvGrpSpPr/>
          <p:nvPr/>
        </p:nvGrpSpPr>
        <p:grpSpPr>
          <a:xfrm>
            <a:off x="1588762" y="5593699"/>
            <a:ext cx="2589281" cy="1331386"/>
            <a:chOff x="0" y="0"/>
            <a:chExt cx="2589279" cy="1331384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2589280" cy="1331385"/>
            </a:xfrm>
            <a:prstGeom prst="roundRect">
              <a:avLst>
                <a:gd name="adj" fmla="val 11719"/>
              </a:avLst>
            </a:prstGeom>
            <a:solidFill>
              <a:srgbClr val="0070C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492667" y="181568"/>
              <a:ext cx="1603944" cy="968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/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Switch</a:t>
              </a: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8570619" y="5593846"/>
            <a:ext cx="2589280" cy="1331386"/>
            <a:chOff x="0" y="0"/>
            <a:chExt cx="2589279" cy="1331384"/>
          </a:xfrm>
        </p:grpSpPr>
        <p:sp>
          <p:nvSpPr>
            <p:cNvPr id="331" name="Shape 331"/>
            <p:cNvSpPr/>
            <p:nvPr/>
          </p:nvSpPr>
          <p:spPr>
            <a:xfrm>
              <a:off x="0" y="0"/>
              <a:ext cx="2589280" cy="1331385"/>
            </a:xfrm>
            <a:prstGeom prst="roundRect">
              <a:avLst>
                <a:gd name="adj" fmla="val 11719"/>
              </a:avLst>
            </a:prstGeom>
            <a:solidFill>
              <a:srgbClr val="0070C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92667" y="181568"/>
              <a:ext cx="1603944" cy="968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/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Switch</a:t>
              </a:r>
            </a:p>
          </p:txBody>
        </p:sp>
      </p:grpSp>
      <p:grpSp>
        <p:nvGrpSpPr>
          <p:cNvPr id="336" name="Group 336"/>
          <p:cNvGrpSpPr/>
          <p:nvPr/>
        </p:nvGrpSpPr>
        <p:grpSpPr>
          <a:xfrm>
            <a:off x="5078802" y="7522348"/>
            <a:ext cx="2589281" cy="1331386"/>
            <a:chOff x="0" y="0"/>
            <a:chExt cx="2589279" cy="1331384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2589280" cy="1331385"/>
            </a:xfrm>
            <a:prstGeom prst="roundRect">
              <a:avLst>
                <a:gd name="adj" fmla="val 11719"/>
              </a:avLst>
            </a:prstGeom>
            <a:solidFill>
              <a:srgbClr val="0070C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92667" y="181568"/>
              <a:ext cx="1603944" cy="968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/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  <a:p>
              <a:pPr defTabSz="914400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>
                  <a:solidFill>
                    <a:srgbClr val="FFFFFF"/>
                  </a:solidFill>
                </a:rPr>
                <a:t>Switch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9353260" y="3739393"/>
            <a:ext cx="1024001" cy="1854454"/>
            <a:chOff x="0" y="0"/>
            <a:chExt cx="1023999" cy="1854452"/>
          </a:xfrm>
        </p:grpSpPr>
        <p:sp>
          <p:nvSpPr>
            <p:cNvPr id="337" name="Shape 337"/>
            <p:cNvSpPr/>
            <p:nvPr/>
          </p:nvSpPr>
          <p:spPr>
            <a:xfrm>
              <a:off x="0" y="0"/>
              <a:ext cx="1024001" cy="185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64"/>
                  </a:moveTo>
                  <a:lnTo>
                    <a:pt x="10800" y="0"/>
                  </a:lnTo>
                  <a:lnTo>
                    <a:pt x="21600" y="5964"/>
                  </a:lnTo>
                  <a:lnTo>
                    <a:pt x="16200" y="5964"/>
                  </a:lnTo>
                  <a:lnTo>
                    <a:pt x="16200" y="15636"/>
                  </a:lnTo>
                  <a:lnTo>
                    <a:pt x="21600" y="15636"/>
                  </a:lnTo>
                  <a:lnTo>
                    <a:pt x="10800" y="21600"/>
                  </a:lnTo>
                  <a:lnTo>
                    <a:pt x="0" y="15636"/>
                  </a:lnTo>
                  <a:lnTo>
                    <a:pt x="5400" y="15636"/>
                  </a:lnTo>
                  <a:lnTo>
                    <a:pt x="5400" y="5964"/>
                  </a:lnTo>
                  <a:close/>
                </a:path>
              </a:pathLst>
            </a:cu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-244430" y="652652"/>
              <a:ext cx="1512860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2371403" y="3739393"/>
            <a:ext cx="1024001" cy="1854307"/>
            <a:chOff x="0" y="0"/>
            <a:chExt cx="1023999" cy="1854306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1024001" cy="185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64"/>
                  </a:moveTo>
                  <a:lnTo>
                    <a:pt x="10800" y="0"/>
                  </a:lnTo>
                  <a:lnTo>
                    <a:pt x="21600" y="5964"/>
                  </a:lnTo>
                  <a:lnTo>
                    <a:pt x="16200" y="5964"/>
                  </a:lnTo>
                  <a:lnTo>
                    <a:pt x="16200" y="15636"/>
                  </a:lnTo>
                  <a:lnTo>
                    <a:pt x="21600" y="15636"/>
                  </a:lnTo>
                  <a:lnTo>
                    <a:pt x="10800" y="21600"/>
                  </a:lnTo>
                  <a:lnTo>
                    <a:pt x="0" y="15636"/>
                  </a:lnTo>
                  <a:lnTo>
                    <a:pt x="5400" y="15636"/>
                  </a:lnTo>
                  <a:lnTo>
                    <a:pt x="5400" y="5964"/>
                  </a:lnTo>
                  <a:close/>
                </a:path>
              </a:pathLst>
            </a:cu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00000">
              <a:off x="-244430" y="652579"/>
              <a:ext cx="1512860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5900625" y="3739391"/>
            <a:ext cx="1024001" cy="3782958"/>
            <a:chOff x="0" y="0"/>
            <a:chExt cx="1023999" cy="3782956"/>
          </a:xfrm>
        </p:grpSpPr>
        <p:sp>
          <p:nvSpPr>
            <p:cNvPr id="343" name="Shape 343"/>
            <p:cNvSpPr/>
            <p:nvPr/>
          </p:nvSpPr>
          <p:spPr>
            <a:xfrm>
              <a:off x="0" y="-1"/>
              <a:ext cx="1024001" cy="3782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923"/>
                  </a:moveTo>
                  <a:lnTo>
                    <a:pt x="10800" y="0"/>
                  </a:lnTo>
                  <a:lnTo>
                    <a:pt x="21600" y="2923"/>
                  </a:lnTo>
                  <a:lnTo>
                    <a:pt x="16200" y="2923"/>
                  </a:lnTo>
                  <a:lnTo>
                    <a:pt x="16200" y="18677"/>
                  </a:lnTo>
                  <a:lnTo>
                    <a:pt x="21600" y="18677"/>
                  </a:lnTo>
                  <a:lnTo>
                    <a:pt x="10800" y="21600"/>
                  </a:lnTo>
                  <a:lnTo>
                    <a:pt x="0" y="18677"/>
                  </a:lnTo>
                  <a:lnTo>
                    <a:pt x="5400" y="18677"/>
                  </a:lnTo>
                  <a:lnTo>
                    <a:pt x="5400" y="2923"/>
                  </a:lnTo>
                  <a:close/>
                </a:path>
              </a:pathLst>
            </a:cu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 rot="5400000">
              <a:off x="-244430" y="1616903"/>
              <a:ext cx="1512860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OpenFlow</a:t>
              </a:r>
            </a:p>
          </p:txBody>
        </p:sp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758613" y="325119"/>
            <a:ext cx="11054081" cy="1625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u="none"/>
            </a:lvl1pPr>
          </a:lstStyle>
          <a:p>
            <a:r>
              <a:rPr lang="en-US" dirty="0" smtClean="0"/>
              <a:t>Learning Switch</a:t>
            </a:r>
            <a:endParaRPr dirty="0"/>
          </a:p>
        </p:txBody>
      </p:sp>
      <p:sp>
        <p:nvSpPr>
          <p:cNvPr id="347" name="Shape 347"/>
          <p:cNvSpPr/>
          <p:nvPr/>
        </p:nvSpPr>
        <p:spPr>
          <a:xfrm flipH="1" flipV="1">
            <a:off x="1074542" y="4793218"/>
            <a:ext cx="10599579" cy="1"/>
          </a:xfrm>
          <a:prstGeom prst="line">
            <a:avLst/>
          </a:prstGeom>
          <a:solidFill>
            <a:srgbClr val="00CC99"/>
          </a:solidFill>
          <a:ln w="63500">
            <a:solidFill>
              <a:srgbClr val="808080"/>
            </a:solidFill>
            <a:prstDash val="sysDash"/>
          </a:ln>
        </p:spPr>
        <p:txBody>
          <a:bodyPr lIns="65023" tIns="65023" rIns="65023" bIns="65023" anchor="ctr"/>
          <a:lstStyle/>
          <a:p>
            <a:pPr algn="l"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523672" y="4134127"/>
            <a:ext cx="2421663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Control Plane</a:t>
            </a:r>
          </a:p>
        </p:txBody>
      </p:sp>
      <p:sp>
        <p:nvSpPr>
          <p:cNvPr id="349" name="Shape 349"/>
          <p:cNvSpPr/>
          <p:nvPr/>
        </p:nvSpPr>
        <p:spPr>
          <a:xfrm>
            <a:off x="3812299" y="4876145"/>
            <a:ext cx="1893332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Data Plane</a:t>
            </a:r>
          </a:p>
        </p:txBody>
      </p:sp>
      <p:sp>
        <p:nvSpPr>
          <p:cNvPr id="350" name="Shape 350"/>
          <p:cNvSpPr/>
          <p:nvPr/>
        </p:nvSpPr>
        <p:spPr>
          <a:xfrm>
            <a:off x="1726500" y="2715393"/>
            <a:ext cx="9431295" cy="1024001"/>
          </a:xfrm>
          <a:prstGeom prst="roundRect">
            <a:avLst>
              <a:gd name="adj" fmla="val 11719"/>
            </a:avLst>
          </a:prstGeom>
          <a:solidFill>
            <a:srgbClr val="FF66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91440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grpSp>
        <p:nvGrpSpPr>
          <p:cNvPr id="353" name="Group 353"/>
          <p:cNvGrpSpPr/>
          <p:nvPr/>
        </p:nvGrpSpPr>
        <p:grpSpPr>
          <a:xfrm>
            <a:off x="1840489" y="2817807"/>
            <a:ext cx="2150699" cy="819315"/>
            <a:chOff x="0" y="0"/>
            <a:chExt cx="2150698" cy="819313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1719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11341" y="135082"/>
              <a:ext cx="1328016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Listener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5289744" y="2817807"/>
            <a:ext cx="2150700" cy="819315"/>
            <a:chOff x="0" y="0"/>
            <a:chExt cx="2150698" cy="819313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1719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3799" y="135082"/>
              <a:ext cx="2003101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Control Logic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8904681" y="2826326"/>
            <a:ext cx="2150700" cy="819315"/>
            <a:chOff x="0" y="0"/>
            <a:chExt cx="2150698" cy="819313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2150699" cy="819314"/>
            </a:xfrm>
            <a:prstGeom prst="roundRect">
              <a:avLst>
                <a:gd name="adj" fmla="val 11719"/>
              </a:avLst>
            </a:prstGeom>
            <a:solidFill>
              <a:srgbClr val="FFCC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21970" y="135082"/>
              <a:ext cx="150675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Messager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420627" y="8402943"/>
            <a:ext cx="866988" cy="866988"/>
            <a:chOff x="0" y="0"/>
            <a:chExt cx="866986" cy="866986"/>
          </a:xfrm>
        </p:grpSpPr>
        <p:pic>
          <p:nvPicPr>
            <p:cNvPr id="360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6987" cy="8669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Shape 361"/>
            <p:cNvSpPr/>
            <p:nvPr/>
          </p:nvSpPr>
          <p:spPr>
            <a:xfrm>
              <a:off x="235739" y="259973"/>
              <a:ext cx="279968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363" name="Shape 363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Parse packet and execute control logic</a:t>
            </a:r>
          </a:p>
        </p:txBody>
      </p:sp>
      <p:sp>
        <p:nvSpPr>
          <p:cNvPr id="364" name="Shape 364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First packet arrives at switch</a:t>
            </a:r>
          </a:p>
        </p:txBody>
      </p:sp>
      <p:sp>
        <p:nvSpPr>
          <p:cNvPr id="365" name="Shape 365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 flow table match</a:t>
            </a:r>
          </a:p>
        </p:txBody>
      </p:sp>
      <p:sp>
        <p:nvSpPr>
          <p:cNvPr id="366" name="Shape 366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“PacketIn” event fired</a:t>
            </a:r>
          </a:p>
        </p:txBody>
      </p:sp>
      <p:sp>
        <p:nvSpPr>
          <p:cNvPr id="367" name="Shape 367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Packet sent to controller</a:t>
            </a:r>
          </a:p>
        </p:txBody>
      </p:sp>
      <p:sp>
        <p:nvSpPr>
          <p:cNvPr id="368" name="Shape 368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Compose and send message</a:t>
            </a:r>
          </a:p>
        </p:txBody>
      </p:sp>
      <p:sp>
        <p:nvSpPr>
          <p:cNvPr id="369" name="Shape 369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Write flow table entry</a:t>
            </a:r>
          </a:p>
        </p:txBody>
      </p:sp>
      <p:sp>
        <p:nvSpPr>
          <p:cNvPr id="370" name="Shape 370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Second packet arrives at switch</a:t>
            </a:r>
          </a:p>
        </p:txBody>
      </p:sp>
      <p:sp>
        <p:nvSpPr>
          <p:cNvPr id="371" name="Shape 371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Flow table match</a:t>
            </a:r>
          </a:p>
        </p:txBody>
      </p:sp>
      <p:sp>
        <p:nvSpPr>
          <p:cNvPr id="372" name="Shape 372"/>
          <p:cNvSpPr/>
          <p:nvPr/>
        </p:nvSpPr>
        <p:spPr>
          <a:xfrm>
            <a:off x="977919" y="1771519"/>
            <a:ext cx="101940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3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Action</a:t>
            </a:r>
          </a:p>
        </p:txBody>
      </p:sp>
      <p:sp>
        <p:nvSpPr>
          <p:cNvPr id="373" name="Shape 373"/>
          <p:cNvSpPr/>
          <p:nvPr/>
        </p:nvSpPr>
        <p:spPr>
          <a:xfrm>
            <a:off x="913188" y="4122713"/>
            <a:ext cx="1834301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PacketIn</a:t>
            </a:r>
          </a:p>
        </p:txBody>
      </p:sp>
      <p:sp>
        <p:nvSpPr>
          <p:cNvPr id="374" name="Shape 374"/>
          <p:cNvSpPr/>
          <p:nvPr/>
        </p:nvSpPr>
        <p:spPr>
          <a:xfrm rot="17973270">
            <a:off x="1405973" y="3642952"/>
            <a:ext cx="638606" cy="409658"/>
          </a:xfrm>
          <a:prstGeom prst="rightArrow">
            <a:avLst>
              <a:gd name="adj1" fmla="val 50000"/>
              <a:gd name="adj2" fmla="val 35156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91440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991188" y="3022564"/>
            <a:ext cx="1298558" cy="409658"/>
          </a:xfrm>
          <a:prstGeom prst="rightArrow">
            <a:avLst>
              <a:gd name="adj1" fmla="val 50000"/>
              <a:gd name="adj2" fmla="val 35156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91440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440443" y="3022564"/>
            <a:ext cx="1464239" cy="409658"/>
          </a:xfrm>
          <a:prstGeom prst="rightArrow">
            <a:avLst>
              <a:gd name="adj1" fmla="val 50000"/>
              <a:gd name="adj2" fmla="val 35156"/>
            </a:avLst>
          </a:prstGeom>
          <a:solidFill>
            <a:srgbClr val="CC3300"/>
          </a:solidFill>
          <a:ln w="127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defTabSz="914400"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11055380" y="2623687"/>
            <a:ext cx="112655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Msg</a:t>
            </a:r>
          </a:p>
        </p:txBody>
      </p:sp>
      <p:sp>
        <p:nvSpPr>
          <p:cNvPr id="378" name="Shape 378"/>
          <p:cNvSpPr/>
          <p:nvPr/>
        </p:nvSpPr>
        <p:spPr>
          <a:xfrm>
            <a:off x="2371403" y="6551531"/>
            <a:ext cx="1096125" cy="42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1600">
                <a:solidFill>
                  <a:srgbClr val="66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6FFFF"/>
                </a:solidFill>
              </a:rPr>
              <a:t>Entry 1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454503" y="8380781"/>
            <a:ext cx="866988" cy="866988"/>
            <a:chOff x="0" y="0"/>
            <a:chExt cx="866986" cy="866986"/>
          </a:xfrm>
        </p:grpSpPr>
        <p:pic>
          <p:nvPicPr>
            <p:cNvPr id="379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6987" cy="8669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Shape 380"/>
            <p:cNvSpPr/>
            <p:nvPr/>
          </p:nvSpPr>
          <p:spPr>
            <a:xfrm>
              <a:off x="201863" y="282136"/>
              <a:ext cx="328784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914400">
                <a:defRPr sz="24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4184325" y="6259419"/>
            <a:ext cx="4379945" cy="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solidFill>
            <a:srgbClr val="00CC99"/>
          </a:solidFill>
          <a:ln w="63500">
            <a:solidFill>
              <a:srgbClr val="00B05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883403" y="6945485"/>
            <a:ext cx="2195400" cy="1242555"/>
          </a:xfrm>
          <a:prstGeom prst="line">
            <a:avLst/>
          </a:prstGeom>
          <a:solidFill>
            <a:srgbClr val="00CC99"/>
          </a:solidFill>
          <a:ln w="63500">
            <a:solidFill>
              <a:srgbClr val="00B050"/>
            </a:solidFill>
          </a:ln>
        </p:spPr>
        <p:txBody>
          <a:bodyPr lIns="65023" tIns="65023" rIns="65023" bIns="65023" anchor="ctr"/>
          <a:lstStyle/>
          <a:p>
            <a:pPr algn="l"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 flipV="1">
            <a:off x="7668081" y="6959326"/>
            <a:ext cx="2277352" cy="1228715"/>
          </a:xfrm>
          <a:prstGeom prst="line">
            <a:avLst/>
          </a:prstGeom>
          <a:solidFill>
            <a:srgbClr val="00CC99"/>
          </a:solidFill>
          <a:ln w="63500">
            <a:solidFill>
              <a:srgbClr val="00B050"/>
            </a:solidFill>
          </a:ln>
        </p:spPr>
        <p:txBody>
          <a:bodyPr lIns="65023" tIns="65023" rIns="65023" bIns="65023" anchor="ctr"/>
          <a:lstStyle/>
          <a:p>
            <a:pPr algn="l"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1680707" y="3348854"/>
            <a:ext cx="859369" cy="4445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POX</a:t>
            </a:r>
          </a:p>
        </p:txBody>
      </p:sp>
      <p:sp>
        <p:nvSpPr>
          <p:cNvPr id="386" name="Shape 386"/>
          <p:cNvSpPr/>
          <p:nvPr/>
        </p:nvSpPr>
        <p:spPr>
          <a:xfrm>
            <a:off x="11454762" y="7344512"/>
            <a:ext cx="1311259" cy="4445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Mininet</a:t>
            </a:r>
          </a:p>
        </p:txBody>
      </p:sp>
      <p:sp>
        <p:nvSpPr>
          <p:cNvPr id="387" name="Shape 387"/>
          <p:cNvSpPr/>
          <p:nvPr/>
        </p:nvSpPr>
        <p:spPr>
          <a:xfrm>
            <a:off x="11253846" y="3121111"/>
            <a:ext cx="1713092" cy="899986"/>
          </a:xfrm>
          <a:prstGeom prst="ellipse">
            <a:avLst/>
          </a:prstGeom>
          <a:ln w="25400">
            <a:solidFill>
              <a:srgbClr val="BA3A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0 0.000000 L 0.095830 -0.195930" pathEditMode="relative">
                                      <p:cBhvr>
                                        <p:cTn id="15" dur="1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500" fill="hold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8" dur="500" fill="hold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-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5830 -0.195930 L 0.095310 -0.521630" pathEditMode="relative">
                                      <p:cBhvr>
                                        <p:cTn id="36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500" fill="hold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7" dur="500" fill="hold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1" dur="500" fill="hold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5" dur="500" fill="hold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-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5310 -0.521630 L 0.357810 -0.521630" pathEditMode="relative">
                                      <p:cBhvr>
                                        <p:cTn id="73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18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9" presetClass="exit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0" dur="500" fill="hold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5" dur="500" fill="hold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9" presetClass="entr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3443 0.000000 C 0.028738 0.000000 0.034686 0.003875 0.039309 0.009368 C 0.043933 0.014861 0.047233 0.021973 0.047233 0.028448 L 0.047233 0.057128" pathEditMode="relative">
                                      <p:cBhvr>
                                        <p:cTn id="10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33 0.057128 C 0.046363 0.081888 0.048093 0.084428 0.035593 0.098538 C 0.030733 0.104088 0.035073 0.101548 0.029863 0.103628 C 0.029343 0.104093 0.028823 0.104498 0.028324 0.104902 C 0.027826 0.105306 0.027348 0.105708 0.026913 0.106168 C 0.026568 0.106518 0.026091 0.107213 0.025699 0.107849 C 0.025308 0.108486 0.025003 0.109063 0.025003 0.109178" pathEditMode="relative">
                                      <p:cBhvr>
                                        <p:cTn id="105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003 0.109178 L -0.530037 0.298398" pathEditMode="relative">
                                      <p:cBhvr>
                                        <p:cTn id="108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2" dur="500" fill="hold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xit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0" dur="5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9" presetClass="entr" fill="hold" grpId="3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9" dur="500" fill="hold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-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0 0.000000 L 0.093230 -0.182980" pathEditMode="relative">
                                      <p:cBhvr>
                                        <p:cTn id="142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xit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46" dur="500" fill="hold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xit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5" dur="500" fill="hold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-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230 -0.182980 L 0.261810 -0.180430" pathEditMode="relative">
                                      <p:cBhvr>
                                        <p:cTn id="163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810 -0.180430 L 0.340630 -0.117510" pathEditMode="relative">
                                      <p:cBhvr>
                                        <p:cTn id="166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2" animBg="1" advAuto="0"/>
      <p:bldP spid="362" grpId="19" animBg="1" advAuto="0"/>
      <p:bldP spid="363" grpId="16" animBg="1" advAuto="0"/>
      <p:bldP spid="363" grpId="20" animBg="1" advAuto="0"/>
      <p:bldP spid="364" grpId="1" animBg="1" advAuto="0"/>
      <p:bldP spid="364" grpId="4" animBg="1" advAuto="0"/>
      <p:bldP spid="365" grpId="5" animBg="1" advAuto="0"/>
      <p:bldP spid="365" grpId="6" animBg="1" advAuto="0"/>
      <p:bldP spid="366" grpId="10" animBg="1" advAuto="0"/>
      <p:bldP spid="366" grpId="13" animBg="1" advAuto="0"/>
      <p:bldP spid="367" grpId="7" animBg="1" advAuto="0"/>
      <p:bldP spid="367" grpId="9" animBg="1" advAuto="0"/>
      <p:bldP spid="368" grpId="21" animBg="1" advAuto="0"/>
      <p:bldP spid="368" grpId="27" animBg="1" advAuto="0"/>
      <p:bldP spid="369" grpId="28" animBg="1" advAuto="0"/>
      <p:bldP spid="369" grpId="31" animBg="1" advAuto="0"/>
      <p:bldP spid="370" grpId="32" animBg="1" advAuto="0"/>
      <p:bldP spid="370" grpId="35" animBg="1" advAuto="0"/>
      <p:bldP spid="371" grpId="36" animBg="1" advAuto="0"/>
      <p:bldP spid="371" grpId="37" animBg="1" advAuto="0"/>
      <p:bldP spid="372" grpId="38" animBg="1" advAuto="0"/>
      <p:bldP spid="373" grpId="11" animBg="1" advAuto="0"/>
      <p:bldP spid="373" grpId="14" animBg="1" advAuto="0"/>
      <p:bldP spid="374" grpId="12" animBg="1" advAuto="0"/>
      <p:bldP spid="374" grpId="15" animBg="1" advAuto="0"/>
      <p:bldP spid="375" grpId="18" animBg="1" advAuto="0"/>
      <p:bldP spid="376" grpId="22" animBg="1" advAuto="0"/>
      <p:bldP spid="377" grpId="23" animBg="1" advAuto="0"/>
      <p:bldP spid="377" grpId="29" animBg="1" advAuto="0"/>
      <p:bldP spid="378" grpId="30" animBg="1" advAuto="0"/>
      <p:bldP spid="381" grpId="33" animBg="1" advAuto="0"/>
      <p:bldP spid="387" grpId="4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1049</Words>
  <Application>Microsoft Macintosh PowerPoint</Application>
  <PresentationFormat>Custom</PresentationFormat>
  <Paragraphs>324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Rounded MT Bold</vt:lpstr>
      <vt:lpstr>Comic Sans MS</vt:lpstr>
      <vt:lpstr>Consolas</vt:lpstr>
      <vt:lpstr>Courier New</vt:lpstr>
      <vt:lpstr>Helvetica</vt:lpstr>
      <vt:lpstr>Helvetica Light</vt:lpstr>
      <vt:lpstr>Helvetica Neue</vt:lpstr>
      <vt:lpstr>Times New Roman</vt:lpstr>
      <vt:lpstr>Wingdings</vt:lpstr>
      <vt:lpstr>Zapf Dingbats</vt:lpstr>
      <vt:lpstr>Default</vt:lpstr>
      <vt:lpstr>PowerPoint Presentation</vt:lpstr>
      <vt:lpstr>Variety of SDN Controllers</vt:lpstr>
      <vt:lpstr>POX: Overview</vt:lpstr>
      <vt:lpstr>Mininet Network</vt:lpstr>
      <vt:lpstr>Learn through an example</vt:lpstr>
      <vt:lpstr>Simple hub</vt:lpstr>
      <vt:lpstr>Example: Simple Switch</vt:lpstr>
      <vt:lpstr>Self-learning, forwarding: example</vt:lpstr>
      <vt:lpstr>Learning Switch</vt:lpstr>
      <vt:lpstr>OpenFlow Flow Entry</vt:lpstr>
      <vt:lpstr>How it works?</vt:lpstr>
      <vt:lpstr>Events</vt:lpstr>
      <vt:lpstr>How it works?</vt:lpstr>
      <vt:lpstr>How it works?</vt:lpstr>
      <vt:lpstr>Match</vt:lpstr>
      <vt:lpstr>Match</vt:lpstr>
      <vt:lpstr>Actions</vt:lpstr>
      <vt:lpstr>Example: Simple Switch</vt:lpstr>
      <vt:lpstr>Example: Simple Switch</vt:lpstr>
      <vt:lpstr>Example: Simple Switch</vt:lpstr>
      <vt:lpstr>Quality of Service</vt:lpstr>
      <vt:lpstr>QoS: Virtual Private Network (VPN)</vt:lpstr>
      <vt:lpstr>VPN</vt:lpstr>
      <vt:lpstr>Tips: controller</vt:lpstr>
      <vt:lpstr>Tips: queues</vt:lpstr>
      <vt:lpstr>Tips: priority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 Zixiao</cp:lastModifiedBy>
  <cp:revision>22</cp:revision>
  <dcterms:modified xsi:type="dcterms:W3CDTF">2016-10-24T03:46:45Z</dcterms:modified>
</cp:coreProperties>
</file>