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1"/>
  </p:notesMasterIdLst>
  <p:handoutMasterIdLst>
    <p:handoutMasterId r:id="rId12"/>
  </p:handoutMasterIdLst>
  <p:sldIdLst>
    <p:sldId id="256" r:id="rId5"/>
    <p:sldId id="261" r:id="rId6"/>
    <p:sldId id="262"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95" d="100"/>
          <a:sy n="95" d="100"/>
        </p:scale>
        <p:origin x="163" y="13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US" dirty="0"/>
            <a:t>Emails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Trained Model</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Emails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Trained Model</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solidFill>
          <a:schemeClr val="accent2">
            <a:hueOff val="0"/>
            <a:satOff val="0"/>
            <a:lumOff val="0"/>
            <a:alphaOff val="0"/>
          </a:schemeClr>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3/22/2024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36348"/>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800" b="1" dirty="0">
                <a:solidFill>
                  <a:schemeClr val="bg1">
                    <a:lumMod val="95000"/>
                  </a:schemeClr>
                </a:solidFill>
                <a:latin typeface="Bell MT" panose="02020503060305020303" pitchFamily="18" charset="0"/>
              </a:rPr>
              <a:t>Spam email detection  </a:t>
            </a:r>
            <a:r>
              <a:rPr lang="en-US" sz="2800" b="1" dirty="0">
                <a:solidFill>
                  <a:schemeClr val="bg1">
                    <a:lumMod val="95000"/>
                  </a:schemeClr>
                </a:solidFill>
                <a:latin typeface="Bell MT" panose="02020503060305020303" pitchFamily="18" charset="0"/>
              </a:rPr>
              <a:t>(ML101)</a:t>
            </a:r>
            <a:endParaRPr lang="en-US" sz="4800" b="1" dirty="0">
              <a:solidFill>
                <a:schemeClr val="bg1">
                  <a:lumMod val="95000"/>
                </a:schemeClr>
              </a:solidFill>
              <a:latin typeface="Bell MT" panose="02020503060305020303" pitchFamily="18" charset="0"/>
            </a:endParaRPr>
          </a:p>
        </p:txBody>
      </p:sp>
      <p:sp>
        <p:nvSpPr>
          <p:cNvPr id="8" name="TextBox 7">
            <a:extLst>
              <a:ext uri="{FF2B5EF4-FFF2-40B4-BE49-F238E27FC236}">
                <a16:creationId xmlns:a16="http://schemas.microsoft.com/office/drawing/2014/main" id="{0893BE63-D009-E4EB-46D7-82B2396CE3F3}"/>
              </a:ext>
            </a:extLst>
          </p:cNvPr>
          <p:cNvSpPr txBox="1"/>
          <p:nvPr/>
        </p:nvSpPr>
        <p:spPr>
          <a:xfrm>
            <a:off x="609603" y="5462338"/>
            <a:ext cx="2245894" cy="400110"/>
          </a:xfrm>
          <a:prstGeom prst="rect">
            <a:avLst/>
          </a:prstGeom>
          <a:noFill/>
        </p:spPr>
        <p:txBody>
          <a:bodyPr wrap="square" rtlCol="0">
            <a:spAutoFit/>
          </a:bodyPr>
          <a:lstStyle/>
          <a:p>
            <a:r>
              <a:rPr lang="en-IN" sz="2000" dirty="0">
                <a:solidFill>
                  <a:schemeClr val="bg1"/>
                </a:solidFill>
                <a:latin typeface="Bell MT" panose="02020503060305020303" pitchFamily="18" charset="0"/>
              </a:rPr>
              <a:t>CN162 - LunaticZs</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latin typeface="Bell MT" panose="02020503060305020303" pitchFamily="18" charset="0"/>
              </a:rPr>
              <a:t>Work flow</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76175920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F811D39-9A7F-E55B-23E2-4ABB1261F064}"/>
              </a:ext>
            </a:extLst>
          </p:cNvPr>
          <p:cNvPicPr>
            <a:picLocks noChangeAspect="1"/>
          </p:cNvPicPr>
          <p:nvPr/>
        </p:nvPicPr>
        <p:blipFill>
          <a:blip r:embed="rId8"/>
          <a:stretch>
            <a:fillRect/>
          </a:stretch>
        </p:blipFill>
        <p:spPr>
          <a:xfrm>
            <a:off x="1082842" y="1163428"/>
            <a:ext cx="2414337" cy="2494194"/>
          </a:xfrm>
          <a:prstGeom prst="rect">
            <a:avLst/>
          </a:prstGeom>
        </p:spPr>
      </p:pic>
      <p:pic>
        <p:nvPicPr>
          <p:cNvPr id="9" name="Picture 8">
            <a:extLst>
              <a:ext uri="{FF2B5EF4-FFF2-40B4-BE49-F238E27FC236}">
                <a16:creationId xmlns:a16="http://schemas.microsoft.com/office/drawing/2014/main" id="{E19E7F3F-DC59-08DB-0B64-D69A19FE2390}"/>
              </a:ext>
            </a:extLst>
          </p:cNvPr>
          <p:cNvPicPr>
            <a:picLocks noChangeAspect="1"/>
          </p:cNvPicPr>
          <p:nvPr/>
        </p:nvPicPr>
        <p:blipFill>
          <a:blip r:embed="rId9"/>
          <a:stretch>
            <a:fillRect/>
          </a:stretch>
        </p:blipFill>
        <p:spPr>
          <a:xfrm>
            <a:off x="4509830" y="1010653"/>
            <a:ext cx="3263625" cy="2646969"/>
          </a:xfrm>
          <a:prstGeom prst="rect">
            <a:avLst/>
          </a:prstGeom>
        </p:spPr>
      </p:pic>
      <p:pic>
        <p:nvPicPr>
          <p:cNvPr id="11" name="Picture 10">
            <a:extLst>
              <a:ext uri="{FF2B5EF4-FFF2-40B4-BE49-F238E27FC236}">
                <a16:creationId xmlns:a16="http://schemas.microsoft.com/office/drawing/2014/main" id="{AAEEF49A-0719-EF96-8D95-B8CDCF1D6D45}"/>
              </a:ext>
            </a:extLst>
          </p:cNvPr>
          <p:cNvPicPr>
            <a:picLocks noChangeAspect="1"/>
          </p:cNvPicPr>
          <p:nvPr/>
        </p:nvPicPr>
        <p:blipFill>
          <a:blip r:embed="rId10"/>
          <a:stretch>
            <a:fillRect/>
          </a:stretch>
        </p:blipFill>
        <p:spPr>
          <a:xfrm>
            <a:off x="509563" y="714072"/>
            <a:ext cx="11101245" cy="4266740"/>
          </a:xfrm>
          <a:prstGeom prst="rect">
            <a:avLst/>
          </a:prstGeom>
        </p:spPr>
      </p:pic>
      <p:sp>
        <p:nvSpPr>
          <p:cNvPr id="12" name="TextBox 11">
            <a:extLst>
              <a:ext uri="{FF2B5EF4-FFF2-40B4-BE49-F238E27FC236}">
                <a16:creationId xmlns:a16="http://schemas.microsoft.com/office/drawing/2014/main" id="{FB0A25BA-54E1-B521-8901-2327855F7693}"/>
              </a:ext>
            </a:extLst>
          </p:cNvPr>
          <p:cNvSpPr txBox="1"/>
          <p:nvPr/>
        </p:nvSpPr>
        <p:spPr>
          <a:xfrm>
            <a:off x="3505199" y="4018546"/>
            <a:ext cx="1548063" cy="369332"/>
          </a:xfrm>
          <a:prstGeom prst="rect">
            <a:avLst/>
          </a:prstGeom>
          <a:noFill/>
        </p:spPr>
        <p:txBody>
          <a:bodyPr wrap="square" rtlCol="0">
            <a:spAutoFit/>
          </a:bodyPr>
          <a:lstStyle/>
          <a:p>
            <a:r>
              <a:rPr lang="en-IN" b="1" dirty="0">
                <a:latin typeface="Bell MT" panose="02020503060305020303" pitchFamily="18" charset="0"/>
              </a:rPr>
              <a:t>Person’s PC</a:t>
            </a:r>
          </a:p>
        </p:txBody>
      </p:sp>
      <p:sp>
        <p:nvSpPr>
          <p:cNvPr id="13" name="Rectangle 12">
            <a:extLst>
              <a:ext uri="{FF2B5EF4-FFF2-40B4-BE49-F238E27FC236}">
                <a16:creationId xmlns:a16="http://schemas.microsoft.com/office/drawing/2014/main" id="{5AA22A74-37F5-BDA2-AD41-2E66C95A67D4}"/>
              </a:ext>
            </a:extLst>
          </p:cNvPr>
          <p:cNvSpPr/>
          <p:nvPr/>
        </p:nvSpPr>
        <p:spPr>
          <a:xfrm>
            <a:off x="7491663" y="4186989"/>
            <a:ext cx="1315453" cy="6326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EDCC508C-DD02-A57D-3F04-19A5F0512448}"/>
              </a:ext>
            </a:extLst>
          </p:cNvPr>
          <p:cNvSpPr txBox="1"/>
          <p:nvPr/>
        </p:nvSpPr>
        <p:spPr>
          <a:xfrm>
            <a:off x="7065292" y="4153010"/>
            <a:ext cx="1966415" cy="646331"/>
          </a:xfrm>
          <a:prstGeom prst="rect">
            <a:avLst/>
          </a:prstGeom>
          <a:noFill/>
        </p:spPr>
        <p:txBody>
          <a:bodyPr wrap="square" rtlCol="0">
            <a:spAutoFit/>
          </a:bodyPr>
          <a:lstStyle/>
          <a:p>
            <a:r>
              <a:rPr lang="en-IN" dirty="0"/>
              <a:t>   </a:t>
            </a:r>
            <a:r>
              <a:rPr lang="en-IN" b="1" dirty="0">
                <a:latin typeface="Bell MT" panose="02020503060305020303" pitchFamily="18" charset="0"/>
              </a:rPr>
              <a:t>Spam Email Detector Model</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14DB-5490-B467-6140-0BFFE099DD32}"/>
              </a:ext>
            </a:extLst>
          </p:cNvPr>
          <p:cNvSpPr>
            <a:spLocks noGrp="1"/>
          </p:cNvSpPr>
          <p:nvPr>
            <p:ph type="title"/>
          </p:nvPr>
        </p:nvSpPr>
        <p:spPr>
          <a:xfrm>
            <a:off x="581192" y="537153"/>
            <a:ext cx="11029616" cy="988332"/>
          </a:xfrm>
        </p:spPr>
        <p:txBody>
          <a:bodyPr>
            <a:normAutofit/>
          </a:bodyPr>
          <a:lstStyle/>
          <a:p>
            <a:r>
              <a:rPr lang="en-IN" sz="3200" b="1" dirty="0">
                <a:latin typeface="Bell MT" panose="02020503060305020303" pitchFamily="18" charset="0"/>
              </a:rPr>
              <a:t>INTRODUCTION</a:t>
            </a:r>
          </a:p>
        </p:txBody>
      </p:sp>
      <p:sp>
        <p:nvSpPr>
          <p:cNvPr id="4" name="TextBox 3">
            <a:extLst>
              <a:ext uri="{FF2B5EF4-FFF2-40B4-BE49-F238E27FC236}">
                <a16:creationId xmlns:a16="http://schemas.microsoft.com/office/drawing/2014/main" id="{2DBC5972-0379-625E-1BD4-192B8DBAA732}"/>
              </a:ext>
            </a:extLst>
          </p:cNvPr>
          <p:cNvSpPr txBox="1"/>
          <p:nvPr/>
        </p:nvSpPr>
        <p:spPr>
          <a:xfrm>
            <a:off x="575893" y="2216548"/>
            <a:ext cx="6963895" cy="2862322"/>
          </a:xfrm>
          <a:prstGeom prst="rect">
            <a:avLst/>
          </a:prstGeom>
          <a:noFill/>
        </p:spPr>
        <p:txBody>
          <a:bodyPr wrap="square">
            <a:spAutoFit/>
          </a:bodyPr>
          <a:lstStyle/>
          <a:p>
            <a:r>
              <a:rPr lang="en-US" sz="2000" b="0" i="0" dirty="0">
                <a:effectLst/>
                <a:latin typeface="Bell MT" panose="02020503060305020303" pitchFamily="18" charset="0"/>
              </a:rPr>
              <a:t>In the digital age, where communication is largely facilitated through electronic means, the prevalence of spam mail has become a significant challenge. Spam mail, also known as junk mail or unsolicited bulk email, inundates email inboxes with unwanted and often malicious content, ranging from advertisements and scams to phishing attempts and malware distribution. Not only does spam mail consume valuable storage space and bandwidth, but it also poses serious security threats to individuals, businesses, and organizations worldwide</a:t>
            </a:r>
            <a:r>
              <a:rPr lang="en-US" b="0" i="0" dirty="0">
                <a:solidFill>
                  <a:srgbClr val="ECECEC"/>
                </a:solidFill>
                <a:effectLst/>
                <a:latin typeface="Söhne"/>
              </a:rPr>
              <a:t>.</a:t>
            </a:r>
            <a:endParaRPr lang="en-IN" dirty="0"/>
          </a:p>
        </p:txBody>
      </p:sp>
      <p:pic>
        <p:nvPicPr>
          <p:cNvPr id="6" name="Picture 5">
            <a:extLst>
              <a:ext uri="{FF2B5EF4-FFF2-40B4-BE49-F238E27FC236}">
                <a16:creationId xmlns:a16="http://schemas.microsoft.com/office/drawing/2014/main" id="{BF30B60C-84E6-8044-D9E9-C32823709503}"/>
              </a:ext>
            </a:extLst>
          </p:cNvPr>
          <p:cNvPicPr>
            <a:picLocks noChangeAspect="1"/>
          </p:cNvPicPr>
          <p:nvPr/>
        </p:nvPicPr>
        <p:blipFill>
          <a:blip r:embed="rId2"/>
          <a:stretch>
            <a:fillRect/>
          </a:stretch>
        </p:blipFill>
        <p:spPr>
          <a:xfrm>
            <a:off x="8226953" y="2134663"/>
            <a:ext cx="2764536" cy="2855976"/>
          </a:xfrm>
          <a:prstGeom prst="rect">
            <a:avLst/>
          </a:prstGeom>
        </p:spPr>
      </p:pic>
    </p:spTree>
    <p:extLst>
      <p:ext uri="{BB962C8B-B14F-4D97-AF65-F5344CB8AC3E}">
        <p14:creationId xmlns:p14="http://schemas.microsoft.com/office/powerpoint/2010/main" val="628009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Competitive Landscape</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pic>
        <p:nvPicPr>
          <p:cNvPr id="18" name="Content Placeholder 17" descr="Chart placeholder">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3"/>
          <a:stretch>
            <a:fillRect/>
          </a:stretch>
        </p:blipFill>
        <p:spPr>
          <a:xfrm>
            <a:off x="6201811" y="2571845"/>
            <a:ext cx="5395428"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351</TotalTime>
  <Words>130</Words>
  <Application>Microsoft Office PowerPoint</Application>
  <PresentationFormat>Widescreen</PresentationFormat>
  <Paragraphs>21</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Bell MT</vt:lpstr>
      <vt:lpstr>Calibri</vt:lpstr>
      <vt:lpstr>Gill Sans MT</vt:lpstr>
      <vt:lpstr>Söhne</vt:lpstr>
      <vt:lpstr>Wingdings 2</vt:lpstr>
      <vt:lpstr>Custom</vt:lpstr>
      <vt:lpstr>Spam email detection  (ML101)</vt:lpstr>
      <vt:lpstr>Work flow</vt:lpstr>
      <vt:lpstr>INTRODUCTION</vt:lpstr>
      <vt:lpstr>Competitive Landscape</vt:lpstr>
      <vt:lpstr>Digital Communications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  (ML101)</dc:title>
  <dc:creator>Saqlain Mustaque</dc:creator>
  <cp:lastModifiedBy>Saqlain Mustaque</cp:lastModifiedBy>
  <cp:revision>1</cp:revision>
  <dcterms:created xsi:type="dcterms:W3CDTF">2024-03-22T18:29:05Z</dcterms:created>
  <dcterms:modified xsi:type="dcterms:W3CDTF">2024-03-23T00:20:52Z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