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7ED85-06AA-4BDD-90AD-E72A0F63C4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3CBBE-5401-4691-BC24-DEDFC0D57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Applying XGBoost algorithm on the Boston housing dataset to predict the median value</a:t>
          </a:r>
        </a:p>
      </dgm:t>
    </dgm:pt>
    <dgm:pt modelId="{49F0333B-9049-42A2-B9B9-C125505A2521}" type="parTrans" cxnId="{896458B9-84A4-4BB4-B1C3-50135D3C1E1A}">
      <dgm:prSet/>
      <dgm:spPr/>
      <dgm:t>
        <a:bodyPr/>
        <a:lstStyle/>
        <a:p>
          <a:endParaRPr lang="en-US"/>
        </a:p>
      </dgm:t>
    </dgm:pt>
    <dgm:pt modelId="{3BFC759F-DCAF-40C2-AA3A-8322494229D3}" type="sibTrans" cxnId="{896458B9-84A4-4BB4-B1C3-50135D3C1E1A}">
      <dgm:prSet/>
      <dgm:spPr/>
      <dgm:t>
        <a:bodyPr/>
        <a:lstStyle/>
        <a:p>
          <a:endParaRPr lang="en-US"/>
        </a:p>
      </dgm:t>
    </dgm:pt>
    <dgm:pt modelId="{86750280-600F-4475-8B00-3E6E446FA5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</a:t>
          </a:r>
          <a:r>
            <a:rPr lang="en-US" b="0" i="0"/>
            <a:t>se a suitable metric like RMSE</a:t>
          </a:r>
          <a:endParaRPr lang="en-US"/>
        </a:p>
      </dgm:t>
    </dgm:pt>
    <dgm:pt modelId="{06F567D5-DEC7-451E-BD2E-EECE6824500E}" type="parTrans" cxnId="{E0BA2DDD-EE6D-44E4-8C41-6A60E839728B}">
      <dgm:prSet/>
      <dgm:spPr/>
      <dgm:t>
        <a:bodyPr/>
        <a:lstStyle/>
        <a:p>
          <a:endParaRPr lang="en-US"/>
        </a:p>
      </dgm:t>
    </dgm:pt>
    <dgm:pt modelId="{F988CC3E-D220-4491-B3D1-6767CB0DDA06}" type="sibTrans" cxnId="{E0BA2DDD-EE6D-44E4-8C41-6A60E839728B}">
      <dgm:prSet/>
      <dgm:spPr/>
      <dgm:t>
        <a:bodyPr/>
        <a:lstStyle/>
        <a:p>
          <a:endParaRPr lang="en-US"/>
        </a:p>
      </dgm:t>
    </dgm:pt>
    <dgm:pt modelId="{A6BFF182-9EF6-4760-B249-620DAD5B145A}" type="pres">
      <dgm:prSet presAssocID="{CA57ED85-06AA-4BDD-90AD-E72A0F63C4D2}" presName="root" presStyleCnt="0">
        <dgm:presLayoutVars>
          <dgm:dir/>
          <dgm:resizeHandles val="exact"/>
        </dgm:presLayoutVars>
      </dgm:prSet>
      <dgm:spPr/>
    </dgm:pt>
    <dgm:pt modelId="{68997BE7-9527-4196-86C2-17903F7247CA}" type="pres">
      <dgm:prSet presAssocID="{4183CBBE-5401-4691-BC24-DEDFC0D57F16}" presName="compNode" presStyleCnt="0"/>
      <dgm:spPr/>
    </dgm:pt>
    <dgm:pt modelId="{5475CA68-7005-4C57-A551-2115CB8DA768}" type="pres">
      <dgm:prSet presAssocID="{4183CBBE-5401-4691-BC24-DEDFC0D57F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793C10C7-8E1E-43A3-BBFC-5096DB427027}" type="pres">
      <dgm:prSet presAssocID="{4183CBBE-5401-4691-BC24-DEDFC0D57F16}" presName="spaceRect" presStyleCnt="0"/>
      <dgm:spPr/>
    </dgm:pt>
    <dgm:pt modelId="{D1FA43AC-C6DB-4568-993E-EB595E84AE4F}" type="pres">
      <dgm:prSet presAssocID="{4183CBBE-5401-4691-BC24-DEDFC0D57F16}" presName="textRect" presStyleLbl="revTx" presStyleIdx="0" presStyleCnt="2">
        <dgm:presLayoutVars>
          <dgm:chMax val="1"/>
          <dgm:chPref val="1"/>
        </dgm:presLayoutVars>
      </dgm:prSet>
      <dgm:spPr/>
    </dgm:pt>
    <dgm:pt modelId="{28CD92C4-0BAC-4B4E-B04E-2D2B22A64FE4}" type="pres">
      <dgm:prSet presAssocID="{3BFC759F-DCAF-40C2-AA3A-8322494229D3}" presName="sibTrans" presStyleCnt="0"/>
      <dgm:spPr/>
    </dgm:pt>
    <dgm:pt modelId="{337C033D-7E59-464C-BB4F-AA75E0042D9F}" type="pres">
      <dgm:prSet presAssocID="{86750280-600F-4475-8B00-3E6E446FA584}" presName="compNode" presStyleCnt="0"/>
      <dgm:spPr/>
    </dgm:pt>
    <dgm:pt modelId="{FBE748C2-B4AE-47D6-B7D0-4A5F1FAE1F8E}" type="pres">
      <dgm:prSet presAssocID="{86750280-600F-4475-8B00-3E6E446FA5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2B3A9D9-83E1-4446-883A-DFE665145A12}" type="pres">
      <dgm:prSet presAssocID="{86750280-600F-4475-8B00-3E6E446FA584}" presName="spaceRect" presStyleCnt="0"/>
      <dgm:spPr/>
    </dgm:pt>
    <dgm:pt modelId="{64EF4E66-F0ED-4B11-BEC4-ED0B856EDE45}" type="pres">
      <dgm:prSet presAssocID="{86750280-600F-4475-8B00-3E6E446FA5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088DE60-7B24-4FFD-BB7D-496EE11E63A5}" type="presOf" srcId="{86750280-600F-4475-8B00-3E6E446FA584}" destId="{64EF4E66-F0ED-4B11-BEC4-ED0B856EDE45}" srcOrd="0" destOrd="0" presId="urn:microsoft.com/office/officeart/2018/2/layout/IconLabelList"/>
    <dgm:cxn modelId="{2272D04C-2A4A-4F35-BF34-5E459EE3D913}" type="presOf" srcId="{CA57ED85-06AA-4BDD-90AD-E72A0F63C4D2}" destId="{A6BFF182-9EF6-4760-B249-620DAD5B145A}" srcOrd="0" destOrd="0" presId="urn:microsoft.com/office/officeart/2018/2/layout/IconLabelList"/>
    <dgm:cxn modelId="{1F3F9378-56EE-4E15-8004-1EB40138FB20}" type="presOf" srcId="{4183CBBE-5401-4691-BC24-DEDFC0D57F16}" destId="{D1FA43AC-C6DB-4568-993E-EB595E84AE4F}" srcOrd="0" destOrd="0" presId="urn:microsoft.com/office/officeart/2018/2/layout/IconLabelList"/>
    <dgm:cxn modelId="{896458B9-84A4-4BB4-B1C3-50135D3C1E1A}" srcId="{CA57ED85-06AA-4BDD-90AD-E72A0F63C4D2}" destId="{4183CBBE-5401-4691-BC24-DEDFC0D57F16}" srcOrd="0" destOrd="0" parTransId="{49F0333B-9049-42A2-B9B9-C125505A2521}" sibTransId="{3BFC759F-DCAF-40C2-AA3A-8322494229D3}"/>
    <dgm:cxn modelId="{E0BA2DDD-EE6D-44E4-8C41-6A60E839728B}" srcId="{CA57ED85-06AA-4BDD-90AD-E72A0F63C4D2}" destId="{86750280-600F-4475-8B00-3E6E446FA584}" srcOrd="1" destOrd="0" parTransId="{06F567D5-DEC7-451E-BD2E-EECE6824500E}" sibTransId="{F988CC3E-D220-4491-B3D1-6767CB0DDA06}"/>
    <dgm:cxn modelId="{2D766923-A378-4F99-932C-2FDF22F08A1D}" type="presParOf" srcId="{A6BFF182-9EF6-4760-B249-620DAD5B145A}" destId="{68997BE7-9527-4196-86C2-17903F7247CA}" srcOrd="0" destOrd="0" presId="urn:microsoft.com/office/officeart/2018/2/layout/IconLabelList"/>
    <dgm:cxn modelId="{0A898698-CE76-4DD0-B4F1-531D9F46497D}" type="presParOf" srcId="{68997BE7-9527-4196-86C2-17903F7247CA}" destId="{5475CA68-7005-4C57-A551-2115CB8DA768}" srcOrd="0" destOrd="0" presId="urn:microsoft.com/office/officeart/2018/2/layout/IconLabelList"/>
    <dgm:cxn modelId="{04BE8B05-703B-4023-9107-2785975E963D}" type="presParOf" srcId="{68997BE7-9527-4196-86C2-17903F7247CA}" destId="{793C10C7-8E1E-43A3-BBFC-5096DB427027}" srcOrd="1" destOrd="0" presId="urn:microsoft.com/office/officeart/2018/2/layout/IconLabelList"/>
    <dgm:cxn modelId="{749AB376-DF5F-422F-8224-AD9A6DD9F326}" type="presParOf" srcId="{68997BE7-9527-4196-86C2-17903F7247CA}" destId="{D1FA43AC-C6DB-4568-993E-EB595E84AE4F}" srcOrd="2" destOrd="0" presId="urn:microsoft.com/office/officeart/2018/2/layout/IconLabelList"/>
    <dgm:cxn modelId="{66D80E4B-E673-4AF4-A5C9-F225A6BE8ABF}" type="presParOf" srcId="{A6BFF182-9EF6-4760-B249-620DAD5B145A}" destId="{28CD92C4-0BAC-4B4E-B04E-2D2B22A64FE4}" srcOrd="1" destOrd="0" presId="urn:microsoft.com/office/officeart/2018/2/layout/IconLabelList"/>
    <dgm:cxn modelId="{AC7584CC-5E1D-4EAC-B648-C9F56A13DC3B}" type="presParOf" srcId="{A6BFF182-9EF6-4760-B249-620DAD5B145A}" destId="{337C033D-7E59-464C-BB4F-AA75E0042D9F}" srcOrd="2" destOrd="0" presId="urn:microsoft.com/office/officeart/2018/2/layout/IconLabelList"/>
    <dgm:cxn modelId="{C2121D23-2EDE-42D3-A74A-F35840A5B100}" type="presParOf" srcId="{337C033D-7E59-464C-BB4F-AA75E0042D9F}" destId="{FBE748C2-B4AE-47D6-B7D0-4A5F1FAE1F8E}" srcOrd="0" destOrd="0" presId="urn:microsoft.com/office/officeart/2018/2/layout/IconLabelList"/>
    <dgm:cxn modelId="{18357AB9-BA44-472D-A7E2-05B9370418D3}" type="presParOf" srcId="{337C033D-7E59-464C-BB4F-AA75E0042D9F}" destId="{32B3A9D9-83E1-4446-883A-DFE665145A12}" srcOrd="1" destOrd="0" presId="urn:microsoft.com/office/officeart/2018/2/layout/IconLabelList"/>
    <dgm:cxn modelId="{DA9A7F85-6B00-492F-873A-F1A4A760ACD6}" type="presParOf" srcId="{337C033D-7E59-464C-BB4F-AA75E0042D9F}" destId="{64EF4E66-F0ED-4B11-BEC4-ED0B856EDE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5CA68-7005-4C57-A551-2115CB8DA768}">
      <dsp:nvSpPr>
        <dsp:cNvPr id="0" name=""/>
        <dsp:cNvSpPr/>
      </dsp:nvSpPr>
      <dsp:spPr>
        <a:xfrm>
          <a:off x="1610640" y="4125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FA43AC-C6DB-4568-993E-EB595E84AE4F}">
      <dsp:nvSpPr>
        <dsp:cNvPr id="0" name=""/>
        <dsp:cNvSpPr/>
      </dsp:nvSpPr>
      <dsp:spPr>
        <a:xfrm>
          <a:off x="422640" y="282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Applying XGBoost algorithm on the Boston housing dataset to predict the median value</a:t>
          </a:r>
        </a:p>
      </dsp:txBody>
      <dsp:txXfrm>
        <a:off x="422640" y="2826801"/>
        <a:ext cx="4320000" cy="720000"/>
      </dsp:txXfrm>
    </dsp:sp>
    <dsp:sp modelId="{FBE748C2-B4AE-47D6-B7D0-4A5F1FAE1F8E}">
      <dsp:nvSpPr>
        <dsp:cNvPr id="0" name=""/>
        <dsp:cNvSpPr/>
      </dsp:nvSpPr>
      <dsp:spPr>
        <a:xfrm>
          <a:off x="6686640" y="4125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F4E66-F0ED-4B11-BEC4-ED0B856EDE45}">
      <dsp:nvSpPr>
        <dsp:cNvPr id="0" name=""/>
        <dsp:cNvSpPr/>
      </dsp:nvSpPr>
      <dsp:spPr>
        <a:xfrm>
          <a:off x="5498640" y="282680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</a:t>
          </a:r>
          <a:r>
            <a:rPr lang="en-US" sz="1600" b="0" i="0" kern="1200"/>
            <a:t>se a suitable metric like RMSE</a:t>
          </a:r>
          <a:endParaRPr lang="en-US" sz="1600" kern="1200"/>
        </a:p>
      </dsp:txBody>
      <dsp:txXfrm>
        <a:off x="5498640" y="282680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DA071-0EF6-4C57-898B-B4E02472FE40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4C0FF-0F22-44B4-9A85-9A88143F8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1B6-55FB-47F1-BEB4-54FC30C05214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0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9AE-42C1-47CC-932F-E3F4D0FD3F1E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08C5-4360-4B35-91EC-9C06CD8D0EB4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D3B0-C466-4427-A955-141DE4B1C7F6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0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E657-4ABA-46BD-88E6-F8DB551ADEAB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0601-AE34-44F2-B488-B247FEF16B16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1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DC96-B9E8-4433-B528-6ED3FB8B2D00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F0EFD-C518-41E2-875A-EF1F60267A77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9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31D7-2A78-4E9F-89F0-4A0C9F0F43DE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8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ECD68-C733-4085-9B84-6E0A955C27A6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9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7D33-CB68-4953-BF08-38E507F9FB6A}" type="datetime2">
              <a:rPr lang="en-US" smtClean="0"/>
              <a:t>Monday, March 6,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Aditya Prakash 002725414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5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B07D3B20-D29C-4C82-A4EF-263363C04B07}" type="datetime2">
              <a:rPr lang="en-US" smtClean="0"/>
              <a:t>Monday, March 6,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en-US"/>
              <a:t>Aditya Prakash 002725414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3441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lue jellyfish&#10;&#10;Description automatically generated with medium confidence">
            <a:extLst>
              <a:ext uri="{FF2B5EF4-FFF2-40B4-BE49-F238E27FC236}">
                <a16:creationId xmlns:a16="http://schemas.microsoft.com/office/drawing/2014/main" id="{BA133BA3-E477-D95C-E934-B5DB4F609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2" r="1021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63AA5-4680-0521-0E5A-4E8D88BE2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</a:rPr>
              <a:t>XGBoost Demystified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2C07-D841-5ED1-E39F-A20664A76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Unlocking the Magic of Extreme Gradient Boosting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182F-3D87-47DE-1930-4B80DDB4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899375" y="7157452"/>
            <a:ext cx="4114800" cy="457200"/>
          </a:xfrm>
        </p:spPr>
        <p:txBody>
          <a:bodyPr/>
          <a:lstStyle/>
          <a:p>
            <a:r>
              <a:rPr lang="en-US" dirty="0"/>
              <a:t>Aditya Prakash 002725414</a:t>
            </a:r>
          </a:p>
        </p:txBody>
      </p:sp>
    </p:spTree>
    <p:extLst>
      <p:ext uri="{BB962C8B-B14F-4D97-AF65-F5344CB8AC3E}">
        <p14:creationId xmlns:p14="http://schemas.microsoft.com/office/powerpoint/2010/main" val="33373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EFE4-31B9-40C8-647C-74EFF26C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04C17-9F9B-65C3-49EC-862297573B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112264"/>
          <a:ext cx="10241280" cy="395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5FBA-E267-0532-6B16-D901340E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06000" y="6629400"/>
            <a:ext cx="4114800" cy="457200"/>
          </a:xfrm>
        </p:spPr>
        <p:txBody>
          <a:bodyPr/>
          <a:lstStyle/>
          <a:p>
            <a:r>
              <a:rPr lang="en-US" dirty="0"/>
              <a:t>Aditya Prakash 002725414</a:t>
            </a:r>
          </a:p>
        </p:txBody>
      </p:sp>
    </p:spTree>
    <p:extLst>
      <p:ext uri="{BB962C8B-B14F-4D97-AF65-F5344CB8AC3E}">
        <p14:creationId xmlns:p14="http://schemas.microsoft.com/office/powerpoint/2010/main" val="64619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22898-4F01-47B7-0841-2784A95A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6579477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XGBoost </a:t>
            </a:r>
            <a:br>
              <a:rPr lang="en-US" sz="2800" dirty="0"/>
            </a:br>
            <a:r>
              <a:rPr lang="en-US" sz="2000" dirty="0"/>
              <a:t>(eXtreme Gradient Boosting)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F724-40C3-A53A-0A24-121E94C16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/>
              <a:t> popular machine learning algorithm, used for building decision trees.</a:t>
            </a:r>
          </a:p>
          <a:p>
            <a:r>
              <a:rPr lang="en-US" sz="1600" dirty="0"/>
              <a:t>implementation of the gradient boosting algorithm, optimized for performance</a:t>
            </a:r>
          </a:p>
          <a:p>
            <a:r>
              <a:rPr lang="en-US" sz="1600" dirty="0"/>
              <a:t>combines the predictions of multiple models to create a more accurate prediction.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499DC4A-D444-9D07-D6BF-07B76FC93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4639" y="648307"/>
            <a:ext cx="5090161" cy="5090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63A38-A607-1D35-256E-69803C07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06000" y="6629400"/>
            <a:ext cx="4114800" cy="457200"/>
          </a:xfrm>
        </p:spPr>
        <p:txBody>
          <a:bodyPr/>
          <a:lstStyle/>
          <a:p>
            <a:r>
              <a:rPr lang="en-US"/>
              <a:t>Aditya Prakash 002725414</a:t>
            </a:r>
          </a:p>
        </p:txBody>
      </p:sp>
    </p:spTree>
    <p:extLst>
      <p:ext uri="{BB962C8B-B14F-4D97-AF65-F5344CB8AC3E}">
        <p14:creationId xmlns:p14="http://schemas.microsoft.com/office/powerpoint/2010/main" val="109173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6B7FC8-9C5A-4B07-99F6-3FF4F0500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096B9-E2A9-4907-8AA6-44183A98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4">
                  <a:alpha val="52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DC8FFA-551D-4179-8098-F7020A6B3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9639" y="153692"/>
            <a:ext cx="4337877" cy="4038600"/>
          </a:xfrm>
          <a:prstGeom prst="rect">
            <a:avLst/>
          </a:prstGeom>
          <a:gradFill>
            <a:gsLst>
              <a:gs pos="8000">
                <a:schemeClr val="accent5">
                  <a:alpha val="56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04F97-5616-4BF4-973D-20EA0D7DB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1266" y="3580665"/>
            <a:ext cx="251607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3D16B0-C2A0-40BB-B4B6-F629839EA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37644" y="1795692"/>
            <a:ext cx="4178958" cy="4178958"/>
          </a:xfrm>
          <a:prstGeom prst="ellipse">
            <a:avLst/>
          </a:prstGeom>
          <a:gradFill>
            <a:gsLst>
              <a:gs pos="37000">
                <a:schemeClr val="bg1">
                  <a:alpha val="0"/>
                </a:schemeClr>
              </a:gs>
              <a:gs pos="100000">
                <a:schemeClr val="accent6">
                  <a:alpha val="28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00F18-0128-DF72-61A0-A538AC3E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971" y="838537"/>
            <a:ext cx="3119718" cy="3150607"/>
          </a:xfrm>
        </p:spPr>
        <p:txBody>
          <a:bodyPr>
            <a:normAutofit/>
          </a:bodyPr>
          <a:lstStyle/>
          <a:p>
            <a:pPr algn="r"/>
            <a:r>
              <a:rPr lang="en-US" sz="2700">
                <a:solidFill>
                  <a:schemeClr val="bg1"/>
                </a:solidFill>
              </a:rPr>
              <a:t>Outcomes: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4233-CF30-2263-B119-42729CD8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06001" y="7062286"/>
            <a:ext cx="4114800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Aditya Prakash 002725414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48C6-D536-080C-3866-EC130BB8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040" y="692473"/>
            <a:ext cx="3133491" cy="555686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Linear Regression RMSE: 4.928601965955659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XGBoost RMSE: 2.6956868146651685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133EE-5F61-E35A-746F-AFCA3FC40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" r="2616" b="5"/>
          <a:stretch/>
        </p:blipFill>
        <p:spPr>
          <a:xfrm>
            <a:off x="8317128" y="653204"/>
            <a:ext cx="3223436" cy="25778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6991A-2827-808D-8679-41425E7A5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" r="3263" b="-2"/>
          <a:stretch/>
        </p:blipFill>
        <p:spPr>
          <a:xfrm>
            <a:off x="8317128" y="3559869"/>
            <a:ext cx="3223436" cy="262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3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B624-8348-AD06-BF98-387A92D8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E6A07-ECC1-E751-9D4F-534D5DF2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is a simpler algorithm that is easy to interpret and implement</a:t>
            </a:r>
          </a:p>
          <a:p>
            <a:r>
              <a:rPr lang="en-US" dirty="0"/>
              <a:t>XGBoost is a more complex algorithm that can handle a wide range of data types and features</a:t>
            </a:r>
          </a:p>
          <a:p>
            <a:r>
              <a:rPr lang="en-US" dirty="0"/>
              <a:t>The choice between Linear Regression and XGBoost depends on various factors, such as:</a:t>
            </a:r>
          </a:p>
          <a:p>
            <a:pPr lvl="1"/>
            <a:r>
              <a:rPr lang="en-US" sz="1800" dirty="0"/>
              <a:t>the nature and size of the dataset</a:t>
            </a:r>
          </a:p>
          <a:p>
            <a:pPr lvl="1"/>
            <a:r>
              <a:rPr lang="en-US" sz="1800" dirty="0"/>
              <a:t>the level of accuracy and interpretability required</a:t>
            </a:r>
          </a:p>
          <a:p>
            <a:pPr lvl="1"/>
            <a:r>
              <a:rPr lang="en-US" sz="1800" dirty="0"/>
              <a:t>the resources available for modeling and deployment.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86585-0C69-4B41-BF14-725F3196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906000" y="6629400"/>
            <a:ext cx="4114800" cy="457200"/>
          </a:xfrm>
        </p:spPr>
        <p:txBody>
          <a:bodyPr/>
          <a:lstStyle/>
          <a:p>
            <a:r>
              <a:rPr lang="en-US" dirty="0"/>
              <a:t>Aditya Prakash 002725414</a:t>
            </a:r>
          </a:p>
        </p:txBody>
      </p:sp>
    </p:spTree>
    <p:extLst>
      <p:ext uri="{BB962C8B-B14F-4D97-AF65-F5344CB8AC3E}">
        <p14:creationId xmlns:p14="http://schemas.microsoft.com/office/powerpoint/2010/main" val="168481726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166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Söhne</vt:lpstr>
      <vt:lpstr>GradientRiseVTI</vt:lpstr>
      <vt:lpstr>XGBoost Demystified</vt:lpstr>
      <vt:lpstr>PROBLEM STATEMENT</vt:lpstr>
      <vt:lpstr>XGBoost  (eXtreme Gradient Boosting)</vt:lpstr>
      <vt:lpstr>Outcomes: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Demystified</dc:title>
  <dc:creator>Aditya Shambhunath Prakash</dc:creator>
  <cp:lastModifiedBy>Aditya Shambhunath Prakash</cp:lastModifiedBy>
  <cp:revision>2</cp:revision>
  <dcterms:created xsi:type="dcterms:W3CDTF">2023-02-22T22:59:04Z</dcterms:created>
  <dcterms:modified xsi:type="dcterms:W3CDTF">2023-03-07T19:49:17Z</dcterms:modified>
</cp:coreProperties>
</file>