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La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6d240aaa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6d240aaa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6d240aaa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6d240aaa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6d240aa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6d240aa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6d240aa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6d240aa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2 1">
  <p:cSld name="1_Custom Layout 2 1 1 2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3028949" y="4965115"/>
            <a:ext cx="3086100" cy="117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2020 WorldQuant University. All Rights Reserved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989748" y="1608257"/>
            <a:ext cx="7164493" cy="1542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590669" y="3303889"/>
            <a:ext cx="5962653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i="1"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57200"/>
            <a:ext cx="2285798" cy="75682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2" type="body"/>
          </p:nvPr>
        </p:nvSpPr>
        <p:spPr>
          <a:xfrm>
            <a:off x="5624098" y="4166782"/>
            <a:ext cx="3086100" cy="25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400">
                <a:solidFill>
                  <a:srgbClr val="35EF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3" type="body"/>
          </p:nvPr>
        </p:nvSpPr>
        <p:spPr>
          <a:xfrm>
            <a:off x="5624098" y="4550535"/>
            <a:ext cx="3086100" cy="25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1" sz="1100">
                <a:solidFill>
                  <a:srgbClr val="35EFEA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1_Custom Layout 2 1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/>
        </p:nvSpPr>
        <p:spPr>
          <a:xfrm>
            <a:off x="3028949" y="4965115"/>
            <a:ext cx="3086100" cy="117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1F1749"/>
                </a:solidFill>
                <a:latin typeface="Arial"/>
                <a:ea typeface="Arial"/>
                <a:cs typeface="Arial"/>
                <a:sym typeface="Arial"/>
              </a:rPr>
              <a:t>© 2020 WorldQuant University. All Rights Reserved</a:t>
            </a:r>
            <a:endParaRPr b="0" i="0" sz="900" u="none" cap="none" strike="noStrike">
              <a:solidFill>
                <a:srgbClr val="1F17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4309433" y="4480560"/>
            <a:ext cx="525133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F174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F174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F174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F174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F174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F174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F174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F174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F174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236423" y="447416"/>
            <a:ext cx="2306055" cy="15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1F174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676293" y="1516567"/>
            <a:ext cx="5051502" cy="2873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Char char="❖"/>
              <a:defRPr b="0" i="1"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1_Title and 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/>
        </p:nvSpPr>
        <p:spPr>
          <a:xfrm>
            <a:off x="3028949" y="4965115"/>
            <a:ext cx="3086100" cy="117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1F1749"/>
                </a:solidFill>
                <a:latin typeface="Arial"/>
                <a:ea typeface="Arial"/>
                <a:cs typeface="Arial"/>
                <a:sym typeface="Arial"/>
              </a:rPr>
              <a:t>© 2020 WorldQuant University. All Rights Reserved</a:t>
            </a:r>
            <a:endParaRPr b="0" i="0" sz="900" u="none" cap="none" strike="noStrike">
              <a:solidFill>
                <a:srgbClr val="1F17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65760" y="60959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F174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8460379" y="4387965"/>
            <a:ext cx="4098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2313877" y="2139361"/>
            <a:ext cx="4516244" cy="18686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3A6D"/>
              </a:buClr>
              <a:buSzPts val="2100"/>
              <a:buFont typeface="Lato"/>
              <a:buNone/>
              <a:defRPr b="0" i="1"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/>
        </p:nvSpPr>
        <p:spPr>
          <a:xfrm>
            <a:off x="3028949" y="4965115"/>
            <a:ext cx="3086100" cy="117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1F1749"/>
                </a:solidFill>
                <a:latin typeface="Arial"/>
                <a:ea typeface="Arial"/>
                <a:cs typeface="Arial"/>
                <a:sym typeface="Arial"/>
              </a:rPr>
              <a:t>© 2020 WorldQuant University. All Rights Reserved</a:t>
            </a:r>
            <a:endParaRPr b="0" i="0" sz="900" u="none" cap="none" strike="noStrike">
              <a:solidFill>
                <a:srgbClr val="1F17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365760" y="60959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F174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65759" y="1354320"/>
            <a:ext cx="8520599" cy="2954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1F1749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/>
        </p:nvSpPr>
        <p:spPr>
          <a:xfrm>
            <a:off x="8460379" y="4387965"/>
            <a:ext cx="4098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">
  <p:cSld name="1_Custom Layout 2 1 1 1">
    <p:bg>
      <p:bgPr>
        <a:blipFill>
          <a:blip r:embed="rId2">
            <a:alphaModFix amt="83000"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/>
        </p:nvSpPr>
        <p:spPr>
          <a:xfrm>
            <a:off x="3028949" y="4965115"/>
            <a:ext cx="3086100" cy="117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1F1749"/>
                </a:solidFill>
                <a:latin typeface="Arial"/>
                <a:ea typeface="Arial"/>
                <a:cs typeface="Arial"/>
                <a:sym typeface="Arial"/>
              </a:rPr>
              <a:t>© 2020 WorldQuant University. All Rights Reserved</a:t>
            </a:r>
            <a:endParaRPr b="0" i="0" sz="900" u="none" cap="none" strike="noStrike">
              <a:solidFill>
                <a:srgbClr val="1F17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4309433" y="4480560"/>
            <a:ext cx="525133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F174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F174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F174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F174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F174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F174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F174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F174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F174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6480" y="365760"/>
            <a:ext cx="2693627" cy="90247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/>
          <p:nvPr>
            <p:ph type="title"/>
          </p:nvPr>
        </p:nvSpPr>
        <p:spPr>
          <a:xfrm>
            <a:off x="1166157" y="1444969"/>
            <a:ext cx="6811686" cy="225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1F174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1_Custom Layout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>
            <a:off x="3028949" y="4965115"/>
            <a:ext cx="3086100" cy="117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1F1749"/>
                </a:solidFill>
                <a:latin typeface="Arial"/>
                <a:ea typeface="Arial"/>
                <a:cs typeface="Arial"/>
                <a:sym typeface="Arial"/>
              </a:rPr>
              <a:t>© 2020 WorldQuant University. All Rights Reserved</a:t>
            </a:r>
            <a:endParaRPr b="0" i="0" sz="900" u="none" cap="none" strike="noStrike">
              <a:solidFill>
                <a:srgbClr val="1F17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746760" y="1217188"/>
            <a:ext cx="6987540" cy="3113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  <a:defRPr>
                <a:solidFill>
                  <a:srgbClr val="1F1749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400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F174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/>
        </p:nvSpPr>
        <p:spPr>
          <a:xfrm>
            <a:off x="8460379" y="4387965"/>
            <a:ext cx="4098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">
  <p:cSld name="1_Custom Layout 2 1 1 1 2">
    <p:bg>
      <p:bgPr>
        <a:blipFill>
          <a:blip r:embed="rId2">
            <a:alphaModFix amt="83000"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/>
        </p:nvSpPr>
        <p:spPr>
          <a:xfrm>
            <a:off x="3028949" y="4965115"/>
            <a:ext cx="3086100" cy="117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1F1749"/>
                </a:solidFill>
                <a:latin typeface="Arial"/>
                <a:ea typeface="Arial"/>
                <a:cs typeface="Arial"/>
                <a:sym typeface="Arial"/>
              </a:rPr>
              <a:t>© 2020 WorldQuant University. All Rights Reserved</a:t>
            </a:r>
            <a:endParaRPr b="0" i="0" sz="900" u="none" cap="none" strike="noStrike">
              <a:solidFill>
                <a:srgbClr val="1F17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4309433" y="4480560"/>
            <a:ext cx="525133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F174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F174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F174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F174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F174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F174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F174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F174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F174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6480" y="365760"/>
            <a:ext cx="2693627" cy="90247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type="title"/>
          </p:nvPr>
        </p:nvSpPr>
        <p:spPr>
          <a:xfrm>
            <a:off x="365760" y="609597"/>
            <a:ext cx="5449413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F174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2044330" y="3915059"/>
            <a:ext cx="5055339" cy="257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b="1" i="1" sz="1200">
                <a:solidFill>
                  <a:srgbClr val="1F1749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5760" y="445025"/>
            <a:ext cx="846654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3A6D"/>
              </a:buClr>
              <a:buSzPts val="2800"/>
              <a:buFont typeface="Roboto Slab"/>
              <a:buNone/>
              <a:defRPr b="1" i="0" sz="2800" u="none" cap="none" strike="noStrike">
                <a:solidFill>
                  <a:srgbClr val="423A6D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5760" y="1152475"/>
            <a:ext cx="8466540" cy="3190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3A6D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3A6D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3A6D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3A6D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3A6D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3A6D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3A6D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3A6D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3A6D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989748" y="1608257"/>
            <a:ext cx="7164493" cy="1542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</a:pPr>
            <a:r>
              <a:rPr lang="en-US"/>
              <a:t>Indian Equity Short Term Trading Models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</a:pPr>
            <a:r>
              <a:rPr lang="en-US"/>
              <a:t>(Group 44)</a:t>
            </a:r>
            <a:endParaRPr/>
          </a:p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5624098" y="4166782"/>
            <a:ext cx="3086100" cy="25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143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Aditya Prasann</a:t>
            </a:r>
            <a:endParaRPr/>
          </a:p>
          <a:p>
            <a:pPr indent="0" lvl="0" marL="1143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Rghvendra Goyal</a:t>
            </a:r>
            <a:endParaRPr/>
          </a:p>
          <a:p>
            <a:pPr indent="0" lvl="0" marL="1143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Nilbabul Patel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65760" y="60959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Stichastic reversal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65749" y="1354325"/>
            <a:ext cx="3827700" cy="29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Uses two moving averages lines showing overbought, neutral and oversold zones.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Gives trading signal on extreme levels.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Strategy returns were mostly negative.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Small positive returns in some cases.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849" y="1274347"/>
            <a:ext cx="4645752" cy="3335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65760" y="60959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 Green Candles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65750" y="1354325"/>
            <a:ext cx="3367200" cy="31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Predicts reversal of downtrend.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Patterns consists of three consecutive long bodied candlesticks that open within previous candle’s real body.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Strategy returns in -0.11% to 12.43% range.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023" y="1354324"/>
            <a:ext cx="5153327" cy="31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65760" y="60959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Your Contribution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65759" y="1354320"/>
            <a:ext cx="8520599" cy="2954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Project was done in a group.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Following members contributed to the project: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Aditya Prasann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Raghvendra Goyal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Nilbabul Patel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All members contributed to every aspect of the project in various capacities. However, group members had special contributions in following areas: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Documentation:  Aditya Prasann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Coding : Raghvendra Goyal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Presentation and Peer review feedback: Nilbabul Patel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65760" y="60959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65759" y="1354320"/>
            <a:ext cx="8520599" cy="2954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Various strategies yielded returns in wide ranges.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TRIX was most successful strategy with highest returns at 21.99%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SMA and Stochastics strategies returns were mostly negative and rejected as a result.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65760" y="60959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Future Scope of Work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65759" y="1354320"/>
            <a:ext cx="8520599" cy="2954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Three Green Candles and TRIX were most successful strategies.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Further review and refinement can be implemented in following areas: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Reduce transaction cost by refining strategy to lower numbers of trades.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Further investigate more model factors.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365760" y="60959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Nilbabul Patel</a:t>
            </a:r>
            <a:endParaRPr/>
          </a:p>
        </p:txBody>
      </p:sp>
      <p:sp>
        <p:nvSpPr>
          <p:cNvPr id="57" name="Google Shape;57;p10"/>
          <p:cNvSpPr txBox="1"/>
          <p:nvPr>
            <p:ph idx="1" type="subTitle"/>
          </p:nvPr>
        </p:nvSpPr>
        <p:spPr>
          <a:xfrm>
            <a:off x="3137128" y="1894001"/>
            <a:ext cx="3486300" cy="16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3A6D"/>
              </a:buClr>
              <a:buSzPts val="2100"/>
              <a:buFont typeface="Lato"/>
              <a:buNone/>
            </a:pPr>
            <a:r>
              <a:t/>
            </a:r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37" y="1395072"/>
            <a:ext cx="2215812" cy="2118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365760" y="60959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Project Goal and Importance</a:t>
            </a:r>
            <a:endParaRPr/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365759" y="1354320"/>
            <a:ext cx="8520599" cy="2954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Design and implement short term trading portfolios of NIFTY50 stocks based on various short term trading strategies primarily based on trending and mean reversion.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Select portfolio of stocks with optimum returns.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365760" y="60959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Literature Review/Background</a:t>
            </a:r>
            <a:endParaRPr/>
          </a:p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365759" y="1354320"/>
            <a:ext cx="8520599" cy="2954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Lots of research done in Equity and FX pricing.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Machine learning is next new frontier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Automation in market place has lead to market efficiency.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Recent techonological advances lead to overhaul of NSE.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NSE offers one of the fastest order matching systems.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Highly suitable for algorithmic trading.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 Short term equity trading models trained on NIFTY50 can be helpful in better understanding of algorithmic trading in NSE.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365760" y="61734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Assumptions and Choice of Technology</a:t>
            </a:r>
            <a:endParaRPr/>
          </a:p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365759" y="1354320"/>
            <a:ext cx="8520599" cy="2954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Data: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15 minutes market data samples for NIFTY50 from August 1, 2017 to April 30, 2018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Market data filtered for futures expiry dates and corporate actions.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Technology: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Python for development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BackTrader - Event driven trading strategy back testing framework.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365760" y="60959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BackTrader</a:t>
            </a:r>
            <a:endParaRPr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365759" y="1354320"/>
            <a:ext cx="8520600" cy="29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Well documented, community supported backtesting framework.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Supports various data formats.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Simultaneous</a:t>
            </a:r>
            <a:r>
              <a:rPr lang="en-US"/>
              <a:t> data feeds supported.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Multiple timeframes can be mixed and run.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Integrated Resampling and Replaying.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Event based.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Vectorized calculations for indicators.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65760" y="60959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Peer Review Feedback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65759" y="1354320"/>
            <a:ext cx="8520599" cy="2954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 section was required.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final project submission now incorporates methodology section. Below are main points under methodology section: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Data: 15 minutes NIFTY50 stocks price samples used adjusted for futures expiry and corporate actions.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Strategies implemented: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TRIX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Stochastic Reversal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Green Candles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65760" y="60959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Summary of Results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65759" y="1354320"/>
            <a:ext cx="8520599" cy="2954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TRIX: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Tripple exponential moving averages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Simple moving average of data series (first data series)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SMA of first series at chosen period (second data series)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Exponential moving average (EMA)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Trading signal generation: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Calculate rate of change:</a:t>
            </a:r>
            <a:endParaRPr/>
          </a:p>
          <a:p>
            <a:pPr indent="-3175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TRIX = (DXi+1 - DXi)/DXi+1</a:t>
            </a:r>
            <a:endParaRPr/>
          </a:p>
          <a:p>
            <a:pPr indent="-3175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Signal = EMA(TRIX)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65760" y="60959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TRIX Results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65750" y="1354325"/>
            <a:ext cx="3148500" cy="19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Mostly successful strategy.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Mostly positive returns with in the -5.14% to 21.99% range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500" y="866025"/>
            <a:ext cx="539115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