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Custom Layout 2 1 1 2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9;p2"/>
          <p:cNvSpPr txBox="1"/>
          <p:nvPr/>
        </p:nvSpPr>
        <p:spPr>
          <a:xfrm>
            <a:off x="3074674" y="4916365"/>
            <a:ext cx="2994651" cy="21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 i="1">
                <a:solidFill>
                  <a:srgbClr val="FFFFFF"/>
                </a:solidFill>
              </a:defRPr>
            </a:lvl1pPr>
          </a:lstStyle>
          <a:p>
            <a:r>
              <a:t>© 2020 WorldQuant University. All Rights Reserved</a:t>
            </a:r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989748" y="1608256"/>
            <a:ext cx="7164493" cy="15429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0668" y="3303889"/>
            <a:ext cx="5962655" cy="3936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000" i="1">
                <a:solidFill>
                  <a:srgbClr val="FFFFFF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000" i="1">
                <a:solidFill>
                  <a:srgbClr val="FFFFFF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000" i="1">
                <a:solidFill>
                  <a:srgbClr val="FFFFFF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000" i="1">
                <a:solidFill>
                  <a:srgbClr val="FFFFFF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000" i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Google Shape;12;p2" descr="Google Shape;12;p2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57200" y="457200"/>
            <a:ext cx="2285799" cy="75682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3;p2"/>
          <p:cNvSpPr txBox="1">
            <a:spLocks noGrp="1"/>
          </p:cNvSpPr>
          <p:nvPr>
            <p:ph type="body" sz="quarter" idx="21"/>
          </p:nvPr>
        </p:nvSpPr>
        <p:spPr>
          <a:xfrm>
            <a:off x="5624098" y="4166782"/>
            <a:ext cx="3086101" cy="2536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28600" indent="0" algn="r">
              <a:buClrTx/>
              <a:buSzTx/>
              <a:buFontTx/>
              <a:buNone/>
              <a:defRPr sz="1400" b="1">
                <a:solidFill>
                  <a:srgbClr val="35EFEA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endParaRPr/>
          </a:p>
        </p:txBody>
      </p:sp>
      <p:sp>
        <p:nvSpPr>
          <p:cNvPr id="18" name="Google Shape;14;p2"/>
          <p:cNvSpPr txBox="1">
            <a:spLocks noGrp="1"/>
          </p:cNvSpPr>
          <p:nvPr>
            <p:ph type="body" sz="quarter" idx="22"/>
          </p:nvPr>
        </p:nvSpPr>
        <p:spPr>
          <a:xfrm>
            <a:off x="5624098" y="4550535"/>
            <a:ext cx="3086101" cy="2536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28600" indent="0" algn="r">
              <a:buClrTx/>
              <a:buSzTx/>
              <a:buFontTx/>
              <a:buNone/>
              <a:defRPr sz="1100" i="1">
                <a:solidFill>
                  <a:srgbClr val="35EFEA"/>
                </a:solidFill>
              </a:defRPr>
            </a:pPr>
            <a:endParaRPr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 Layout 2 1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6;p3"/>
          <p:cNvSpPr txBox="1"/>
          <p:nvPr/>
        </p:nvSpPr>
        <p:spPr>
          <a:xfrm>
            <a:off x="3074674" y="4916365"/>
            <a:ext cx="2994651" cy="21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 i="1">
                <a:solidFill>
                  <a:srgbClr val="1F1749"/>
                </a:solidFill>
              </a:defRPr>
            </a:lvl1pPr>
          </a:lstStyle>
          <a:p>
            <a:r>
              <a:t>© 2020 WorldQuant University. All Rights Reserved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236422" y="447416"/>
            <a:ext cx="2306056" cy="1515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676293" y="1516567"/>
            <a:ext cx="5051503" cy="2873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buSzPts val="3600"/>
              <a:buChar char="❖"/>
              <a:defRPr sz="3600" i="1">
                <a:solidFill>
                  <a:srgbClr val="000000"/>
                </a:solidFill>
              </a:defRPr>
            </a:lvl1pPr>
            <a:lvl2pPr marL="0" indent="596900" algn="ctr">
              <a:lnSpc>
                <a:spcPct val="100000"/>
              </a:lnSpc>
              <a:buSzTx/>
              <a:buNone/>
              <a:defRPr sz="3600" i="1">
                <a:solidFill>
                  <a:srgbClr val="000000"/>
                </a:solidFill>
              </a:defRPr>
            </a:lvl2pPr>
            <a:lvl3pPr marL="0" indent="1054100" algn="ctr">
              <a:lnSpc>
                <a:spcPct val="100000"/>
              </a:lnSpc>
              <a:buSzTx/>
              <a:buNone/>
              <a:defRPr sz="3600" i="1">
                <a:solidFill>
                  <a:srgbClr val="000000"/>
                </a:solidFill>
              </a:defRPr>
            </a:lvl3pPr>
            <a:lvl4pPr marL="0" indent="1511300" algn="ctr">
              <a:lnSpc>
                <a:spcPct val="100000"/>
              </a:lnSpc>
              <a:buSzTx/>
              <a:buNone/>
              <a:defRPr sz="3600" i="1">
                <a:solidFill>
                  <a:srgbClr val="000000"/>
                </a:solidFill>
              </a:defRPr>
            </a:lvl4pPr>
            <a:lvl5pPr marL="0" indent="1968500" algn="ctr">
              <a:lnSpc>
                <a:spcPct val="100000"/>
              </a:lnSpc>
              <a:buSzTx/>
              <a:buNone/>
              <a:defRPr sz="3600" i="1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bod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21;p4"/>
          <p:cNvSpPr txBox="1"/>
          <p:nvPr/>
        </p:nvSpPr>
        <p:spPr>
          <a:xfrm>
            <a:off x="3074674" y="4916365"/>
            <a:ext cx="2994651" cy="21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 i="1">
                <a:solidFill>
                  <a:srgbClr val="1F1749"/>
                </a:solidFill>
              </a:defRPr>
            </a:lvl1pPr>
          </a:lstStyle>
          <a:p>
            <a:r>
              <a:t>© 2020 WorldQuant University. All Rights Reserved</a:t>
            </a:r>
          </a:p>
        </p:txBody>
      </p:sp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 anchor="t"/>
          <a:lstStyle>
            <a:lvl1pPr algn="l"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</p:spPr>
        <p:txBody>
          <a:bodyPr lIns="45699" tIns="45699" rIns="45699" bIns="45699" anchor="t"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13876" y="2139361"/>
            <a:ext cx="4516246" cy="18686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2000" i="1">
                <a:solidFill>
                  <a:srgbClr val="000000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2000" i="1">
                <a:solidFill>
                  <a:srgbClr val="000000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2000" i="1">
                <a:solidFill>
                  <a:srgbClr val="000000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2000" i="1">
                <a:solidFill>
                  <a:srgbClr val="000000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2000" i="1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26;p5"/>
          <p:cNvSpPr txBox="1"/>
          <p:nvPr/>
        </p:nvSpPr>
        <p:spPr>
          <a:xfrm>
            <a:off x="3074674" y="4916365"/>
            <a:ext cx="2994651" cy="21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 i="1">
                <a:solidFill>
                  <a:srgbClr val="1F1749"/>
                </a:solidFill>
              </a:defRPr>
            </a:lvl1pPr>
          </a:lstStyle>
          <a:p>
            <a:r>
              <a:t>© 2020 WorldQuant University. All Rights Reserved</a:t>
            </a:r>
          </a:p>
        </p:txBody>
      </p:sp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 anchor="t"/>
          <a:lstStyle>
            <a:lvl1pPr algn="l"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1F1749"/>
                </a:solidFill>
              </a:defRPr>
            </a:lvl1pPr>
            <a:lvl2pPr>
              <a:defRPr>
                <a:solidFill>
                  <a:srgbClr val="1F1749"/>
                </a:solidFill>
              </a:defRPr>
            </a:lvl2pPr>
            <a:lvl3pPr>
              <a:defRPr>
                <a:solidFill>
                  <a:srgbClr val="1F1749"/>
                </a:solidFill>
              </a:defRPr>
            </a:lvl3pPr>
            <a:lvl4pPr>
              <a:defRPr>
                <a:solidFill>
                  <a:srgbClr val="1F1749"/>
                </a:solidFill>
              </a:defRPr>
            </a:lvl4pPr>
            <a:lvl5pPr>
              <a:defRPr>
                <a:solidFill>
                  <a:srgbClr val="1F174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</p:spPr>
        <p:txBody>
          <a:bodyPr lIns="45699" tIns="45699" rIns="45699" bIns="45699" anchor="t"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 2 1 1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 Layout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6;p7"/>
          <p:cNvSpPr txBox="1"/>
          <p:nvPr/>
        </p:nvSpPr>
        <p:spPr>
          <a:xfrm>
            <a:off x="3074674" y="4916365"/>
            <a:ext cx="2994651" cy="21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 i="1">
                <a:solidFill>
                  <a:srgbClr val="1F1749"/>
                </a:solidFill>
              </a:defRPr>
            </a:lvl1pPr>
          </a:lstStyle>
          <a:p>
            <a:r>
              <a:t>© 2020 WorldQuant University. All Rights Reserved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746759" y="1217188"/>
            <a:ext cx="6987542" cy="31135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har char="❖"/>
              <a:defRPr>
                <a:solidFill>
                  <a:srgbClr val="1F1749"/>
                </a:solidFill>
              </a:defRPr>
            </a:lvl1pPr>
            <a:lvl2pPr>
              <a:defRPr>
                <a:solidFill>
                  <a:srgbClr val="1F1749"/>
                </a:solidFill>
              </a:defRPr>
            </a:lvl2pPr>
            <a:lvl3pPr>
              <a:defRPr>
                <a:solidFill>
                  <a:srgbClr val="1F1749"/>
                </a:solidFill>
              </a:defRPr>
            </a:lvl3pPr>
            <a:lvl4pPr>
              <a:defRPr>
                <a:solidFill>
                  <a:srgbClr val="1F1749"/>
                </a:solidFill>
              </a:defRPr>
            </a:lvl4pPr>
            <a:lvl5pPr>
              <a:defRPr>
                <a:solidFill>
                  <a:srgbClr val="1F174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311699" y="400800"/>
            <a:ext cx="8520602" cy="572701"/>
          </a:xfrm>
          <a:prstGeom prst="rect">
            <a:avLst/>
          </a:prstGeom>
        </p:spPr>
        <p:txBody>
          <a:bodyPr anchor="t"/>
          <a:lstStyle>
            <a:lvl1pPr algn="l"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</p:spPr>
        <p:txBody>
          <a:bodyPr lIns="45699" tIns="45699" rIns="45699" bIns="45699" anchor="t"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 2 1 1 1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5449415" cy="572702"/>
          </a:xfrm>
          <a:prstGeom prst="rect">
            <a:avLst/>
          </a:prstGeom>
        </p:spPr>
        <p:txBody>
          <a:bodyPr anchor="t"/>
          <a:lstStyle>
            <a:lvl1pPr algn="l"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44330" y="3915059"/>
            <a:ext cx="5055340" cy="2576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 algn="ctr">
              <a:buClrTx/>
              <a:buSzTx/>
              <a:buFontTx/>
              <a:buNone/>
              <a:defRPr sz="1200" b="1" i="1">
                <a:solidFill>
                  <a:srgbClr val="1F1749"/>
                </a:solidFill>
              </a:defRPr>
            </a:lvl1pPr>
            <a:lvl2pPr marL="869042" indent="-272142" algn="ctr">
              <a:buClrTx/>
              <a:buSzPts val="1200"/>
              <a:buFontTx/>
              <a:defRPr sz="1200" b="1" i="1">
                <a:solidFill>
                  <a:srgbClr val="1F1749"/>
                </a:solidFill>
              </a:defRPr>
            </a:lvl2pPr>
            <a:lvl3pPr marL="1326242" indent="-272142" algn="ctr">
              <a:buClrTx/>
              <a:buSzPts val="1200"/>
              <a:buFontTx/>
              <a:defRPr sz="1200" b="1" i="1">
                <a:solidFill>
                  <a:srgbClr val="1F1749"/>
                </a:solidFill>
              </a:defRPr>
            </a:lvl3pPr>
            <a:lvl4pPr marL="1783442" indent="-272142" algn="ctr">
              <a:buClrTx/>
              <a:buSzPts val="1200"/>
              <a:buFontTx/>
              <a:defRPr sz="1200" b="1" i="1">
                <a:solidFill>
                  <a:srgbClr val="1F1749"/>
                </a:solidFill>
              </a:defRPr>
            </a:lvl4pPr>
            <a:lvl5pPr marL="2240642" indent="-272142" algn="ctr">
              <a:buClrTx/>
              <a:buSzPts val="1200"/>
              <a:buFontTx/>
              <a:defRPr sz="1200" b="1" i="1">
                <a:solidFill>
                  <a:srgbClr val="1F174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;p6"/>
          <p:cNvSpPr txBox="1"/>
          <p:nvPr/>
        </p:nvSpPr>
        <p:spPr>
          <a:xfrm>
            <a:off x="3074674" y="4916365"/>
            <a:ext cx="2994651" cy="21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 i="1">
                <a:solidFill>
                  <a:srgbClr val="1F1749"/>
                </a:solidFill>
              </a:defRPr>
            </a:lvl1pPr>
          </a:lstStyle>
          <a:p>
            <a:r>
              <a:t>© 2020 WorldQuant University. All Rights Reserved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375340" y="4477984"/>
            <a:ext cx="393319" cy="3987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ctr">
              <a:defRPr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4" name="Google Shape;33;p6" descr="Google Shape;33;p6"/>
          <p:cNvPicPr>
            <a:picLocks noChangeAspect="1"/>
          </p:cNvPicPr>
          <p:nvPr/>
        </p:nvPicPr>
        <p:blipFill>
          <a:blip r:embed="rId10" cstate="print">
            <a:extLst/>
          </a:blip>
          <a:stretch>
            <a:fillRect/>
          </a:stretch>
        </p:blipFill>
        <p:spPr>
          <a:xfrm>
            <a:off x="6126479" y="365759"/>
            <a:ext cx="2693628" cy="902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166157" y="1444968"/>
            <a:ext cx="6811686" cy="2253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1F1749"/>
          </a:solidFill>
          <a:uFillTx/>
          <a:latin typeface="Roboto Slab"/>
          <a:ea typeface="Roboto Slab"/>
          <a:cs typeface="Roboto Slab"/>
          <a:sym typeface="Roboto Slab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23A6D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423A6D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mailto:aditya.prasann@gmail.co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50;p9"/>
          <p:cNvSpPr txBox="1">
            <a:spLocks noGrp="1"/>
          </p:cNvSpPr>
          <p:nvPr>
            <p:ph type="ctrTitle"/>
          </p:nvPr>
        </p:nvSpPr>
        <p:spPr>
          <a:xfrm>
            <a:off x="989748" y="1608256"/>
            <a:ext cx="7164493" cy="1542991"/>
          </a:xfrm>
          <a:prstGeom prst="rect">
            <a:avLst/>
          </a:prstGeom>
        </p:spPr>
        <p:txBody>
          <a:bodyPr/>
          <a:lstStyle/>
          <a:p>
            <a:pPr defTabSz="740663">
              <a:defRPr sz="2916"/>
            </a:pPr>
            <a:r>
              <a:t>Indian Equity Short Term Trading Models</a:t>
            </a:r>
          </a:p>
          <a:p>
            <a:pPr defTabSz="740663">
              <a:defRPr sz="2916"/>
            </a:pPr>
            <a:r>
              <a:t>(Group 44)</a:t>
            </a:r>
          </a:p>
        </p:txBody>
      </p:sp>
      <p:sp>
        <p:nvSpPr>
          <p:cNvPr id="86" name="Google Shape;51;p9"/>
          <p:cNvSpPr txBox="1">
            <a:spLocks noGrp="1"/>
          </p:cNvSpPr>
          <p:nvPr>
            <p:ph type="subTitle" sz="quarter" idx="1"/>
          </p:nvPr>
        </p:nvSpPr>
        <p:spPr>
          <a:xfrm>
            <a:off x="5650992" y="3987487"/>
            <a:ext cx="3086101" cy="25365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45720" algn="r" defTabSz="365760">
              <a:lnSpc>
                <a:spcPct val="115000"/>
              </a:lnSpc>
              <a:defRPr sz="560" b="1" i="0">
                <a:solidFill>
                  <a:srgbClr val="35EFEA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Aditya Prasann   </a:t>
            </a:r>
          </a:p>
          <a:p>
            <a:pPr marL="0" indent="45720" algn="r" defTabSz="365760">
              <a:lnSpc>
                <a:spcPct val="115000"/>
              </a:lnSpc>
              <a:defRPr sz="560" b="1" i="0">
                <a:solidFill>
                  <a:srgbClr val="35EFEA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Rghvendra Goyal</a:t>
            </a:r>
          </a:p>
          <a:p>
            <a:pPr marL="0" indent="45720" algn="r" defTabSz="365760">
              <a:lnSpc>
                <a:spcPct val="115000"/>
              </a:lnSpc>
              <a:defRPr sz="560" b="1" i="0">
                <a:solidFill>
                  <a:srgbClr val="35EFEA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Nilbabul Patel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29;p5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10</a:t>
            </a:fld>
            <a:endParaRPr/>
          </a:p>
        </p:txBody>
      </p:sp>
      <p:sp>
        <p:nvSpPr>
          <p:cNvPr id="123" name="Google Shape;93;p16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Summary of Results</a:t>
            </a:r>
          </a:p>
        </p:txBody>
      </p:sp>
      <p:sp>
        <p:nvSpPr>
          <p:cNvPr id="124" name="Google Shape;94;p16"/>
          <p:cNvSpPr txBox="1">
            <a:spLocks noGrp="1"/>
          </p:cNvSpPr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TRIX:</a:t>
            </a:r>
          </a:p>
          <a:p>
            <a:pPr marL="914400" lvl="1" indent="-342900">
              <a:lnSpc>
                <a:spcPct val="100000"/>
              </a:lnSpc>
              <a:spcBef>
                <a:spcPts val="600"/>
              </a:spcBef>
              <a:buSzPts val="1400"/>
              <a:defRPr sz="1400">
                <a:solidFill>
                  <a:srgbClr val="423A6D"/>
                </a:solidFill>
              </a:defRPr>
            </a:pPr>
            <a:r>
              <a:t>Tripple exponential moving averages</a:t>
            </a:r>
          </a:p>
          <a:p>
            <a:pPr marL="1371600" lvl="2" indent="-317500">
              <a:lnSpc>
                <a:spcPct val="100000"/>
              </a:lnSpc>
              <a:spcBef>
                <a:spcPts val="600"/>
              </a:spcBef>
              <a:buSzPts val="1400"/>
              <a:defRPr sz="1400">
                <a:solidFill>
                  <a:srgbClr val="423A6D"/>
                </a:solidFill>
              </a:defRPr>
            </a:pPr>
            <a:r>
              <a:t>Simple moving average of data series (first data series)</a:t>
            </a:r>
          </a:p>
          <a:p>
            <a:pPr marL="1371600" lvl="2" indent="-317500">
              <a:lnSpc>
                <a:spcPct val="100000"/>
              </a:lnSpc>
              <a:spcBef>
                <a:spcPts val="600"/>
              </a:spcBef>
              <a:buSzPts val="1400"/>
              <a:defRPr sz="1400">
                <a:solidFill>
                  <a:srgbClr val="423A6D"/>
                </a:solidFill>
              </a:defRPr>
            </a:pPr>
            <a:r>
              <a:t>SMA of first series at chosen period (second data series)</a:t>
            </a:r>
          </a:p>
          <a:p>
            <a:pPr marL="1371600" lvl="2" indent="-317500">
              <a:lnSpc>
                <a:spcPct val="100000"/>
              </a:lnSpc>
              <a:spcBef>
                <a:spcPts val="600"/>
              </a:spcBef>
              <a:buSzPts val="1400"/>
              <a:defRPr sz="1400">
                <a:solidFill>
                  <a:srgbClr val="423A6D"/>
                </a:solidFill>
              </a:defRPr>
            </a:pPr>
            <a:r>
              <a:t>Exponential moving average (EMA)</a:t>
            </a:r>
          </a:p>
          <a:p>
            <a:pPr marL="914400" lvl="1" indent="-317500">
              <a:lnSpc>
                <a:spcPct val="100000"/>
              </a:lnSpc>
              <a:spcBef>
                <a:spcPts val="600"/>
              </a:spcBef>
              <a:buSzPts val="1400"/>
              <a:defRPr sz="1400">
                <a:solidFill>
                  <a:srgbClr val="423A6D"/>
                </a:solidFill>
              </a:defRPr>
            </a:pPr>
            <a:r>
              <a:t>Trading signal generation:</a:t>
            </a:r>
          </a:p>
          <a:p>
            <a:pPr marL="1371600" lvl="2" indent="-317500">
              <a:lnSpc>
                <a:spcPct val="100000"/>
              </a:lnSpc>
              <a:spcBef>
                <a:spcPts val="600"/>
              </a:spcBef>
              <a:buSzPts val="1400"/>
              <a:defRPr sz="1400">
                <a:solidFill>
                  <a:srgbClr val="423A6D"/>
                </a:solidFill>
              </a:defRPr>
            </a:pPr>
            <a:r>
              <a:t>Calculate rate of change:</a:t>
            </a:r>
          </a:p>
          <a:p>
            <a:pPr marL="1828800" lvl="3" indent="-317500">
              <a:lnSpc>
                <a:spcPct val="100000"/>
              </a:lnSpc>
              <a:spcBef>
                <a:spcPts val="600"/>
              </a:spcBef>
              <a:buSzPts val="1400"/>
              <a:defRPr sz="1400">
                <a:solidFill>
                  <a:srgbClr val="423A6D"/>
                </a:solidFill>
              </a:defRPr>
            </a:pPr>
            <a:r>
              <a:t>TRIX = (DXi+1 - DXi)/DXi+1</a:t>
            </a:r>
          </a:p>
          <a:p>
            <a:pPr marL="1828800" lvl="3" indent="-317500">
              <a:lnSpc>
                <a:spcPct val="100000"/>
              </a:lnSpc>
              <a:spcBef>
                <a:spcPts val="600"/>
              </a:spcBef>
              <a:buSzPts val="1400"/>
              <a:defRPr sz="1400">
                <a:solidFill>
                  <a:srgbClr val="423A6D"/>
                </a:solidFill>
              </a:defRPr>
            </a:pPr>
            <a:r>
              <a:t>Signal = EMA(TRIX)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29;p5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288673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11</a:t>
            </a:fld>
            <a:endParaRPr/>
          </a:p>
        </p:txBody>
      </p:sp>
      <p:sp>
        <p:nvSpPr>
          <p:cNvPr id="127" name="Google Shape;99;p17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TRIX Results</a:t>
            </a:r>
          </a:p>
        </p:txBody>
      </p:sp>
      <p:sp>
        <p:nvSpPr>
          <p:cNvPr id="128" name="Google Shape;100;p17"/>
          <p:cNvSpPr txBox="1">
            <a:spLocks noGrp="1"/>
          </p:cNvSpPr>
          <p:nvPr>
            <p:ph type="body" sz="quarter" idx="1"/>
          </p:nvPr>
        </p:nvSpPr>
        <p:spPr>
          <a:xfrm>
            <a:off x="365749" y="1354325"/>
            <a:ext cx="3148502" cy="1912799"/>
          </a:xfrm>
          <a:prstGeom prst="rect">
            <a:avLst/>
          </a:prstGeom>
        </p:spPr>
        <p:txBody>
          <a:bodyPr/>
          <a:lstStyle/>
          <a:p>
            <a:r>
              <a:t>Mostly successful strategy.</a:t>
            </a:r>
          </a:p>
          <a:p>
            <a:r>
              <a:t>Mostly positive returns with in the -5.14% to 21.99% range</a:t>
            </a:r>
          </a:p>
        </p:txBody>
      </p:sp>
      <p:pic>
        <p:nvPicPr>
          <p:cNvPr id="129" name="Google Shape;101;p17" descr="Google Shape;101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1499" y="866025"/>
            <a:ext cx="5391151" cy="3562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29;p5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12</a:t>
            </a:fld>
            <a:endParaRPr/>
          </a:p>
        </p:txBody>
      </p:sp>
      <p:sp>
        <p:nvSpPr>
          <p:cNvPr id="132" name="Google Shape;106;p18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Stochastic reversal</a:t>
            </a:r>
          </a:p>
        </p:txBody>
      </p:sp>
      <p:sp>
        <p:nvSpPr>
          <p:cNvPr id="133" name="Google Shape;107;p18"/>
          <p:cNvSpPr txBox="1">
            <a:spLocks noGrp="1"/>
          </p:cNvSpPr>
          <p:nvPr>
            <p:ph type="body" sz="half" idx="1"/>
          </p:nvPr>
        </p:nvSpPr>
        <p:spPr>
          <a:xfrm>
            <a:off x="365748" y="1354324"/>
            <a:ext cx="3827702" cy="2954102"/>
          </a:xfrm>
          <a:prstGeom prst="rect">
            <a:avLst/>
          </a:prstGeom>
        </p:spPr>
        <p:txBody>
          <a:bodyPr/>
          <a:lstStyle/>
          <a:p>
            <a:pPr marL="443484" indent="-332613" defTabSz="886968">
              <a:buSzPts val="1700"/>
              <a:defRPr sz="1746"/>
            </a:pPr>
            <a:r>
              <a:t>Uses two moving averages lines showing overbought, neutral and oversold zones.</a:t>
            </a:r>
          </a:p>
          <a:p>
            <a:pPr marL="443484" indent="-332613" defTabSz="886968">
              <a:buSzPts val="1700"/>
              <a:defRPr sz="1746"/>
            </a:pPr>
            <a:r>
              <a:t>Gives trading signal on extreme levels.</a:t>
            </a:r>
          </a:p>
          <a:p>
            <a:pPr marL="443484" indent="-332613" defTabSz="886968">
              <a:buSzPts val="1700"/>
              <a:defRPr sz="1746"/>
            </a:pPr>
            <a:r>
              <a:t>Strategy returns were mostly negative.</a:t>
            </a:r>
          </a:p>
          <a:p>
            <a:pPr marL="443484" indent="-332613" defTabSz="886968">
              <a:buSzPts val="1700"/>
              <a:defRPr sz="1746"/>
            </a:pPr>
            <a:r>
              <a:t>Small positive returns in some cases.</a:t>
            </a:r>
          </a:p>
        </p:txBody>
      </p:sp>
      <p:pic>
        <p:nvPicPr>
          <p:cNvPr id="134" name="Google Shape;108;p18" descr="Google Shape;108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5849" y="1274347"/>
            <a:ext cx="4645753" cy="3335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29;p5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13</a:t>
            </a:fld>
            <a:endParaRPr/>
          </a:p>
        </p:txBody>
      </p:sp>
      <p:sp>
        <p:nvSpPr>
          <p:cNvPr id="137" name="Google Shape;113;p19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Three Green Candles</a:t>
            </a:r>
          </a:p>
        </p:txBody>
      </p:sp>
      <p:sp>
        <p:nvSpPr>
          <p:cNvPr id="138" name="Google Shape;114;p19"/>
          <p:cNvSpPr txBox="1">
            <a:spLocks noGrp="1"/>
          </p:cNvSpPr>
          <p:nvPr>
            <p:ph type="body" sz="half" idx="1"/>
          </p:nvPr>
        </p:nvSpPr>
        <p:spPr>
          <a:xfrm>
            <a:off x="365750" y="1354324"/>
            <a:ext cx="3367200" cy="3184801"/>
          </a:xfrm>
          <a:prstGeom prst="rect">
            <a:avLst/>
          </a:prstGeom>
        </p:spPr>
        <p:txBody>
          <a:bodyPr/>
          <a:lstStyle/>
          <a:p>
            <a:r>
              <a:t>Predicts reversal of downtrend.</a:t>
            </a:r>
          </a:p>
          <a:p>
            <a:r>
              <a:t>Patterns consists of three consecutive long bodied candlesticks that open within previous candle’s real body.</a:t>
            </a:r>
          </a:p>
          <a:p>
            <a:r>
              <a:t>Strategy returns in -0.11% to 12.43% range.</a:t>
            </a:r>
          </a:p>
        </p:txBody>
      </p:sp>
      <p:pic>
        <p:nvPicPr>
          <p:cNvPr id="139" name="Google Shape;115;p19" descr="Google Shape;115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022" y="1354324"/>
            <a:ext cx="5153328" cy="3184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29;p5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14</a:t>
            </a:fld>
            <a:endParaRPr/>
          </a:p>
        </p:txBody>
      </p:sp>
      <p:sp>
        <p:nvSpPr>
          <p:cNvPr id="142" name="Google Shape;120;p20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Your Contribution</a:t>
            </a:r>
          </a:p>
        </p:txBody>
      </p:sp>
      <p:sp>
        <p:nvSpPr>
          <p:cNvPr id="143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/>
          <a:lstStyle/>
          <a:p>
            <a:pPr marL="384047" indent="-288035" defTabSz="768095">
              <a:lnSpc>
                <a:spcPct val="100000"/>
              </a:lnSpc>
              <a:spcBef>
                <a:spcPts val="700"/>
              </a:spcBef>
              <a:buSzPts val="1500"/>
              <a:defRPr sz="1512">
                <a:solidFill>
                  <a:srgbClr val="000000"/>
                </a:solidFill>
              </a:defRPr>
            </a:pPr>
            <a:r>
              <a:t>Project was done in a group.</a:t>
            </a:r>
          </a:p>
          <a:p>
            <a:pPr marL="384047" indent="-288035" defTabSz="7680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1500"/>
              <a:defRPr sz="1512">
                <a:solidFill>
                  <a:srgbClr val="000000"/>
                </a:solidFill>
              </a:defRPr>
            </a:pPr>
            <a:r>
              <a:t>Following members contributed to the project:</a:t>
            </a:r>
          </a:p>
          <a:p>
            <a:pPr marL="768095" lvl="1" indent="-266700" defTabSz="7680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1100"/>
              <a:defRPr sz="1175">
                <a:solidFill>
                  <a:srgbClr val="000000"/>
                </a:solidFill>
              </a:defRPr>
            </a:pPr>
            <a:r>
              <a:t>Aditya Prasann</a:t>
            </a:r>
          </a:p>
          <a:p>
            <a:pPr marL="768095" lvl="1" indent="-266700" defTabSz="7680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1100"/>
              <a:defRPr sz="1175">
                <a:solidFill>
                  <a:srgbClr val="000000"/>
                </a:solidFill>
              </a:defRPr>
            </a:pPr>
            <a:r>
              <a:t>Raghvendra Goyal</a:t>
            </a:r>
          </a:p>
          <a:p>
            <a:pPr marL="768095" lvl="1" indent="-266700" defTabSz="7680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1100"/>
              <a:defRPr sz="1175">
                <a:solidFill>
                  <a:srgbClr val="000000"/>
                </a:solidFill>
              </a:defRPr>
            </a:pPr>
            <a:r>
              <a:t>Nilbabul Patel</a:t>
            </a:r>
          </a:p>
          <a:p>
            <a:pPr marL="384047" indent="-288035" defTabSz="7680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1500"/>
              <a:defRPr sz="1512">
                <a:solidFill>
                  <a:srgbClr val="000000"/>
                </a:solidFill>
              </a:defRPr>
            </a:pPr>
            <a:r>
              <a:t>All members contributed to every aspect of the project in various capacities. However, group members had special contributions in following areas:</a:t>
            </a:r>
          </a:p>
          <a:p>
            <a:pPr marL="768095" lvl="1" indent="-266700" defTabSz="7680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1100"/>
              <a:defRPr sz="1175">
                <a:solidFill>
                  <a:srgbClr val="000000"/>
                </a:solidFill>
              </a:defRPr>
            </a:pPr>
            <a:r>
              <a:t>Documentation:  Aditya Prasann</a:t>
            </a:r>
          </a:p>
          <a:p>
            <a:pPr marL="768095" lvl="1" indent="-266700" defTabSz="7680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1100"/>
              <a:defRPr sz="1175">
                <a:solidFill>
                  <a:srgbClr val="000000"/>
                </a:solidFill>
              </a:defRPr>
            </a:pPr>
            <a:r>
              <a:t>Coding : Raghvendra Goyal</a:t>
            </a:r>
          </a:p>
          <a:p>
            <a:pPr marL="768095" lvl="1" indent="-266700" defTabSz="7680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1100"/>
              <a:defRPr sz="1175">
                <a:solidFill>
                  <a:srgbClr val="000000"/>
                </a:solidFill>
              </a:defRPr>
            </a:pPr>
            <a:r>
              <a:t>Presentation and Peer review feedback: Nilbabul Patel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29;p5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15</a:t>
            </a:fld>
            <a:endParaRPr/>
          </a:p>
        </p:txBody>
      </p:sp>
      <p:sp>
        <p:nvSpPr>
          <p:cNvPr id="146" name="Google Shape;126;p21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Conclusions</a:t>
            </a:r>
          </a:p>
        </p:txBody>
      </p:sp>
      <p:sp>
        <p:nvSpPr>
          <p:cNvPr id="14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t>Various strategies yielded returns in wide ranges.</a:t>
            </a:r>
          </a:p>
          <a:p>
            <a:pPr>
              <a:spcBef>
                <a:spcPts val="6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TRIX was most successful strategy with highest returns at 21.99%</a:t>
            </a:r>
          </a:p>
          <a:p>
            <a:pPr>
              <a:spcBef>
                <a:spcPts val="6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SMA and Stochastics strategies returns were mostly negative and rejected as a result.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29;p5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301869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16</a:t>
            </a:fld>
            <a:endParaRPr/>
          </a:p>
        </p:txBody>
      </p:sp>
      <p:sp>
        <p:nvSpPr>
          <p:cNvPr id="150" name="Google Shape;132;p22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Future Scope of Work</a:t>
            </a:r>
          </a:p>
        </p:txBody>
      </p:sp>
      <p:sp>
        <p:nvSpPr>
          <p:cNvPr id="151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  <a:endParaRPr/>
          </a:p>
          <a:p>
            <a:pPr marL="0" indent="457200">
              <a:buSzTx/>
              <a:buNone/>
            </a:pPr>
            <a:endParaRPr/>
          </a:p>
          <a:p>
            <a:r>
              <a:t>Three Green Candles and TRIX were most successful strategies.</a:t>
            </a:r>
          </a:p>
          <a:p>
            <a:r>
              <a:t>Further review and refinement can be implemented in following areas:</a:t>
            </a:r>
          </a:p>
          <a:p>
            <a:pPr marL="914400" lvl="1" indent="-317500">
              <a:buSzPts val="1400"/>
              <a:defRPr sz="1400">
                <a:solidFill>
                  <a:srgbClr val="423A6D"/>
                </a:solidFill>
              </a:defRPr>
            </a:pPr>
            <a:r>
              <a:t>Reduce transaction cost by refining strategy to lower numbers of trades.</a:t>
            </a:r>
          </a:p>
          <a:p>
            <a:pPr marL="914400" lvl="1" indent="-317500">
              <a:buSzPts val="1400"/>
              <a:defRPr sz="1400">
                <a:solidFill>
                  <a:srgbClr val="423A6D"/>
                </a:solidFill>
              </a:defRPr>
            </a:pPr>
            <a:r>
              <a:t>Further investigate more model factors.</a:t>
            </a:r>
          </a:p>
          <a:p>
            <a:pPr marL="914400" lvl="1" indent="-317500">
              <a:buSzPts val="1400"/>
              <a:defRPr sz="1400">
                <a:solidFill>
                  <a:srgbClr val="423A6D"/>
                </a:solidFill>
              </a:defRPr>
            </a:pPr>
            <a:r>
              <a:t>Regime modelling for capital allocation.</a:t>
            </a:r>
          </a:p>
          <a:p>
            <a:pPr marL="914400" lvl="1" indent="-317500">
              <a:buSzPts val="1400"/>
              <a:defRPr sz="1400">
                <a:solidFill>
                  <a:srgbClr val="423A6D"/>
                </a:solidFill>
              </a:defRPr>
            </a:pPr>
            <a:r>
              <a:t>Out of sample testing to test robustness of model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23;p4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202985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89" name="Google Shape;56;p10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Nilbabul Patel</a:t>
            </a:r>
          </a:p>
        </p:txBody>
      </p:sp>
      <p:sp>
        <p:nvSpPr>
          <p:cNvPr id="90" name="Google Shape;57;p10"/>
          <p:cNvSpPr txBox="1">
            <a:spLocks noGrp="1"/>
          </p:cNvSpPr>
          <p:nvPr>
            <p:ph type="body" sz="quarter" idx="1"/>
          </p:nvPr>
        </p:nvSpPr>
        <p:spPr>
          <a:xfrm>
            <a:off x="3137128" y="1894001"/>
            <a:ext cx="3486301" cy="16926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91" name="Google Shape;58;p10" descr="Google Shape;58;p10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19436" y="1395072"/>
            <a:ext cx="2215814" cy="2118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23;p4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202985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94" name="Google Shape;56;p10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rPr smtClean="0"/>
              <a:t>Raghvendra </a:t>
            </a:r>
            <a:r>
              <a:t>Goyal</a:t>
            </a:r>
          </a:p>
        </p:txBody>
      </p:sp>
      <p:sp>
        <p:nvSpPr>
          <p:cNvPr id="95" name="Google Shape;57;p10"/>
          <p:cNvSpPr txBox="1">
            <a:spLocks noGrp="1"/>
          </p:cNvSpPr>
          <p:nvPr>
            <p:ph type="body" sz="quarter" idx="1"/>
          </p:nvPr>
        </p:nvSpPr>
        <p:spPr>
          <a:xfrm>
            <a:off x="3137128" y="1894001"/>
            <a:ext cx="5778272" cy="17445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500" dirty="0" smtClean="0"/>
              <a:t>I am a professional trader with experience in discretionary and automated trading and currently building infrastructure and strategies for a </a:t>
            </a:r>
            <a:r>
              <a:rPr lang="en-US" sz="1500" dirty="0" err="1" smtClean="0"/>
              <a:t>a</a:t>
            </a:r>
            <a:r>
              <a:rPr lang="en-US" sz="1500" dirty="0" err="1" smtClean="0"/>
              <a:t>lgo</a:t>
            </a:r>
            <a:r>
              <a:rPr lang="en-US" sz="1500" dirty="0" smtClean="0"/>
              <a:t> trading startup in India.</a:t>
            </a:r>
          </a:p>
          <a:p>
            <a:r>
              <a:rPr lang="en-US" sz="1500" dirty="0" smtClean="0"/>
              <a:t>Email: raghvendragoyal@gmail.com</a:t>
            </a:r>
            <a:endParaRPr sz="15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;p4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202985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98" name="Google Shape;56;p10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Aditya Prasann</a:t>
            </a:r>
          </a:p>
        </p:txBody>
      </p:sp>
      <p:sp>
        <p:nvSpPr>
          <p:cNvPr id="99" name="Google Shape;57;p10"/>
          <p:cNvSpPr txBox="1">
            <a:spLocks noGrp="1"/>
          </p:cNvSpPr>
          <p:nvPr>
            <p:ph type="body" sz="half" idx="1"/>
          </p:nvPr>
        </p:nvSpPr>
        <p:spPr>
          <a:xfrm>
            <a:off x="3137128" y="1894001"/>
            <a:ext cx="5670701" cy="1692601"/>
          </a:xfrm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         I am a software engineer by qualification and profession. I have keen interest in evolving programming paradigm and their role/application in finance industry. I professionally work as development manager in short term interest rates trading for Citibank.</a:t>
            </a:r>
          </a:p>
          <a:p>
            <a:pPr>
              <a:defRPr sz="1200"/>
            </a:pPr>
            <a:r>
              <a:t>         </a:t>
            </a:r>
          </a:p>
          <a:p>
            <a:pPr>
              <a:defRPr sz="1200"/>
            </a:pPr>
            <a:r>
              <a:t>        Email -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aditya.prasann@gmail.com</a:t>
            </a:r>
          </a:p>
        </p:txBody>
      </p:sp>
      <p:pic>
        <p:nvPicPr>
          <p:cNvPr id="100" name="RESIZE   _0309a.jpg" descr="RESIZE   _0309a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332" y="1337663"/>
            <a:ext cx="1920758" cy="2468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29;p5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202985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03" name="Google Shape;63;p11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Project Goal and Importance</a:t>
            </a:r>
          </a:p>
        </p:txBody>
      </p:sp>
      <p:sp>
        <p:nvSpPr>
          <p:cNvPr id="104" name="Google Shape;64;p11"/>
          <p:cNvSpPr txBox="1">
            <a:spLocks noGrp="1"/>
          </p:cNvSpPr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r>
              <a:t>Design and implement short term trading portfolios of NIFTY50 stocks based on various short term trading strategies primarily based on trending and mean reversion.</a:t>
            </a:r>
          </a:p>
          <a:p>
            <a:pPr>
              <a:spcBef>
                <a:spcPts val="6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Select portfolio of stocks with optimum returns.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29;p5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202985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107" name="Google Shape;69;p12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Literature Review/Background</a:t>
            </a:r>
          </a:p>
        </p:txBody>
      </p:sp>
      <p:sp>
        <p:nvSpPr>
          <p:cNvPr id="108" name="Google Shape;70;p12"/>
          <p:cNvSpPr txBox="1">
            <a:spLocks noGrp="1"/>
          </p:cNvSpPr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Lots of research done in Equity and FX pricing.</a:t>
            </a:r>
          </a:p>
          <a:p>
            <a:pPr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Machine learning is next new frontier</a:t>
            </a:r>
          </a:p>
          <a:p>
            <a:pPr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Automation in market place has lead to market efficiency. 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Recent technological advances lead to overhaul of NSE.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NSE offers one of the fastest order matching systems.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Highly suitable for algorithmic trading.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Short term equity trading models trained on NIFTY50 can be helpful in better understanding of algorithmic trading in NSE.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29;p5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202985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  <p:sp>
        <p:nvSpPr>
          <p:cNvPr id="111" name="Google Shape;75;p13"/>
          <p:cNvSpPr txBox="1">
            <a:spLocks noGrp="1"/>
          </p:cNvSpPr>
          <p:nvPr>
            <p:ph type="title"/>
          </p:nvPr>
        </p:nvSpPr>
        <p:spPr>
          <a:xfrm>
            <a:off x="365759" y="617345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Assumptions and Choice of Technology</a:t>
            </a:r>
          </a:p>
        </p:txBody>
      </p:sp>
      <p:sp>
        <p:nvSpPr>
          <p:cNvPr id="112" name="Google Shape;76;p13"/>
          <p:cNvSpPr txBox="1">
            <a:spLocks noGrp="1"/>
          </p:cNvSpPr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Data:</a:t>
            </a:r>
          </a:p>
          <a:p>
            <a:pPr marL="914400" lvl="1" indent="-317500"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15 minutes market data samples for NIFTY50 from August 1, 2017 to April 30, 2018</a:t>
            </a:r>
          </a:p>
          <a:p>
            <a:pPr marL="914400" lvl="1" indent="-317500"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Market data filtered for futures expiry dates and corporate actions.</a:t>
            </a:r>
          </a:p>
          <a:p>
            <a:pPr marL="0" indent="914400">
              <a:buSzTx/>
              <a:buNone/>
            </a:pPr>
            <a:endParaRPr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t>Technology:</a:t>
            </a:r>
          </a:p>
          <a:p>
            <a:pPr marL="914400" lvl="1" indent="-317500">
              <a:spcBef>
                <a:spcPts val="600"/>
              </a:spcBef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Python for development</a:t>
            </a:r>
          </a:p>
          <a:p>
            <a:pPr marL="914400" lvl="1" indent="-317500">
              <a:spcBef>
                <a:spcPts val="600"/>
              </a:spcBef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BackTrader - Event driven trading strategy back testing framework.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29;p5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202985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8</a:t>
            </a:fld>
            <a:endParaRPr/>
          </a:p>
        </p:txBody>
      </p:sp>
      <p:sp>
        <p:nvSpPr>
          <p:cNvPr id="115" name="Google Shape;81;p14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BackTrader</a:t>
            </a:r>
          </a:p>
        </p:txBody>
      </p:sp>
      <p:sp>
        <p:nvSpPr>
          <p:cNvPr id="116" name="Google Shape;82;p14"/>
          <p:cNvSpPr txBox="1">
            <a:spLocks noGrp="1"/>
          </p:cNvSpPr>
          <p:nvPr>
            <p:ph type="body" idx="1"/>
          </p:nvPr>
        </p:nvSpPr>
        <p:spPr>
          <a:xfrm>
            <a:off x="365758" y="1354319"/>
            <a:ext cx="8520602" cy="2954102"/>
          </a:xfrm>
          <a:prstGeom prst="rect">
            <a:avLst/>
          </a:prstGeom>
        </p:spPr>
        <p:txBody>
          <a:bodyPr/>
          <a:lstStyle/>
          <a:p>
            <a:r>
              <a:t>Well documented, community supported backtesting framework.</a:t>
            </a:r>
          </a:p>
          <a:p>
            <a:r>
              <a:t>Supports various data formats.</a:t>
            </a:r>
          </a:p>
          <a:p>
            <a:r>
              <a:t>Simultaneous data feeds supported.</a:t>
            </a:r>
          </a:p>
          <a:p>
            <a:r>
              <a:t>Multiple timeframes can be mixed and run.</a:t>
            </a:r>
          </a:p>
          <a:p>
            <a:r>
              <a:t>Integrated Resampling and Replaying.</a:t>
            </a:r>
          </a:p>
          <a:p>
            <a:r>
              <a:t>Event based.</a:t>
            </a:r>
          </a:p>
          <a:p>
            <a:r>
              <a:t>Vectorised calculations for indicators.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29;p5"/>
          <p:cNvSpPr txBox="1">
            <a:spLocks noGrp="1"/>
          </p:cNvSpPr>
          <p:nvPr>
            <p:ph type="sldNum" sz="quarter" idx="2"/>
          </p:nvPr>
        </p:nvSpPr>
        <p:spPr>
          <a:xfrm>
            <a:off x="8460378" y="4387965"/>
            <a:ext cx="202985" cy="28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  <p:sp>
        <p:nvSpPr>
          <p:cNvPr id="119" name="Google Shape;87;p15"/>
          <p:cNvSpPr txBox="1">
            <a:spLocks noGrp="1"/>
          </p:cNvSpPr>
          <p:nvPr>
            <p:ph type="title"/>
          </p:nvPr>
        </p:nvSpPr>
        <p:spPr>
          <a:xfrm>
            <a:off x="365759" y="609596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Peer Review Feedback</a:t>
            </a:r>
          </a:p>
        </p:txBody>
      </p:sp>
      <p:sp>
        <p:nvSpPr>
          <p:cNvPr id="120" name="Google Shape;88;p15"/>
          <p:cNvSpPr txBox="1">
            <a:spLocks noGrp="1"/>
          </p:cNvSpPr>
          <p:nvPr>
            <p:ph type="body" idx="1"/>
          </p:nvPr>
        </p:nvSpPr>
        <p:spPr>
          <a:xfrm>
            <a:off x="365758" y="1354320"/>
            <a:ext cx="8520601" cy="295421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Methodology section was required.</a:t>
            </a:r>
          </a:p>
          <a:p>
            <a:pPr marL="914400" lvl="1" indent="-317500">
              <a:buClr>
                <a:srgbClr val="000000"/>
              </a:buClr>
              <a:buSzPts val="1400"/>
              <a:buFont typeface="Arial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Our final project submission now incorporates methodology section. Below are main points under methodology section:</a:t>
            </a:r>
          </a:p>
          <a:p>
            <a:pPr marL="1371600" lvl="2" indent="-317500">
              <a:buClr>
                <a:srgbClr val="000000"/>
              </a:buClr>
              <a:buSzPts val="1400"/>
              <a:buFont typeface="Arial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Data: 15 minutes NIFTY50 stocks price samples used adjusted for futures expiry and corporate actions.</a:t>
            </a:r>
          </a:p>
          <a:p>
            <a:pPr marL="1371600" lvl="2" indent="-317500">
              <a:buClr>
                <a:srgbClr val="000000"/>
              </a:buClr>
              <a:buSzPts val="1400"/>
              <a:buFont typeface="Arial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Strategies implemented:</a:t>
            </a:r>
          </a:p>
          <a:p>
            <a:pPr marL="1828800" lvl="3" indent="-317500">
              <a:buClr>
                <a:srgbClr val="000000"/>
              </a:buClr>
              <a:buSzPts val="1400"/>
              <a:buFont typeface="Arial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SMA </a:t>
            </a:r>
          </a:p>
          <a:p>
            <a:pPr marL="1828800" lvl="3" indent="-317500">
              <a:buClr>
                <a:srgbClr val="000000"/>
              </a:buClr>
              <a:buSzPts val="1400"/>
              <a:buFont typeface="Arial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TRIX</a:t>
            </a:r>
          </a:p>
          <a:p>
            <a:pPr marL="1828800" lvl="3" indent="-317500">
              <a:buClr>
                <a:srgbClr val="000000"/>
              </a:buClr>
              <a:buSzPts val="1400"/>
              <a:buFont typeface="Arial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Stochastic Reversal</a:t>
            </a:r>
          </a:p>
          <a:p>
            <a:pPr marL="1828800" lvl="3" indent="-317500">
              <a:buClr>
                <a:srgbClr val="000000"/>
              </a:buClr>
              <a:buSzPts val="1400"/>
              <a:buFont typeface="Arial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Three Green Candles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667</Words>
  <PresentationFormat>On-screen Show (16:9)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Indian Equity Short Term Trading Models (Group 44)</vt:lpstr>
      <vt:lpstr>Nilbabul Patel</vt:lpstr>
      <vt:lpstr>Raghvendra Goyal</vt:lpstr>
      <vt:lpstr>Aditya Prasann</vt:lpstr>
      <vt:lpstr>Project Goal and Importance</vt:lpstr>
      <vt:lpstr>Literature Review/Background</vt:lpstr>
      <vt:lpstr>Assumptions and Choice of Technology</vt:lpstr>
      <vt:lpstr>BackTrader</vt:lpstr>
      <vt:lpstr>Peer Review Feedback</vt:lpstr>
      <vt:lpstr>Summary of Results</vt:lpstr>
      <vt:lpstr>TRIX Results</vt:lpstr>
      <vt:lpstr>Stochastic reversal</vt:lpstr>
      <vt:lpstr>Three Green Candles</vt:lpstr>
      <vt:lpstr>Your Contribution</vt:lpstr>
      <vt:lpstr>Conclusions</vt:lpstr>
      <vt:lpstr>Future Scope of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Equity Short Term Trading Models (Group 44)</dc:title>
  <cp:lastModifiedBy>HP</cp:lastModifiedBy>
  <cp:revision>2</cp:revision>
  <dcterms:modified xsi:type="dcterms:W3CDTF">2020-08-10T17:08:21Z</dcterms:modified>
</cp:coreProperties>
</file>