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75" r:id="rId5"/>
    <p:sldId id="278" r:id="rId6"/>
    <p:sldId id="262" r:id="rId7"/>
    <p:sldId id="263" r:id="rId8"/>
    <p:sldId id="27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485608/what-the-difference-between-deadlock-avoidance-and-deadlock-prevention" TargetMode="External"/><Relationship Id="rId2" Type="http://schemas.openxmlformats.org/officeDocument/2006/relationships/hyperlink" Target="http://www.geeksforgeeks.org/deadlock-preven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eksforgeeks.org/operating-system-bankers-algorithm/" TargetMode="External"/><Relationship Id="rId4" Type="http://schemas.openxmlformats.org/officeDocument/2006/relationships/hyperlink" Target="http://www.cs.colostate.edu/~cs551/CourseNotes/Banke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AA26-2774-4C0F-96C3-2F3EEEC9C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99304"/>
            <a:ext cx="8915399" cy="226278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Banker’s Algorithm</a:t>
            </a:r>
            <a:endParaRPr lang="en-US" sz="4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4B21C-8A27-4CD6-B888-35AA9AD79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br>
              <a:rPr lang="en-IN" sz="2500" dirty="0">
                <a:latin typeface="Gill Sans MT" panose="020B0502020104020203" pitchFamily="34" charset="0"/>
              </a:rPr>
            </a:br>
            <a:r>
              <a:rPr lang="en-IN" sz="2500" dirty="0">
                <a:latin typeface="Gill Sans MT" panose="020B0502020104020203" pitchFamily="34" charset="0"/>
              </a:rPr>
              <a:t>Aditya Raghavan</a:t>
            </a:r>
            <a:endParaRPr lang="en-US" sz="25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1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60A6-5041-4161-8B27-A06557C5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Background</a:t>
            </a:r>
            <a:endParaRPr lang="en-US" sz="4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9C27-73A5-43CB-B363-F1C718BE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2716"/>
            <a:ext cx="8915400" cy="4458506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Process is program in execution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Process requests/uses resources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Resources – Memory, Printer, CPU etc.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Deadlock – State from which system cannot proceed or recover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Set of conditions must hold true for deadlock to occur</a:t>
            </a:r>
          </a:p>
          <a:p>
            <a:pPr marL="0" indent="0">
              <a:buNone/>
            </a:pPr>
            <a:endParaRPr lang="en-IN" sz="3000" dirty="0">
              <a:latin typeface="Gill Sans MT" panose="020B0502020104020203" pitchFamily="34" charset="0"/>
            </a:endParaRPr>
          </a:p>
          <a:p>
            <a:endParaRPr lang="en-IN" sz="3000" dirty="0">
              <a:latin typeface="Gill Sans MT" panose="020B0502020104020203" pitchFamily="34" charset="0"/>
            </a:endParaRPr>
          </a:p>
          <a:p>
            <a:endParaRPr lang="en-US" sz="3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6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60A6-5041-4161-8B27-A06557C5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Deadlock</a:t>
            </a:r>
            <a:endParaRPr lang="en-US" sz="4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9C27-73A5-43CB-B363-F1C718BE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2716"/>
            <a:ext cx="8915400" cy="493333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 Set of processes each holding a resource waiting to acquire resource held by another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 Necessary conditions for deadlock: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Mutual Exclusion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Hold and Wait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Circular Wait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No </a:t>
            </a:r>
            <a:r>
              <a:rPr lang="en-IN" sz="2600" dirty="0" err="1">
                <a:latin typeface="Gill Sans MT" panose="020B0502020104020203" pitchFamily="34" charset="0"/>
              </a:rPr>
              <a:t>Preemption</a:t>
            </a:r>
            <a:endParaRPr lang="en-IN" sz="26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Gill Sans MT" panose="020B0502020104020203" pitchFamily="34" charset="0"/>
              </a:rPr>
              <a:t> 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ED039-D212-4092-AA53-DD44DA16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005528"/>
            <a:ext cx="5408612" cy="33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2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47DC-35BD-47F7-8177-155F200B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5367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Prevention vs Avoidance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42E9-4399-4717-A195-85D7393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8360"/>
            <a:ext cx="8915400" cy="4642861"/>
          </a:xfrm>
        </p:spPr>
        <p:txBody>
          <a:bodyPr>
            <a:normAutofit lnSpcReduction="10000"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Prevention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Ensuring at least one of the necessary conditions never hold true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Under commit resources and request all at once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For e.g. Serializing tokens, Dijkstra’s Algorithm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</a:rPr>
              <a:t> Avoidance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Do not let the system enter an unsafe state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Modify the resource </a:t>
            </a:r>
            <a:r>
              <a:rPr lang="en-IN" sz="2800">
                <a:latin typeface="Gill Sans MT" panose="020B0502020104020203" pitchFamily="34" charset="0"/>
              </a:rPr>
              <a:t>allocation strategy</a:t>
            </a:r>
            <a:endParaRPr lang="en-IN" sz="2800" dirty="0">
              <a:latin typeface="Gill Sans MT" panose="020B0502020104020203" pitchFamily="34" charset="0"/>
            </a:endParaRP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For e.g. Banker’s Algorithm</a:t>
            </a:r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71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42CD-5D1B-4C9F-B62D-585BE209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072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Banker’s Algorithm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3F7F-5F7D-42D4-AF0A-EE5791A1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4839"/>
            <a:ext cx="8915400" cy="4436382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Deadlock avoidance algorithm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Ensures the system always remains in safe state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Process requests for resources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Banker’s </a:t>
            </a:r>
            <a:r>
              <a:rPr lang="en-IN" sz="3000" dirty="0" err="1">
                <a:latin typeface="Gill Sans MT" panose="020B0502020104020203" pitchFamily="34" charset="0"/>
              </a:rPr>
              <a:t>algo</a:t>
            </a:r>
            <a:r>
              <a:rPr lang="en-IN" sz="3000" dirty="0">
                <a:latin typeface="Gill Sans MT" panose="020B0502020104020203" pitchFamily="34" charset="0"/>
              </a:rPr>
              <a:t> verifies if system remains in safe state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Requested resources not allocated if unsafe state possible</a:t>
            </a:r>
          </a:p>
          <a:p>
            <a:endParaRPr lang="en-IN" sz="3000" dirty="0">
              <a:latin typeface="Gill Sans MT" panose="020B0502020104020203" pitchFamily="34" charset="0"/>
            </a:endParaRPr>
          </a:p>
          <a:p>
            <a:endParaRPr lang="en-US" sz="3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2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9C27-73A5-43CB-B363-F1C718BE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22671"/>
            <a:ext cx="8915400" cy="5188551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Input for algorithm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Maximum amount of required resources for each process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Amount of resources held by each process currently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Maximum available resources in the system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Conditional check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Request made by process &lt; Max. required for process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Request made by process &lt; Available resource in 												system</a:t>
            </a:r>
          </a:p>
          <a:p>
            <a:pPr marL="457200" lvl="1" indent="0">
              <a:buNone/>
            </a:pPr>
            <a:endParaRPr lang="en-US" sz="2800" dirty="0">
              <a:latin typeface="Gill Sans MT" panose="020B0502020104020203" pitchFamily="34" charset="0"/>
            </a:endParaRPr>
          </a:p>
          <a:p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5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46F6-526E-426B-AD25-7EB08810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63677"/>
            <a:ext cx="8915400" cy="5818239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</a:t>
            </a:r>
            <a:r>
              <a:rPr lang="en-US" sz="3000" dirty="0">
                <a:latin typeface="Gill Sans MT" panose="020B0502020104020203" pitchFamily="34" charset="0"/>
              </a:rPr>
              <a:t>Example: 5 drives, 2 displays, 4 printers, 3 disks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</a:t>
            </a:r>
            <a:r>
              <a:rPr lang="en-US" sz="3000" dirty="0">
                <a:latin typeface="Gill Sans MT" panose="020B0502020104020203" pitchFamily="34" charset="0"/>
              </a:rPr>
              <a:t>Total = (5, 2, 4, 3)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</a:t>
            </a:r>
            <a:r>
              <a:rPr lang="en-US" sz="3000" dirty="0">
                <a:latin typeface="Gill Sans MT" panose="020B0502020104020203" pitchFamily="34" charset="0"/>
              </a:rPr>
              <a:t>Initial distribution:  Allocated = (4, 2, 2, 3)</a:t>
            </a:r>
            <a:endParaRPr lang="en-US" sz="2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dirty="0">
                <a:latin typeface="Gill Sans MT" panose="020B0502020104020203" pitchFamily="34" charset="0"/>
              </a:rPr>
              <a:t>  </a:t>
            </a:r>
          </a:p>
          <a:p>
            <a:pPr marL="0" indent="0">
              <a:buNone/>
            </a:pPr>
            <a:endParaRPr lang="en-IN" sz="3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</a:rPr>
              <a:t> Resources available: Available = (1, 0, 2, 0)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08B6E-BD4D-4541-8719-97956879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53" y="2510539"/>
            <a:ext cx="7414794" cy="1566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04D99-34C3-4C89-AAFD-034C5FC9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453" y="4885837"/>
            <a:ext cx="7414794" cy="15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0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46F6-526E-426B-AD25-7EB08810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63677"/>
            <a:ext cx="8915400" cy="5818239"/>
          </a:xfrm>
        </p:spPr>
        <p:txBody>
          <a:bodyPr>
            <a:normAutofit fontScale="92500" lnSpcReduction="20000"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Iteration 1 – </a:t>
            </a:r>
            <a:r>
              <a:rPr lang="en-US" sz="3000" dirty="0">
                <a:latin typeface="Gill Sans MT" panose="020B0502020104020203" pitchFamily="34" charset="0"/>
              </a:rPr>
              <a:t>Process D requires less than available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Allocated = (1, 1, 0, 1)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Updated Available = (2, 1, 2, 1)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</a:rPr>
              <a:t> Iteration 2 – Process A requires less than available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Allocated = (2, 0, 1, 1)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Updated Available = (4, 1, 3, 2)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</a:rPr>
              <a:t> Iteration 3 – Process B requires less than available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Allocated = (0, 1, 0, 0)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Updated Available = (4, 2, 3, 2)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</a:rPr>
              <a:t> Iteration 4 – Process C requires less than available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Allocated = (1, 0, 1, 1)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Updated Available = (5, 2, 4, 3)</a:t>
            </a:r>
            <a:endParaRPr lang="en-IN" sz="3000" dirty="0">
              <a:latin typeface="Gill Sans MT" panose="020B05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0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8384-BD09-4B83-A28D-54BE131C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Gill Sans MT" panose="020B0502020104020203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6AB4-28C4-401A-BAEA-E74D8A20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0090"/>
            <a:ext cx="8915400" cy="4591241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  <a:hlinkClick r:id="rId2"/>
              </a:rPr>
              <a:t>http://www.geeksforgeeks.org/deadlock-prevention/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  <a:hlinkClick r:id="rId3"/>
              </a:rPr>
              <a:t>https://stackoverflow.com/questions/2485608/what-the-difference-between-deadlock-avoidance-and-deadlock-prevention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  <a:hlinkClick r:id="rId4"/>
              </a:rPr>
              <a:t>http://www.cs.colostate.edu/~cs551/CourseNotes/Bankers.html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  <a:hlinkClick r:id="rId5"/>
              </a:rPr>
              <a:t>http://www.geeksforgeeks.org/operating-system-bankers-algorithm/</a:t>
            </a:r>
            <a:endParaRPr lang="en-IN" sz="3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515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895</TotalTime>
  <Words>469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Gill Sans MT</vt:lpstr>
      <vt:lpstr>Wingdings 3</vt:lpstr>
      <vt:lpstr>Wisp</vt:lpstr>
      <vt:lpstr>Banker’s Algorithm</vt:lpstr>
      <vt:lpstr>Background</vt:lpstr>
      <vt:lpstr>Deadlock</vt:lpstr>
      <vt:lpstr>Prevention vs Avoidance</vt:lpstr>
      <vt:lpstr>Banker’s Algorithm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Malware Detection Using Boosted Hidden Markov Models</dc:title>
  <dc:creator>Aditya Raghavan</dc:creator>
  <cp:lastModifiedBy>Aditya Raghavan</cp:lastModifiedBy>
  <cp:revision>127</cp:revision>
  <dcterms:created xsi:type="dcterms:W3CDTF">2017-12-04T03:56:08Z</dcterms:created>
  <dcterms:modified xsi:type="dcterms:W3CDTF">2017-12-22T03:24:37Z</dcterms:modified>
</cp:coreProperties>
</file>