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79" r:id="rId5"/>
    <p:sldId id="283" r:id="rId6"/>
    <p:sldId id="278" r:id="rId7"/>
    <p:sldId id="280" r:id="rId8"/>
    <p:sldId id="281" r:id="rId9"/>
    <p:sldId id="28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usecoins.com/bitcoin-byzantine-generals-problem/" TargetMode="External"/><Relationship Id="rId2" Type="http://schemas.openxmlformats.org/officeDocument/2006/relationships/hyperlink" Target="http://www.nasdaq.com/article/byzantine-fault-tolerance-the-key-for-blockchains-cm81005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kitaonrails.com/2017/11/01/how-does-bitcoin-force-consensus-among-byzantine-generals" TargetMode="External"/><Relationship Id="rId4" Type="http://schemas.openxmlformats.org/officeDocument/2006/relationships/hyperlink" Target="https://medium.com/@DebrajG/how-the-byzantine-general-sacked-the-castle-a-look-into-blockchain-370fe637502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AA26-2774-4C0F-96C3-2F3EEEC9C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799304"/>
            <a:ext cx="8915399" cy="226278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Gill Sans MT" panose="020B0502020104020203" pitchFamily="34" charset="0"/>
              </a:rPr>
              <a:t>Bitcoin Blockchain and Byzantine</a:t>
            </a:r>
            <a:endParaRPr lang="en-US" sz="4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4B21C-8A27-4CD6-B888-35AA9AD79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br>
              <a:rPr lang="en-IN" sz="2500" dirty="0">
                <a:latin typeface="Gill Sans MT" panose="020B0502020104020203" pitchFamily="34" charset="0"/>
              </a:rPr>
            </a:br>
            <a:r>
              <a:rPr lang="en-IN" sz="2500" dirty="0">
                <a:latin typeface="Gill Sans MT" panose="020B0502020104020203" pitchFamily="34" charset="0"/>
              </a:rPr>
              <a:t>Aditya Raghavan</a:t>
            </a:r>
            <a:endParaRPr lang="en-US" sz="25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1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8384-BD09-4B83-A28D-54BE131C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Gill Sans MT" panose="020B0502020104020203" pitchFamily="34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6AB4-28C4-401A-BAEA-E74D8A20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0090"/>
            <a:ext cx="8915400" cy="5051323"/>
          </a:xfrm>
        </p:spPr>
        <p:txBody>
          <a:bodyPr>
            <a:normAutofit lnSpcReduction="10000"/>
          </a:bodyPr>
          <a:lstStyle/>
          <a:p>
            <a:r>
              <a:rPr lang="en-IN" sz="3000" dirty="0">
                <a:latin typeface="Gill Sans MT" panose="020B0502020104020203" pitchFamily="34" charset="0"/>
                <a:hlinkClick r:id="rId2"/>
              </a:rPr>
              <a:t>https://bitcoin.org/bitcoin.pdf</a:t>
            </a:r>
          </a:p>
          <a:p>
            <a:r>
              <a:rPr lang="en-IN" sz="3000" dirty="0">
                <a:latin typeface="Gill Sans MT" panose="020B0502020104020203" pitchFamily="34" charset="0"/>
                <a:hlinkClick r:id="rId2"/>
              </a:rPr>
              <a:t>http://www.nasdaq.com/article/byzantine-fault-tolerance-the-key-for-blockchains-cm810058</a:t>
            </a:r>
            <a:endParaRPr lang="en-IN" sz="3000" dirty="0">
              <a:latin typeface="Gill Sans MT" panose="020B0502020104020203" pitchFamily="34" charset="0"/>
            </a:endParaRPr>
          </a:p>
          <a:p>
            <a:r>
              <a:rPr lang="en-IN" sz="3000" dirty="0">
                <a:latin typeface="Gill Sans MT" panose="020B0502020104020203" pitchFamily="34" charset="0"/>
                <a:hlinkClick r:id="rId3"/>
              </a:rPr>
              <a:t>https://www.weusecoins.com/bitcoin-byzantine-generals-problem/</a:t>
            </a:r>
            <a:endParaRPr lang="en-IN" sz="3000" dirty="0">
              <a:latin typeface="Gill Sans MT" panose="020B0502020104020203" pitchFamily="34" charset="0"/>
            </a:endParaRPr>
          </a:p>
          <a:p>
            <a:r>
              <a:rPr lang="en-IN" sz="3000" dirty="0">
                <a:latin typeface="Gill Sans MT" panose="020B0502020104020203" pitchFamily="34" charset="0"/>
                <a:hlinkClick r:id="rId4"/>
              </a:rPr>
              <a:t>https://medium.com/@DebrajG/how-the-byzantine-general-sacked-the-castle-a-look-into-blockchain-370fe637502c</a:t>
            </a:r>
            <a:endParaRPr lang="en-IN" sz="3000" dirty="0">
              <a:latin typeface="Gill Sans MT" panose="020B0502020104020203" pitchFamily="34" charset="0"/>
            </a:endParaRPr>
          </a:p>
          <a:p>
            <a:r>
              <a:rPr lang="en-IN" sz="3000" dirty="0">
                <a:latin typeface="Gill Sans MT" panose="020B0502020104020203" pitchFamily="34" charset="0"/>
                <a:hlinkClick r:id="rId5"/>
              </a:rPr>
              <a:t>http://www.akitaonrails.com/2017/11/01/how-does-bitcoin-force-consensus-among-byzantine-generals</a:t>
            </a:r>
            <a:endParaRPr lang="en-IN" sz="3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5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60A6-5041-4161-8B27-A06557C5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Gill Sans MT" panose="020B0502020104020203" pitchFamily="34" charset="0"/>
              </a:rPr>
              <a:t>Background</a:t>
            </a:r>
            <a:endParaRPr lang="en-US" sz="4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9C27-73A5-43CB-B363-F1C718BE7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2716"/>
            <a:ext cx="8915400" cy="4458506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Gill Sans MT" panose="020B0502020104020203" pitchFamily="34" charset="0"/>
              </a:rPr>
              <a:t> Bitcoin is a cryptocurrency founded in 2009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Decentralized banking system with no server or central authority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Digital currency that assures anonymity and integrity of transactions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Current trading value 1Bitcoin ≈ USD 17k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Users help maintain and validate transaction records</a:t>
            </a:r>
          </a:p>
          <a:p>
            <a:endParaRPr lang="en-IN" sz="3000" dirty="0">
              <a:latin typeface="Gill Sans MT" panose="020B0502020104020203" pitchFamily="34" charset="0"/>
            </a:endParaRPr>
          </a:p>
          <a:p>
            <a:endParaRPr lang="en-US" sz="3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6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60A6-5041-4161-8B27-A06557C5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Gill Sans MT" panose="020B0502020104020203" pitchFamily="34" charset="0"/>
              </a:rPr>
              <a:t>Blockchain</a:t>
            </a:r>
            <a:endParaRPr lang="en-US" sz="4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9C27-73A5-43CB-B363-F1C718BE7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2716"/>
            <a:ext cx="8915400" cy="4933336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Gill Sans MT" panose="020B0502020104020203" pitchFamily="34" charset="0"/>
              </a:rPr>
              <a:t> Blockchain – Shared public ledger containing  all transaction information</a:t>
            </a:r>
          </a:p>
          <a:p>
            <a:r>
              <a:rPr lang="en-IN" sz="2800" dirty="0">
                <a:latin typeface="Gill Sans MT" panose="020B0502020104020203" pitchFamily="34" charset="0"/>
              </a:rPr>
              <a:t> Confirmed transactions included to this blockchain</a:t>
            </a:r>
          </a:p>
          <a:p>
            <a:r>
              <a:rPr lang="en-IN" sz="2800" dirty="0">
                <a:latin typeface="Gill Sans MT" panose="020B0502020104020203" pitchFamily="34" charset="0"/>
              </a:rPr>
              <a:t> Integrity and sequence of the block chain guaranteed using encryption</a:t>
            </a:r>
          </a:p>
          <a:p>
            <a:r>
              <a:rPr lang="en-IN" sz="2800" dirty="0">
                <a:latin typeface="Gill Sans MT" panose="020B0502020104020203" pitchFamily="34" charset="0"/>
              </a:rPr>
              <a:t> Blockchains mined by users to convert them into a hash value</a:t>
            </a:r>
          </a:p>
          <a:p>
            <a:r>
              <a:rPr lang="en-IN" sz="2800" dirty="0">
                <a:latin typeface="Gill Sans MT" panose="020B0502020104020203" pitchFamily="34" charset="0"/>
              </a:rPr>
              <a:t> Generated hash appended at the end of the blockchain and shared publicly</a:t>
            </a:r>
          </a:p>
          <a:p>
            <a:endParaRPr lang="en-US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42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46F6-526E-426B-AD25-7EB08810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63677"/>
            <a:ext cx="8915400" cy="5818239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Gill Sans MT" panose="020B0502020104020203" pitchFamily="34" charset="0"/>
              </a:rPr>
              <a:t> Bitcoin is a Peer to Peer electronic cash system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Distributed infrastructure has various issues with consensus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Byzantine generals problem one such approach to resolve consensus</a:t>
            </a:r>
            <a:r>
              <a:rPr lang="en-IN" sz="2800" dirty="0">
                <a:latin typeface="Gill Sans MT" panose="020B0502020104020203" pitchFamily="34" charset="0"/>
              </a:rPr>
              <a:t> 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Each block in the Bitcoin blockchain comprises of a hash signature of previous block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This creates a secure chain of blocks, hence the term ‘Blockchain’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Important to tolerate byzantine failures to maintain integrity of blockchains</a:t>
            </a:r>
            <a:endParaRPr lang="en-US" sz="3000" dirty="0">
              <a:latin typeface="Gill Sans MT" panose="020B0502020104020203" pitchFamily="34" charset="0"/>
            </a:endParaRPr>
          </a:p>
          <a:p>
            <a:endParaRPr lang="en-IN" sz="3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0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53DB-81DD-4E40-8CE9-F8EEBA8B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37419"/>
            <a:ext cx="8915400" cy="517380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IN" dirty="0"/>
              <a:t>	Structure of a block in a Blockchain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F069C-61D5-49C0-9DE3-DFB3910C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964" y="737419"/>
            <a:ext cx="72961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0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42CD-5D1B-4C9F-B62D-585BE209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0729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Gill Sans MT" panose="020B0502020104020203" pitchFamily="34" charset="0"/>
              </a:rPr>
              <a:t>Byzantine Generals Problem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3F7F-5F7D-42D4-AF0A-EE5791A16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7465"/>
            <a:ext cx="8915400" cy="4436382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Gill Sans MT" panose="020B0502020104020203" pitchFamily="34" charset="0"/>
              </a:rPr>
              <a:t> Illustrates the difficulty in reaching consensus in a distributed system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Army surrounding a city with various camps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Messages to be communicated to agree upon strategy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Unknown traitor might corrupt the message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Loss of consensus due to corrupt message exchange</a:t>
            </a:r>
            <a:endParaRPr lang="en-US" sz="3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2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46F6-526E-426B-AD25-7EB08810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63677"/>
            <a:ext cx="8915400" cy="5818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dirty="0">
                <a:latin typeface="Gill Sans MT" panose="020B0502020104020203" pitchFamily="34" charset="0"/>
              </a:rPr>
              <a:t> </a:t>
            </a:r>
          </a:p>
          <a:p>
            <a:endParaRPr lang="en-IN" sz="3000" dirty="0">
              <a:latin typeface="Gill Sans MT" panose="020B0502020104020203" pitchFamily="34" charset="0"/>
            </a:endParaRPr>
          </a:p>
          <a:p>
            <a:endParaRPr lang="en-IN" sz="3000" dirty="0">
              <a:latin typeface="Gill Sans MT" panose="020B0502020104020203" pitchFamily="34" charset="0"/>
            </a:endParaRPr>
          </a:p>
          <a:p>
            <a:endParaRPr lang="en-IN" sz="3000" dirty="0">
              <a:latin typeface="Gill Sans MT" panose="020B0502020104020203" pitchFamily="34" charset="0"/>
            </a:endParaRPr>
          </a:p>
          <a:p>
            <a:endParaRPr lang="en-IN" sz="3000" dirty="0">
              <a:latin typeface="Gill Sans MT" panose="020B0502020104020203" pitchFamily="34" charset="0"/>
            </a:endParaRPr>
          </a:p>
          <a:p>
            <a:endParaRPr lang="en-IN" sz="3000" dirty="0">
              <a:latin typeface="Gill Sans MT" panose="020B0502020104020203" pitchFamily="34" charset="0"/>
            </a:endParaRPr>
          </a:p>
          <a:p>
            <a:r>
              <a:rPr lang="en-IN" sz="3000" dirty="0">
                <a:latin typeface="Gill Sans MT" panose="020B0502020104020203" pitchFamily="34" charset="0"/>
              </a:rPr>
              <a:t> Byzantine Fault – Any fault presenting different symptoms to different observers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Byzantine Failure – Loss of system service due to Byzantine fault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647AF1-E18C-4736-808F-2D775EB7C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321" y="733268"/>
            <a:ext cx="7495082" cy="33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6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42CD-5D1B-4C9F-B62D-585BE209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0729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Gill Sans MT" panose="020B0502020104020203" pitchFamily="34" charset="0"/>
              </a:rPr>
              <a:t>Byzantine Fault Tolerance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3F7F-5F7D-42D4-AF0A-EE5791A16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7465"/>
            <a:ext cx="8915400" cy="4436382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Gill Sans MT" panose="020B0502020104020203" pitchFamily="34" charset="0"/>
              </a:rPr>
              <a:t> Reduce BGP to Commander and Lieutenants problem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Solution can be found only if T &gt; 3F where</a:t>
            </a:r>
            <a:br>
              <a:rPr lang="en-IN" sz="3000" dirty="0">
                <a:latin typeface="Gill Sans MT" panose="020B0502020104020203" pitchFamily="34" charset="0"/>
              </a:rPr>
            </a:br>
            <a:r>
              <a:rPr lang="en-IN" sz="3000" dirty="0">
                <a:latin typeface="Gill Sans MT" panose="020B0502020104020203" pitchFamily="34" charset="0"/>
              </a:rPr>
              <a:t>T – total number of nodes, F – number of failures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Application of BFT found in Bitcoin blockchain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Blockchain should overcome Byzantine failures to reach a coherent global view of the entire system</a:t>
            </a:r>
            <a:endParaRPr lang="en-US" sz="3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9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46F6-526E-426B-AD25-7EB08810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63677"/>
            <a:ext cx="8915400" cy="5818239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Gill Sans MT" panose="020B0502020104020203" pitchFamily="34" charset="0"/>
              </a:rPr>
              <a:t> Bitcoin relies on node votes and majority consensus to remove faults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Very difficult for malicious actor to undermine a consensus and exert a meaningful influence on blockchain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On a large blockchain, Proof of Work (</a:t>
            </a:r>
            <a:r>
              <a:rPr lang="en-IN" sz="3000" dirty="0" err="1">
                <a:latin typeface="Gill Sans MT" panose="020B0502020104020203" pitchFamily="34" charset="0"/>
              </a:rPr>
              <a:t>PoW</a:t>
            </a:r>
            <a:r>
              <a:rPr lang="en-IN" sz="3000" dirty="0">
                <a:latin typeface="Gill Sans MT" panose="020B0502020104020203" pitchFamily="34" charset="0"/>
              </a:rPr>
              <a:t>) requirement provides BFT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</a:t>
            </a:r>
            <a:r>
              <a:rPr lang="en-IN" sz="3000" dirty="0" err="1">
                <a:latin typeface="Gill Sans MT" panose="020B0502020104020203" pitchFamily="34" charset="0"/>
              </a:rPr>
              <a:t>PoW</a:t>
            </a:r>
            <a:r>
              <a:rPr lang="en-IN" sz="3000" dirty="0">
                <a:latin typeface="Gill Sans MT" panose="020B0502020104020203" pitchFamily="34" charset="0"/>
              </a:rPr>
              <a:t> – Performing work intensive task in order to add to the blockchain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Prevents byzantine faults that might lead to inaccurate information</a:t>
            </a:r>
            <a:endParaRPr lang="en-US" sz="3000" dirty="0">
              <a:latin typeface="Gill Sans MT" panose="020B0502020104020203" pitchFamily="34" charset="0"/>
            </a:endParaRPr>
          </a:p>
          <a:p>
            <a:endParaRPr lang="en-IN" sz="3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363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1072</TotalTime>
  <Words>385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Gill Sans MT</vt:lpstr>
      <vt:lpstr>Wingdings 3</vt:lpstr>
      <vt:lpstr>Wisp</vt:lpstr>
      <vt:lpstr>Bitcoin Blockchain and Byzantine</vt:lpstr>
      <vt:lpstr>Background</vt:lpstr>
      <vt:lpstr>Blockchain</vt:lpstr>
      <vt:lpstr>PowerPoint Presentation</vt:lpstr>
      <vt:lpstr>PowerPoint Presentation</vt:lpstr>
      <vt:lpstr>Byzantine Generals Problem</vt:lpstr>
      <vt:lpstr>PowerPoint Presentation</vt:lpstr>
      <vt:lpstr>Byzantine Fault Tolerance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Malware Detection Using Boosted Hidden Markov Models</dc:title>
  <dc:creator>Aditya Raghavan</dc:creator>
  <cp:lastModifiedBy>Aditya Raghavan</cp:lastModifiedBy>
  <cp:revision>233</cp:revision>
  <dcterms:created xsi:type="dcterms:W3CDTF">2017-12-04T03:56:08Z</dcterms:created>
  <dcterms:modified xsi:type="dcterms:W3CDTF">2017-12-22T04:59:09Z</dcterms:modified>
</cp:coreProperties>
</file>