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78" r:id="rId5"/>
    <p:sldId id="275" r:id="rId6"/>
    <p:sldId id="263" r:id="rId7"/>
    <p:sldId id="279" r:id="rId8"/>
    <p:sldId id="280" r:id="rId9"/>
    <p:sldId id="281" r:id="rId10"/>
    <p:sldId id="282" r:id="rId11"/>
    <p:sldId id="283" r:id="rId12"/>
    <p:sldId id="28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485608/what-the-difference-between-deadlock-avoidance-and-deadlock-prevention" TargetMode="External"/><Relationship Id="rId7" Type="http://schemas.openxmlformats.org/officeDocument/2006/relationships/hyperlink" Target="https://www.cs.rutgers.edu/~pxk/417/notes/deadlock.html" TargetMode="External"/><Relationship Id="rId2" Type="http://schemas.openxmlformats.org/officeDocument/2006/relationships/hyperlink" Target="http://www.geeksforgeeks.org/deadlock-preven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distributed_dbms/distributed_dbms_deadlock_handling.htm" TargetMode="External"/><Relationship Id="rId5" Type="http://schemas.openxmlformats.org/officeDocument/2006/relationships/hyperlink" Target="http://www.nptel.ac.in/courses/106106107/Module-5--DistributedDeadlocks.pdf" TargetMode="External"/><Relationship Id="rId4" Type="http://schemas.openxmlformats.org/officeDocument/2006/relationships/hyperlink" Target="NUL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AA26-2774-4C0F-96C3-2F3EEEC9C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799304"/>
            <a:ext cx="8915399" cy="2262781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1"/>
                </a:solidFill>
                <a:latin typeface="Gill Sans MT" panose="020B0502020104020203" pitchFamily="34" charset="0"/>
              </a:rPr>
              <a:t>Distributed Deadlocks</a:t>
            </a:r>
            <a:endParaRPr lang="en-US" sz="4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4B21C-8A27-4CD6-B888-35AA9AD799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br>
              <a:rPr lang="en-IN" sz="2500" dirty="0">
                <a:latin typeface="Gill Sans MT" panose="020B0502020104020203" pitchFamily="34" charset="0"/>
              </a:rPr>
            </a:br>
            <a:r>
              <a:rPr lang="en-IN" sz="2500" dirty="0">
                <a:latin typeface="Gill Sans MT" panose="020B0502020104020203" pitchFamily="34" charset="0"/>
              </a:rPr>
              <a:t>Aditya Raghavan</a:t>
            </a:r>
            <a:endParaRPr lang="en-US" sz="25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1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642E9-4399-4717-A195-85D7393B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71050"/>
            <a:ext cx="8915400" cy="5589640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Gill Sans MT" panose="020B0502020104020203" pitchFamily="34" charset="0"/>
              </a:rPr>
              <a:t> Locks implemented to avoid deadlocks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Locks associated with transactions 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Types of locks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Write lock</a:t>
            </a:r>
          </a:p>
          <a:p>
            <a:pPr lvl="2"/>
            <a:r>
              <a:rPr lang="en-IN" sz="2800" dirty="0">
                <a:latin typeface="Gill Sans MT" panose="020B0502020104020203" pitchFamily="34" charset="0"/>
              </a:rPr>
              <a:t> </a:t>
            </a:r>
            <a:r>
              <a:rPr lang="en-IN" sz="2600" dirty="0">
                <a:latin typeface="Gill Sans MT" panose="020B0502020104020203" pitchFamily="34" charset="0"/>
              </a:rPr>
              <a:t>Acquires lock for an object before modifying</a:t>
            </a:r>
          </a:p>
          <a:p>
            <a:pPr lvl="2"/>
            <a:r>
              <a:rPr lang="en-IN" sz="2600" dirty="0">
                <a:latin typeface="Gill Sans MT" panose="020B0502020104020203" pitchFamily="34" charset="0"/>
              </a:rPr>
              <a:t> Blocks intended write/read by another transaction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Read lock</a:t>
            </a:r>
          </a:p>
          <a:p>
            <a:pPr lvl="2"/>
            <a:r>
              <a:rPr lang="en-IN" sz="2600" dirty="0">
                <a:latin typeface="Gill Sans MT" panose="020B0502020104020203" pitchFamily="34" charset="0"/>
              </a:rPr>
              <a:t> Acquires lock for an object before reading</a:t>
            </a:r>
          </a:p>
          <a:p>
            <a:pPr lvl="2"/>
            <a:r>
              <a:rPr lang="en-IN" sz="2600" dirty="0">
                <a:latin typeface="Gill Sans MT" panose="020B0502020104020203" pitchFamily="34" charset="0"/>
              </a:rPr>
              <a:t> Blocks only write by another transaction</a:t>
            </a:r>
          </a:p>
        </p:txBody>
      </p:sp>
    </p:spTree>
    <p:extLst>
      <p:ext uri="{BB962C8B-B14F-4D97-AF65-F5344CB8AC3E}">
        <p14:creationId xmlns:p14="http://schemas.microsoft.com/office/powerpoint/2010/main" val="414262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446F6-526E-426B-AD25-7EB088108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12955"/>
            <a:ext cx="8915400" cy="6068961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Gill Sans MT" panose="020B0502020104020203" pitchFamily="34" charset="0"/>
              </a:rPr>
              <a:t> </a:t>
            </a:r>
            <a:r>
              <a:rPr lang="en-US" sz="3000" dirty="0">
                <a:latin typeface="Gill Sans MT" panose="020B0502020104020203" pitchFamily="34" charset="0"/>
              </a:rPr>
              <a:t>Example: </a:t>
            </a:r>
            <a:r>
              <a:rPr lang="en-IN" sz="3000" dirty="0">
                <a:latin typeface="Gill Sans MT" panose="020B0502020104020203" pitchFamily="34" charset="0"/>
              </a:rPr>
              <a:t>Distributed system with </a:t>
            </a:r>
            <a:r>
              <a:rPr lang="en-US" sz="3000" dirty="0">
                <a:latin typeface="Gill Sans MT" panose="020B0502020104020203" pitchFamily="34" charset="0"/>
              </a:rPr>
              <a:t>5 drives, 2 displays, 4 printers, 3 disks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Using Banker’s Algorithm, </a:t>
            </a:r>
            <a:r>
              <a:rPr lang="en-US" sz="3000" dirty="0">
                <a:latin typeface="Gill Sans MT" panose="020B0502020104020203" pitchFamily="34" charset="0"/>
              </a:rPr>
              <a:t>Total = (5, 2, 4, 3)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</a:t>
            </a:r>
            <a:r>
              <a:rPr lang="en-US" sz="3000" dirty="0">
                <a:latin typeface="Gill Sans MT" panose="020B0502020104020203" pitchFamily="34" charset="0"/>
              </a:rPr>
              <a:t>Initial distribution:  Allocated = (4, 2, 2, 3)</a:t>
            </a:r>
            <a:endParaRPr lang="en-US" sz="28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IN" sz="3000" dirty="0">
                <a:latin typeface="Gill Sans MT" panose="020B0502020104020203" pitchFamily="34" charset="0"/>
              </a:rPr>
              <a:t>  </a:t>
            </a:r>
          </a:p>
          <a:p>
            <a:pPr marL="0" indent="0">
              <a:buNone/>
            </a:pPr>
            <a:endParaRPr lang="en-IN" sz="30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sz="3000" dirty="0">
              <a:latin typeface="Gill Sans MT" panose="020B0502020104020203" pitchFamily="34" charset="0"/>
            </a:endParaRPr>
          </a:p>
          <a:p>
            <a:r>
              <a:rPr lang="en-IN" sz="3000" dirty="0">
                <a:latin typeface="Gill Sans MT" panose="020B0502020104020203" pitchFamily="34" charset="0"/>
              </a:rPr>
              <a:t> Resources available: Available = (1, 0, 2, 0)</a:t>
            </a:r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608B6E-BD4D-4541-8719-97956879B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337" y="2664042"/>
            <a:ext cx="7414794" cy="1566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504D99-34C3-4C89-AAFD-034C5FC95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337" y="5002500"/>
            <a:ext cx="7414794" cy="159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1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446F6-526E-426B-AD25-7EB088108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63677"/>
            <a:ext cx="8915400" cy="5818239"/>
          </a:xfrm>
        </p:spPr>
        <p:txBody>
          <a:bodyPr>
            <a:normAutofit fontScale="92500" lnSpcReduction="20000"/>
          </a:bodyPr>
          <a:lstStyle/>
          <a:p>
            <a:r>
              <a:rPr lang="en-IN" sz="3000" dirty="0">
                <a:latin typeface="Gill Sans MT" panose="020B0502020104020203" pitchFamily="34" charset="0"/>
              </a:rPr>
              <a:t> Iteration 1 – </a:t>
            </a:r>
            <a:r>
              <a:rPr lang="en-US" sz="3000" dirty="0">
                <a:latin typeface="Gill Sans MT" panose="020B0502020104020203" pitchFamily="34" charset="0"/>
              </a:rPr>
              <a:t>Process D requires less than available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Allocated = (1, 1, 0, 1)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Updated Available = (2, 1, 2, 1)</a:t>
            </a:r>
            <a:endParaRPr lang="en-IN" sz="3000" dirty="0">
              <a:latin typeface="Gill Sans MT" panose="020B0502020104020203" pitchFamily="34" charset="0"/>
            </a:endParaRPr>
          </a:p>
          <a:p>
            <a:r>
              <a:rPr lang="en-IN" sz="3000" dirty="0">
                <a:latin typeface="Gill Sans MT" panose="020B0502020104020203" pitchFamily="34" charset="0"/>
              </a:rPr>
              <a:t> Iteration 2 – Process A requires less than available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Allocated = (2, 0, 1, 1)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Updated Available = (4, 1, 3, 2)</a:t>
            </a:r>
            <a:endParaRPr lang="en-IN" sz="3000" dirty="0">
              <a:latin typeface="Gill Sans MT" panose="020B0502020104020203" pitchFamily="34" charset="0"/>
            </a:endParaRPr>
          </a:p>
          <a:p>
            <a:r>
              <a:rPr lang="en-IN" sz="3000" dirty="0">
                <a:latin typeface="Gill Sans MT" panose="020B0502020104020203" pitchFamily="34" charset="0"/>
              </a:rPr>
              <a:t> Iteration 3 – Process B requires less than available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Allocated = (0, 1, 0, 0)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Updated Available = (4, 2, 3, 2)</a:t>
            </a:r>
            <a:endParaRPr lang="en-IN" sz="3000" dirty="0">
              <a:latin typeface="Gill Sans MT" panose="020B0502020104020203" pitchFamily="34" charset="0"/>
            </a:endParaRPr>
          </a:p>
          <a:p>
            <a:r>
              <a:rPr lang="en-IN" sz="3000" dirty="0">
                <a:latin typeface="Gill Sans MT" panose="020B0502020104020203" pitchFamily="34" charset="0"/>
              </a:rPr>
              <a:t> Iteration 4 – Process C requires less than available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Allocated = (1, 0, 1, 1)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Updated Available = (5, 2, 4, 3)</a:t>
            </a:r>
            <a:endParaRPr lang="en-IN" sz="3000" dirty="0">
              <a:latin typeface="Gill Sans MT" panose="020B05020201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06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8384-BD09-4B83-A28D-54BE131C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Gill Sans MT" panose="020B0502020104020203" pitchFamily="34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6AB4-28C4-401A-BAEA-E74D8A20E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0090"/>
            <a:ext cx="8915400" cy="5051323"/>
          </a:xfrm>
        </p:spPr>
        <p:txBody>
          <a:bodyPr>
            <a:normAutofit fontScale="92500" lnSpcReduction="10000"/>
          </a:bodyPr>
          <a:lstStyle/>
          <a:p>
            <a:r>
              <a:rPr lang="en-IN" sz="3000" dirty="0">
                <a:latin typeface="Gill Sans MT" panose="020B0502020104020203" pitchFamily="34" charset="0"/>
                <a:hlinkClick r:id="rId2"/>
              </a:rPr>
              <a:t>http://www.geeksforgeeks.org/deadlock-prevention/</a:t>
            </a:r>
            <a:endParaRPr lang="en-IN" sz="3000" dirty="0">
              <a:latin typeface="Gill Sans MT" panose="020B0502020104020203" pitchFamily="34" charset="0"/>
            </a:endParaRPr>
          </a:p>
          <a:p>
            <a:r>
              <a:rPr lang="en-IN" sz="3000" dirty="0">
                <a:latin typeface="Gill Sans MT" panose="020B0502020104020203" pitchFamily="34" charset="0"/>
                <a:hlinkClick r:id="rId3"/>
              </a:rPr>
              <a:t>https://stackoverflow.com/questions/2485608/what-the-difference-between-deadlock-avoidance-and-deadlock-prevention</a:t>
            </a:r>
            <a:endParaRPr lang="en-IN" sz="3000" dirty="0">
              <a:latin typeface="Gill Sans MT" panose="020B0502020104020203" pitchFamily="34" charset="0"/>
            </a:endParaRPr>
          </a:p>
          <a:p>
            <a:r>
              <a:rPr lang="en-IN" sz="3000" dirty="0">
                <a:latin typeface="Gill Sans MT" panose="020B0502020104020203" pitchFamily="34" charset="0"/>
                <a:hlinkClick r:id="rId4" invalidUrl="ftp://cosm.sfasu.edu/cs/dcook/CSC563/Lecture 10 - Deadlocks.pdf"/>
              </a:rPr>
              <a:t>ftp://cosm.sfasu.edu/cs/dcook/CSC563/Lecture%2010%20-%20Deadlocks.pdf</a:t>
            </a:r>
            <a:endParaRPr lang="en-IN" sz="3000" dirty="0">
              <a:latin typeface="Gill Sans MT" panose="020B0502020104020203" pitchFamily="34" charset="0"/>
            </a:endParaRPr>
          </a:p>
          <a:p>
            <a:r>
              <a:rPr lang="en-IN" sz="3000" dirty="0">
                <a:latin typeface="Gill Sans MT" panose="020B0502020104020203" pitchFamily="34" charset="0"/>
                <a:hlinkClick r:id="rId5"/>
              </a:rPr>
              <a:t>http://www.nptel.ac.in/courses/106106107/Module-5--DistributedDeadlocks.pdf</a:t>
            </a:r>
            <a:endParaRPr lang="en-IN" sz="3000" dirty="0">
              <a:latin typeface="Gill Sans MT" panose="020B0502020104020203" pitchFamily="34" charset="0"/>
            </a:endParaRPr>
          </a:p>
          <a:p>
            <a:r>
              <a:rPr lang="en-IN" sz="3000" dirty="0">
                <a:latin typeface="Gill Sans MT" panose="020B0502020104020203" pitchFamily="34" charset="0"/>
                <a:hlinkClick r:id="rId6"/>
              </a:rPr>
              <a:t>https://www.tutorialspoint.com/distributed_dbms/distributed_dbms_deadlock_handling.htm</a:t>
            </a:r>
            <a:endParaRPr lang="en-IN" sz="3000" dirty="0">
              <a:latin typeface="Gill Sans MT" panose="020B0502020104020203" pitchFamily="34" charset="0"/>
            </a:endParaRPr>
          </a:p>
          <a:p>
            <a:r>
              <a:rPr lang="en-IN" sz="3000" dirty="0">
                <a:latin typeface="Gill Sans MT" panose="020B0502020104020203" pitchFamily="34" charset="0"/>
                <a:hlinkClick r:id="rId7"/>
              </a:rPr>
              <a:t>https://www.cs.rutgers.edu/~pxk/417/notes/deadlock.html</a:t>
            </a:r>
            <a:endParaRPr lang="en-IN" sz="3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05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60A6-5041-4161-8B27-A06557C5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tx1"/>
                </a:solidFill>
                <a:latin typeface="Gill Sans MT" panose="020B0502020104020203" pitchFamily="34" charset="0"/>
              </a:rPr>
              <a:t>Background</a:t>
            </a:r>
            <a:endParaRPr lang="en-US" sz="4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79C27-73A5-43CB-B363-F1C718BE7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2716"/>
            <a:ext cx="8915400" cy="4458506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Gill Sans MT" panose="020B0502020104020203" pitchFamily="34" charset="0"/>
              </a:rPr>
              <a:t> Process is program in execution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Process requests/uses resources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Resources – Memory, Printer, CPU etc.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Deadlock – State from which system cannot proceed or recover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Set of conditions must hold true for deadlock to occur</a:t>
            </a:r>
          </a:p>
          <a:p>
            <a:pPr marL="0" indent="0">
              <a:buNone/>
            </a:pPr>
            <a:endParaRPr lang="en-IN" sz="3000" dirty="0">
              <a:latin typeface="Gill Sans MT" panose="020B0502020104020203" pitchFamily="34" charset="0"/>
            </a:endParaRPr>
          </a:p>
          <a:p>
            <a:endParaRPr lang="en-IN" sz="3000" dirty="0">
              <a:latin typeface="Gill Sans MT" panose="020B0502020104020203" pitchFamily="34" charset="0"/>
            </a:endParaRPr>
          </a:p>
          <a:p>
            <a:endParaRPr lang="en-US" sz="3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96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60A6-5041-4161-8B27-A06557C5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tx1"/>
                </a:solidFill>
                <a:latin typeface="Gill Sans MT" panose="020B0502020104020203" pitchFamily="34" charset="0"/>
              </a:rPr>
              <a:t>Deadlock</a:t>
            </a:r>
            <a:endParaRPr lang="en-US" sz="4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79C27-73A5-43CB-B363-F1C718BE7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2716"/>
            <a:ext cx="8915400" cy="4933336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Gill Sans MT" panose="020B0502020104020203" pitchFamily="34" charset="0"/>
              </a:rPr>
              <a:t> Set of processes each holding a resource waiting to acquire resource held by another</a:t>
            </a:r>
          </a:p>
          <a:p>
            <a:r>
              <a:rPr lang="en-IN" sz="2800" dirty="0">
                <a:latin typeface="Gill Sans MT" panose="020B0502020104020203" pitchFamily="34" charset="0"/>
              </a:rPr>
              <a:t> Necessary conditions for deadlock:</a:t>
            </a:r>
          </a:p>
          <a:p>
            <a:pPr lvl="1"/>
            <a:r>
              <a:rPr lang="en-IN" sz="2600" dirty="0">
                <a:latin typeface="Gill Sans MT" panose="020B0502020104020203" pitchFamily="34" charset="0"/>
              </a:rPr>
              <a:t> Mutual Exclusion</a:t>
            </a:r>
          </a:p>
          <a:p>
            <a:pPr lvl="1"/>
            <a:r>
              <a:rPr lang="en-IN" sz="2600" dirty="0">
                <a:latin typeface="Gill Sans MT" panose="020B0502020104020203" pitchFamily="34" charset="0"/>
              </a:rPr>
              <a:t> Hold and Wait</a:t>
            </a:r>
          </a:p>
          <a:p>
            <a:pPr lvl="1"/>
            <a:r>
              <a:rPr lang="en-IN" sz="2600" dirty="0">
                <a:latin typeface="Gill Sans MT" panose="020B0502020104020203" pitchFamily="34" charset="0"/>
              </a:rPr>
              <a:t> Circular Wait</a:t>
            </a:r>
          </a:p>
          <a:p>
            <a:pPr lvl="1"/>
            <a:r>
              <a:rPr lang="en-IN" sz="2600" dirty="0">
                <a:latin typeface="Gill Sans MT" panose="020B0502020104020203" pitchFamily="34" charset="0"/>
              </a:rPr>
              <a:t> No </a:t>
            </a:r>
            <a:r>
              <a:rPr lang="en-IN" sz="2600" dirty="0" err="1">
                <a:latin typeface="Gill Sans MT" panose="020B0502020104020203" pitchFamily="34" charset="0"/>
              </a:rPr>
              <a:t>Preemption</a:t>
            </a:r>
            <a:endParaRPr lang="en-IN" sz="26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IN" sz="2800" dirty="0">
                <a:latin typeface="Gill Sans MT" panose="020B0502020104020203" pitchFamily="34" charset="0"/>
              </a:rPr>
              <a:t> 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ED039-D212-4092-AA53-DD44DA167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005528"/>
            <a:ext cx="5408612" cy="338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2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42CD-5D1B-4C9F-B62D-585BE209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0729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tx1"/>
                </a:solidFill>
                <a:latin typeface="Gill Sans MT" panose="020B0502020104020203" pitchFamily="34" charset="0"/>
              </a:rPr>
              <a:t>Distributed Deadlocks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3F7F-5F7D-42D4-AF0A-EE5791A16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7465"/>
            <a:ext cx="8915400" cy="4436382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Gill Sans MT" panose="020B0502020104020203" pitchFamily="34" charset="0"/>
              </a:rPr>
              <a:t> Deadlocks in distributed environment similar to monolithic systems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Harder to predict, prevent and detect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Types of Distributed Deadlock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 Communication Deadlock – Processes trying to send and receive messages waiting for one another</a:t>
            </a:r>
            <a:endParaRPr lang="en-IN" sz="2600" dirty="0">
              <a:latin typeface="Gill Sans MT" panose="020B0502020104020203" pitchFamily="34" charset="0"/>
            </a:endParaRP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 Resource Deadlock – Processes trying to get exclusive access to different types of resources</a:t>
            </a:r>
          </a:p>
          <a:p>
            <a:endParaRPr lang="en-US" sz="3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72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47DC-35BD-47F7-8177-155F200B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5367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tx1"/>
                </a:solidFill>
                <a:latin typeface="Gill Sans MT" panose="020B0502020104020203" pitchFamily="34" charset="0"/>
              </a:rPr>
              <a:t>Handling Distributed Deadlocks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642E9-4399-4717-A195-85D7393B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68360"/>
            <a:ext cx="8915400" cy="4642861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Gill Sans MT" panose="020B0502020104020203" pitchFamily="34" charset="0"/>
              </a:rPr>
              <a:t> No one centralized system overseeing all allocation of resources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Tracking all resource allocation much more complex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Strategies for handling Distributed Deadlocks</a:t>
            </a:r>
          </a:p>
          <a:p>
            <a:pPr lvl="1"/>
            <a:r>
              <a:rPr lang="en-IN" sz="2600" dirty="0">
                <a:latin typeface="Gill Sans MT" panose="020B0502020104020203" pitchFamily="34" charset="0"/>
              </a:rPr>
              <a:t> Ignore</a:t>
            </a:r>
          </a:p>
          <a:p>
            <a:pPr lvl="1"/>
            <a:r>
              <a:rPr lang="en-IN" sz="2600" dirty="0">
                <a:latin typeface="Gill Sans MT" panose="020B0502020104020203" pitchFamily="34" charset="0"/>
              </a:rPr>
              <a:t> Detect</a:t>
            </a:r>
          </a:p>
          <a:p>
            <a:pPr lvl="1"/>
            <a:r>
              <a:rPr lang="en-IN" sz="2600" dirty="0">
                <a:latin typeface="Gill Sans MT" panose="020B0502020104020203" pitchFamily="34" charset="0"/>
              </a:rPr>
              <a:t> Prevent</a:t>
            </a:r>
          </a:p>
          <a:p>
            <a:pPr lvl="1"/>
            <a:r>
              <a:rPr lang="en-IN" sz="2600" dirty="0">
                <a:latin typeface="Gill Sans MT" panose="020B0502020104020203" pitchFamily="34" charset="0"/>
              </a:rPr>
              <a:t> Avoid</a:t>
            </a:r>
          </a:p>
        </p:txBody>
      </p:sp>
    </p:spTree>
    <p:extLst>
      <p:ext uri="{BB962C8B-B14F-4D97-AF65-F5344CB8AC3E}">
        <p14:creationId xmlns:p14="http://schemas.microsoft.com/office/powerpoint/2010/main" val="193371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446F6-526E-426B-AD25-7EB088108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63677"/>
            <a:ext cx="8915400" cy="5818239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Gill Sans MT" panose="020B0502020104020203" pitchFamily="34" charset="0"/>
              </a:rPr>
              <a:t> Ignore</a:t>
            </a:r>
            <a:endParaRPr lang="en-US" sz="3000" dirty="0">
              <a:latin typeface="Gill Sans MT" panose="020B0502020104020203" pitchFamily="34" charset="0"/>
            </a:endParaRP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 No system wide deadlock mechanism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 No algorithm implemented to handle deadlock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 Individual nodes within the distributed infrastructure may implement their own solution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Detect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 Deadlocks allowed to occur on distributed infrastructure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 Wait for graphs created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 Existence of a cycle in the graph indicates deadlock</a:t>
            </a:r>
          </a:p>
        </p:txBody>
      </p:sp>
    </p:spTree>
    <p:extLst>
      <p:ext uri="{BB962C8B-B14F-4D97-AF65-F5344CB8AC3E}">
        <p14:creationId xmlns:p14="http://schemas.microsoft.com/office/powerpoint/2010/main" val="254280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446F6-526E-426B-AD25-7EB088108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63677"/>
            <a:ext cx="8915400" cy="5818239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Gill Sans MT" panose="020B0502020104020203" pitchFamily="34" charset="0"/>
              </a:rPr>
              <a:t> Algorithms use timers and each transaction associated with a timer </a:t>
            </a:r>
          </a:p>
          <a:p>
            <a:r>
              <a:rPr lang="en-IN" sz="2800" dirty="0">
                <a:latin typeface="Gill Sans MT" panose="020B0502020104020203" pitchFamily="34" charset="0"/>
              </a:rPr>
              <a:t> Timers indicate a deadlock if transaction not completed within specified time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 Types of Deadlock Detector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 Centralized</a:t>
            </a:r>
          </a:p>
          <a:p>
            <a:pPr lvl="2"/>
            <a:r>
              <a:rPr lang="en-IN" sz="2600" dirty="0">
                <a:latin typeface="Gill Sans MT" panose="020B0502020104020203" pitchFamily="34" charset="0"/>
              </a:rPr>
              <a:t> One node designated as deadlock detector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 Hierarchical</a:t>
            </a:r>
          </a:p>
          <a:p>
            <a:pPr lvl="2"/>
            <a:r>
              <a:rPr lang="en-IN" sz="2600" dirty="0">
                <a:latin typeface="Gill Sans MT" panose="020B0502020104020203" pitchFamily="34" charset="0"/>
              </a:rPr>
              <a:t> Multiple detectors arranged in a </a:t>
            </a:r>
            <a:r>
              <a:rPr lang="en-IN" sz="2600" dirty="0" err="1">
                <a:latin typeface="Gill Sans MT" panose="020B0502020104020203" pitchFamily="34" charset="0"/>
              </a:rPr>
              <a:t>heirarchy</a:t>
            </a:r>
            <a:endParaRPr lang="en-IN" sz="2600" dirty="0">
              <a:latin typeface="Gill Sans MT" panose="020B0502020104020203" pitchFamily="34" charset="0"/>
            </a:endParaRP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 Distributed </a:t>
            </a:r>
            <a:endParaRPr lang="en-US" sz="2800" dirty="0">
              <a:latin typeface="Gill Sans MT" panose="020B0502020104020203" pitchFamily="34" charset="0"/>
            </a:endParaRPr>
          </a:p>
          <a:p>
            <a:pPr lvl="2"/>
            <a:r>
              <a:rPr lang="en-IN" sz="2600" dirty="0">
                <a:latin typeface="Gill Sans MT" panose="020B0502020104020203" pitchFamily="34" charset="0"/>
              </a:rPr>
              <a:t> </a:t>
            </a:r>
            <a:r>
              <a:rPr lang="en-US" sz="2600" dirty="0">
                <a:latin typeface="Gill Sans MT" panose="020B0502020104020203" pitchFamily="34" charset="0"/>
              </a:rPr>
              <a:t>All nodes participate in deadlock detection</a:t>
            </a:r>
          </a:p>
          <a:p>
            <a:endParaRPr lang="en-IN" sz="3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90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642E9-4399-4717-A195-85D7393B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71050"/>
            <a:ext cx="8915400" cy="5589640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Gill Sans MT" panose="020B0502020104020203" pitchFamily="34" charset="0"/>
              </a:rPr>
              <a:t> Prevention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Ensuring at least one of the necessary conditions never hold true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Under commit resources and request all at once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 for e.g. Wait-die and Wound-wait algorithm</a:t>
            </a:r>
          </a:p>
          <a:p>
            <a:r>
              <a:rPr lang="en-IN" sz="3000" dirty="0">
                <a:latin typeface="Gill Sans MT" panose="020B0502020104020203" pitchFamily="34" charset="0"/>
              </a:rPr>
              <a:t>Avoidance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Do not let the system enter an unsafe state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Modify the resource allocation strategy</a:t>
            </a:r>
          </a:p>
          <a:p>
            <a:pPr lvl="1"/>
            <a:r>
              <a:rPr lang="en-IN" sz="2800" dirty="0">
                <a:latin typeface="Gill Sans MT" panose="020B0502020104020203" pitchFamily="34" charset="0"/>
              </a:rPr>
              <a:t> for e.g. Banker’s algorithm</a:t>
            </a:r>
          </a:p>
          <a:p>
            <a:pPr lvl="1"/>
            <a:endParaRPr lang="en-IN" sz="2800" dirty="0">
              <a:latin typeface="Gill Sans MT" panose="020B0502020104020203" pitchFamily="34" charset="0"/>
            </a:endParaRPr>
          </a:p>
          <a:p>
            <a:pPr lvl="1"/>
            <a:endParaRPr lang="en-IN" sz="2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7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642E9-4399-4717-A195-85D7393B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71050"/>
            <a:ext cx="8915400" cy="5589640"/>
          </a:xfrm>
        </p:spPr>
        <p:txBody>
          <a:bodyPr>
            <a:normAutofit fontScale="92500" lnSpcReduction="10000"/>
          </a:bodyPr>
          <a:lstStyle/>
          <a:p>
            <a:r>
              <a:rPr lang="en-IN" sz="3000" dirty="0">
                <a:latin typeface="Gill Sans MT" panose="020B0502020104020203" pitchFamily="34" charset="0"/>
              </a:rPr>
              <a:t> Wait-die approach</a:t>
            </a:r>
          </a:p>
          <a:p>
            <a:pPr lvl="1"/>
            <a:r>
              <a:rPr lang="en-IN" sz="2600" dirty="0">
                <a:latin typeface="Gill Sans MT" panose="020B0502020104020203" pitchFamily="34" charset="0"/>
              </a:rPr>
              <a:t> If an old process wants a resource held by younger process, the old process waits</a:t>
            </a:r>
          </a:p>
          <a:p>
            <a:pPr lvl="1"/>
            <a:r>
              <a:rPr lang="en-IN" sz="2600" dirty="0">
                <a:latin typeface="Gill Sans MT" panose="020B0502020104020203" pitchFamily="34" charset="0"/>
              </a:rPr>
              <a:t> If a young process wants a resource held by older process, the younger process is killed</a:t>
            </a:r>
          </a:p>
          <a:p>
            <a:pPr lvl="1"/>
            <a:r>
              <a:rPr lang="en-IN" sz="2600" dirty="0">
                <a:latin typeface="Gill Sans MT" panose="020B0502020104020203" pitchFamily="34" charset="0"/>
              </a:rPr>
              <a:t> Younger process might keep getting killed till the older process releases the resource</a:t>
            </a:r>
          </a:p>
          <a:p>
            <a:r>
              <a:rPr lang="en-IN" sz="2800" dirty="0">
                <a:latin typeface="Gill Sans MT" panose="020B0502020104020203" pitchFamily="34" charset="0"/>
              </a:rPr>
              <a:t> Wound-wait approach</a:t>
            </a:r>
          </a:p>
          <a:p>
            <a:pPr lvl="1"/>
            <a:r>
              <a:rPr lang="en-IN" sz="2600" dirty="0">
                <a:latin typeface="Gill Sans MT" panose="020B0502020104020203" pitchFamily="34" charset="0"/>
              </a:rPr>
              <a:t> If an old process wants a resource held by younger process</a:t>
            </a:r>
          </a:p>
          <a:p>
            <a:pPr lvl="2"/>
            <a:r>
              <a:rPr lang="en-IN" sz="2400" dirty="0">
                <a:latin typeface="Gill Sans MT" panose="020B0502020104020203" pitchFamily="34" charset="0"/>
              </a:rPr>
              <a:t>Old process pre-empts the young process</a:t>
            </a:r>
          </a:p>
          <a:p>
            <a:pPr lvl="2"/>
            <a:r>
              <a:rPr lang="en-IN" sz="2400" dirty="0">
                <a:latin typeface="Gill Sans MT" panose="020B0502020104020203" pitchFamily="34" charset="0"/>
              </a:rPr>
              <a:t>Younger process wounded, killed, restarts and waits</a:t>
            </a:r>
          </a:p>
          <a:p>
            <a:pPr lvl="1"/>
            <a:r>
              <a:rPr lang="en-IN" sz="2600" dirty="0">
                <a:latin typeface="Gill Sans MT" panose="020B0502020104020203" pitchFamily="34" charset="0"/>
              </a:rPr>
              <a:t> If a young process wants a resource held by older process, the younger process waits</a:t>
            </a:r>
          </a:p>
        </p:txBody>
      </p:sp>
    </p:spTree>
    <p:extLst>
      <p:ext uri="{BB962C8B-B14F-4D97-AF65-F5344CB8AC3E}">
        <p14:creationId xmlns:p14="http://schemas.microsoft.com/office/powerpoint/2010/main" val="5374966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1003</TotalTime>
  <Words>781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Gill Sans MT</vt:lpstr>
      <vt:lpstr>Wingdings 3</vt:lpstr>
      <vt:lpstr>Wisp</vt:lpstr>
      <vt:lpstr>Distributed Deadlocks</vt:lpstr>
      <vt:lpstr>Background</vt:lpstr>
      <vt:lpstr>Deadlock</vt:lpstr>
      <vt:lpstr>Distributed Deadlocks</vt:lpstr>
      <vt:lpstr>Handling Distributed Deadlocks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Malware Detection Using Boosted Hidden Markov Models</dc:title>
  <dc:creator>Aditya Raghavan</dc:creator>
  <cp:lastModifiedBy>Aditya Raghavan</cp:lastModifiedBy>
  <cp:revision>198</cp:revision>
  <dcterms:created xsi:type="dcterms:W3CDTF">2017-12-04T03:56:08Z</dcterms:created>
  <dcterms:modified xsi:type="dcterms:W3CDTF">2017-12-22T03:47:06Z</dcterms:modified>
</cp:coreProperties>
</file>