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Maven Pro" panose="020B0604020202020204" charset="0"/>
      <p:regular r:id="rId17"/>
      <p:bold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Shape 4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  <a:defRPr sz="80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 algn="ctr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 algn="ctr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 algn="ctr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 algn="ctr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 algn="ctr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 algn="ctr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 algn="ctr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 algn="ctr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80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Shape 5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Shape 58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Shape 6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Shape 62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Shape 6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Shape 6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Shape 6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Shape 6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Shape 67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Shape 68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Shape 7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Shape 74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Shape 7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Shape 78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Shape 79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Shape 82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Shape 8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Shape 84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Shape 87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marR="0" lvl="0" indent="-88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SzPct val="100000"/>
              <a:buFont typeface="Maven Pro"/>
              <a:buNone/>
              <a:defRPr sz="36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825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698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571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fld id="{00000000-1234-1234-1234-123412341234}" type="slidenum">
              <a:rPr lang="en-GB"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-GB" sz="900" b="0" i="0" u="none" strike="noStrike" cap="non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faribooksonline.com/library/view/production-ready-microservices/9781491965962/ch04.html" TargetMode="External"/><Relationship Id="rId3" Type="http://schemas.openxmlformats.org/officeDocument/2006/relationships/hyperlink" Target="https://dzone.com/articles/microservices-vs-soa-2" TargetMode="External"/><Relationship Id="rId7" Type="http://schemas.openxmlformats.org/officeDocument/2006/relationships/hyperlink" Target="https://dzone.com/articles/microservices-architecture-what-when-ho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standard/microservices-architecture/architect-microservice-container-applications/communication-in-microservice-architecture" TargetMode="External"/><Relationship Id="rId5" Type="http://schemas.openxmlformats.org/officeDocument/2006/relationships/hyperlink" Target="http://odino.org/on-monoliths-service-oriented-architectures-and-microservices/" TargetMode="External"/><Relationship Id="rId4" Type="http://schemas.openxmlformats.org/officeDocument/2006/relationships/hyperlink" Target="https://en.wikipedia.org/wiki/Service-orient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5547900" cy="1872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20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</a:pPr>
            <a:r>
              <a:rPr lang="en-GB" sz="3200" b="1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Microservices</a:t>
            </a:r>
          </a:p>
          <a:p>
            <a:pPr marL="0" marR="0" lvl="0" indent="-254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aven Pro"/>
              <a:buNone/>
            </a:pPr>
            <a:endParaRPr sz="4000" b="0" i="0" u="none" strike="noStrike" cap="non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1130500" y="732325"/>
            <a:ext cx="7030500" cy="58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>
              <a:spcBef>
                <a:spcPts val="0"/>
              </a:spcBef>
              <a:buSzPct val="100000"/>
            </a:pPr>
            <a:r>
              <a:rPr lang="en-GB" sz="1600"/>
              <a:t>Asynchronous Messaging</a:t>
            </a:r>
          </a:p>
        </p:txBody>
      </p:sp>
      <p:pic>
        <p:nvPicPr>
          <p:cNvPr id="330" name="Shape 330" descr="Screenshot-2017-11-6 Is REST Best in a Microservices Architecture 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896" y="1413575"/>
            <a:ext cx="6615699" cy="33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4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lang="en-GB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Scaling in Microservices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1303800" y="1411625"/>
            <a:ext cx="7030500" cy="312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Two aspects to knowing the growth scale of a microservice [6]: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Qualitative growth scale</a:t>
            </a: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Quantitative growth scale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Growth scale measured in terms of requests per second (RPS) or queries per second (QPS).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A well-defined, measurable, and quantitative understanding of how much traffic a microservice can handle.</a:t>
            </a:r>
          </a:p>
          <a:p>
            <a:pPr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Scale Cube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1303800" y="1362525"/>
            <a:ext cx="7030500" cy="3169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X-axis scaling consists of running multiple copies of an application behind a load balancer.</a:t>
            </a:r>
          </a:p>
          <a:p>
            <a:pPr marL="457200" lvl="0" indent="-330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Y-axis axis scaling splits the application into multiple, different services.</a:t>
            </a:r>
          </a:p>
          <a:p>
            <a:pPr marL="457200" lvl="0" indent="-330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In Z-axis scaling, each server runs an identical copy of the code, but each server is responsible for only a subset of the data.</a:t>
            </a:r>
          </a:p>
          <a:p>
            <a:pPr marL="457200" lvl="0" indent="-330200" rtl="0"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The microservice architecture is an application of Y-axis scaling.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Shape 347" descr="itemeditorimage_58d9a0d5b085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50" y="246075"/>
            <a:ext cx="724898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4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lang="en-GB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References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1303800" y="1183675"/>
            <a:ext cx="7030500" cy="396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46050" marR="0" lvl="0" indent="-107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[1]</a:t>
            </a:r>
            <a:r>
              <a:rPr lang="en-GB" sz="1600" b="0" i="0" u="sng" strike="noStrike" cap="non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https://dzone.com/articles/microservices-vs-soa-2</a:t>
            </a:r>
          </a:p>
          <a:p>
            <a:pPr marL="146050" marR="0" lvl="0" indent="-1079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[2]</a:t>
            </a:r>
            <a:r>
              <a:rPr lang="en-GB" sz="1600" b="0" i="0" u="sng" strike="noStrike" cap="non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https://en.wikipedia.org/wiki/Service-orientation</a:t>
            </a:r>
          </a:p>
          <a:p>
            <a:pPr marL="146050" marR="0" lvl="0" indent="-1079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[3]</a:t>
            </a:r>
            <a:r>
              <a:rPr lang="en-GB" sz="1600" b="0" i="0" u="sng" strike="noStrike" cap="non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http://odino.org/on-monoliths-service-oriented-architectures-and-microservices/</a:t>
            </a:r>
          </a:p>
          <a:p>
            <a:pPr marL="146050" marR="0" lvl="0" indent="-1079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lang="en-GB" sz="16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[4]</a:t>
            </a:r>
            <a:r>
              <a:rPr lang="en-GB" sz="1600" b="0" i="0" u="sng" strike="noStrike" cap="non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https://docs.microsoft.com/en-us/dotnet/standard/microservices-architecture/architect-microservice-container-applications/communication-in-microservice-architecture</a:t>
            </a:r>
          </a:p>
          <a:p>
            <a:pPr marL="146050" marR="0" lvl="0" indent="-1079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lang="en-GB" sz="1600">
                <a:solidFill>
                  <a:srgbClr val="000000"/>
                </a:solidFill>
              </a:rPr>
              <a:t>[5]</a:t>
            </a:r>
            <a:r>
              <a:rPr lang="en-GB" sz="1600" u="sng">
                <a:solidFill>
                  <a:schemeClr val="hlink"/>
                </a:solidFill>
                <a:hlinkClick r:id="rId7"/>
              </a:rPr>
              <a:t>https://dzone.com/articles/microservices-architecture-what-when-how</a:t>
            </a:r>
          </a:p>
          <a:p>
            <a:pPr marL="146050" marR="0" lvl="0" indent="-1079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r>
              <a:rPr lang="en-GB" sz="1600">
                <a:solidFill>
                  <a:srgbClr val="000000"/>
                </a:solidFill>
              </a:rPr>
              <a:t>[6]</a:t>
            </a:r>
            <a:r>
              <a:rPr lang="en-GB" sz="1600" u="sng">
                <a:solidFill>
                  <a:schemeClr val="hlink"/>
                </a:solidFill>
                <a:hlinkClick r:id="rId8"/>
              </a:rPr>
              <a:t>https://www.safaribooksonline.com/library/view/production-ready-microservices/9781491965962/ch04.html</a:t>
            </a:r>
          </a:p>
          <a:p>
            <a:pPr marL="146050" marR="0" lvl="0" indent="-1079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endParaRPr sz="16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46050" marR="0" lvl="0" indent="-1079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None/>
            </a:pPr>
            <a:endParaRPr sz="16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48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lang="en-GB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Service Oriented Architecture (SOA)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1303800" y="1330500"/>
            <a:ext cx="7030500" cy="334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Char char="●"/>
            </a:pPr>
            <a:r>
              <a:rPr lang="en-GB"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Software architecture pattern used by various applications.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Char char="●"/>
            </a:pPr>
            <a:r>
              <a:rPr lang="en-GB"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Components provide services via communication protocol over network.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Char char="●"/>
            </a:pPr>
            <a:r>
              <a:rPr lang="en-GB" sz="16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Communication involves data exchange or two or more services coordinating with each other</a:t>
            </a:r>
            <a:r>
              <a:rPr lang="en-GB" sz="16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[1].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Architecture follows producer/consumer model with services exposed as interfaces.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uni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Services autonomous, share contract and schema with compatibility based on service policy [2].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 descr="Screen Shot 2016-05-29 at 11.33.12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575" y="107600"/>
            <a:ext cx="5954749" cy="4610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2698500" y="4666625"/>
            <a:ext cx="374700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2"/>
              </a:buClr>
              <a:buSzPct val="175000"/>
              <a:buFont typeface="Maven Pro"/>
              <a:buNone/>
            </a:pPr>
            <a:r>
              <a:rPr lang="en-GB" sz="1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Service Oriented Architecture (SOA)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48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lang="en-GB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SOA Monolith Drawbacks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303800" y="1324524"/>
            <a:ext cx="7030500" cy="334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Monolith architecture runs on single application layer and bundles all functionalities together [3].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Traditional SOA architecture has many inter dependencies and uses Enterprise Service Bus for communication which has large overhead.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Scaling applications with monolith architectures difficult.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Tight coupling requires huge effort for a small change in the system.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Maintaining and evolution of applications with large monolith systems very complex.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4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lang="en-GB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Microservices Architecture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303800" y="1283650"/>
            <a:ext cx="7030500" cy="3248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Nunito"/>
            </a:pPr>
            <a:r>
              <a:rPr lang="en-GB" sz="1600">
                <a:solidFill>
                  <a:srgbClr val="000000"/>
                </a:solidFill>
              </a:rPr>
              <a:t>Structures an application as collection of loosely coupled services which implement business capabilities.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Application components follow their own development and deployment lifecycle.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Decentralized data management and standards [5].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Automated infrastructure management to reduce complexity while deploying independent components [5].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Evolutionary design enables replacing and upgrading without affecting its collaborator.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hape 306" descr="Screen Shot 2016-05-29 at 11.33.39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775" y="152400"/>
            <a:ext cx="6472600" cy="436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2480175" y="4513325"/>
            <a:ext cx="4027800" cy="4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2"/>
              </a:buClr>
              <a:buSzPct val="175000"/>
              <a:buFont typeface="Maven Pro"/>
              <a:buNone/>
            </a:pPr>
            <a:r>
              <a:rPr lang="en-GB" sz="1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Microservices Architecture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4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Maven Pro"/>
              <a:buNone/>
            </a:pPr>
            <a:r>
              <a:rPr lang="en-GB"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Communication in Microservices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1303800" y="1411625"/>
            <a:ext cx="7030500" cy="338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Lightweight protocols such as HTTP/REST and AMQP used for communication.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Types of communication [4]: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○"/>
            </a:pPr>
            <a:r>
              <a:rPr lang="en-GB" sz="16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Synchronous Protocol for e.g. HTTP/HTTPS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○"/>
            </a:pPr>
            <a:r>
              <a:rPr lang="en-GB" sz="16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Asynchronous Protocol for e.g. AMQP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Synchronous – Client code/ message sender waits for a response.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-GB" sz="16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Asynchronous – Client code/ message sender does not wait for a response.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Shape 318" descr="image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26" y="715300"/>
            <a:ext cx="8318400" cy="34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1269725" y="679250"/>
            <a:ext cx="7030500" cy="1015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A system that notifies customers when a particular item is back in stock.</a:t>
            </a:r>
          </a:p>
          <a:p>
            <a:pPr marL="457200" lvl="0" indent="-330200" rtl="0"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ct val="100000"/>
            </a:pPr>
            <a:r>
              <a:rPr lang="en-GB" sz="1600">
                <a:solidFill>
                  <a:srgbClr val="000000"/>
                </a:solidFill>
              </a:rPr>
              <a:t>Synchronous Messaging</a:t>
            </a:r>
          </a:p>
          <a:p>
            <a:pPr lvl="0" indent="0" rtl="0">
              <a:spcBef>
                <a:spcPts val="0"/>
              </a:spcBef>
              <a:buNone/>
            </a:pPr>
            <a:endParaRPr sz="1600"/>
          </a:p>
        </p:txBody>
      </p:sp>
      <p:pic>
        <p:nvPicPr>
          <p:cNvPr id="324" name="Shape 324" descr="Screenshot-2017-11-6 Is REST Best in a Microservices Architecture 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725" y="1882100"/>
            <a:ext cx="7505099" cy="263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On-screen Show (16:9)</PresentationFormat>
  <Paragraphs>49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Maven Pro</vt:lpstr>
      <vt:lpstr>Nunito</vt:lpstr>
      <vt:lpstr>Momentum</vt:lpstr>
      <vt:lpstr>Microservices </vt:lpstr>
      <vt:lpstr>Service Oriented Architecture (SOA)</vt:lpstr>
      <vt:lpstr>PowerPoint Presentation</vt:lpstr>
      <vt:lpstr>SOA Monolith Drawbacks</vt:lpstr>
      <vt:lpstr>Microservices Architecture</vt:lpstr>
      <vt:lpstr>PowerPoint Presentation</vt:lpstr>
      <vt:lpstr>Communication in Microservices</vt:lpstr>
      <vt:lpstr>PowerPoint Presentation</vt:lpstr>
      <vt:lpstr>PowerPoint Presentation</vt:lpstr>
      <vt:lpstr>PowerPoint Presentation</vt:lpstr>
      <vt:lpstr>Scaling in Microservices</vt:lpstr>
      <vt:lpstr>The Scale Cube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</dc:title>
  <cp:lastModifiedBy>Aditya Raghavan</cp:lastModifiedBy>
  <cp:revision>1</cp:revision>
  <dcterms:modified xsi:type="dcterms:W3CDTF">2017-11-06T03:17:56Z</dcterms:modified>
</cp:coreProperties>
</file>